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jBen5w5qQXvFYbVKiBRaHyHvs+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0:00-0:01 | Welcome participants and introduce Katie and Alicia while people settle in.</a:t>
            </a:r>
            <a:endParaRPr/>
          </a:p>
        </p:txBody>
      </p:sp>
      <p:sp>
        <p:nvSpPr>
          <p:cNvPr id="57" name="Google Shape;57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e295751eea66f9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he295751eea66f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0:01-0:07 | Invite participants to use the presurvey QR card or paper backup. Introduce the facilitators while responses come in.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he295751eea66f95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he295751eea66f9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" name="Google Shape;76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0:09-0:13 | Read the agreements and invite a brief nod or show of hands. Name anonymity, accuracy, accountability, and our Traditions as valid concerns for this session.</a:t>
            </a:r>
            <a:endParaRPr/>
          </a:p>
        </p:txBody>
      </p:sp>
      <p:sp>
        <p:nvSpPr>
          <p:cNvPr id="77" name="Google Shape;77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0:13-0:15 | Introduce this question as the thread that will connect every activity.</a:t>
            </a:r>
            <a:endParaRPr/>
          </a:p>
        </p:txBody>
      </p:sp>
      <p:sp>
        <p:nvSpPr>
          <p:cNvPr id="84" name="Google Shape;84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0:15-0:16 | Explain the voting method. Keep the pace quick and allow 'It Depends' when participants can name the condition.</a:t>
            </a:r>
            <a:endParaRPr/>
          </a:p>
        </p:txBody>
      </p:sp>
      <p:sp>
        <p:nvSpPr>
          <p:cNvPr id="91" name="Google Shape;91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0:16-0:17 | Usually Not AI for today's purpose because it follows fixed rules. Accept thoughtful nuance.</a:t>
            </a:r>
            <a:endParaRPr/>
          </a:p>
        </p:txBody>
      </p:sp>
      <p:sp>
        <p:nvSpPr>
          <p:cNvPr id="98" name="Google Shape;98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0:17-0:18 | Traditional dictionary-based spell-check is usually Not AI. Modern grammar and writing tools may use AI, so It Depends is also reasonable.</a:t>
            </a:r>
            <a:endParaRPr/>
          </a:p>
        </p:txBody>
      </p:sp>
      <p:sp>
        <p:nvSpPr>
          <p:cNvPr id="107" name="Google Shape;107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0:18-0:19 | Often AI or machine learning because the system predicts likely next words from patterns.</a:t>
            </a:r>
            <a:endParaRPr/>
          </a:p>
        </p:txBody>
      </p:sp>
      <p:sp>
        <p:nvSpPr>
          <p:cNvPr id="116" name="Google Shape;116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4" name="Google Shape;124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0:19-0:20 | Usually AI because speech recognition turns audio into text.</a:t>
            </a:r>
            <a:endParaRPr/>
          </a:p>
        </p:txBody>
      </p:sp>
      <p:sp>
        <p:nvSpPr>
          <p:cNvPr id="125" name="Google Shape;125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Google Shape;133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0:20-0:21 | Usually AI or computer vision in current tools. Connect this to anonymity and the need for consent.</a:t>
            </a:r>
            <a:endParaRPr/>
          </a:p>
        </p:txBody>
      </p:sp>
      <p:sp>
        <p:nvSpPr>
          <p:cNvPr id="134" name="Google Shape;134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0:21-0:22 | AI. Generative systems create new text, images, or other content from learned patterns.</a:t>
            </a:r>
            <a:endParaRPr/>
          </a:p>
        </p:txBody>
      </p:sp>
      <p:sp>
        <p:nvSpPr>
          <p:cNvPr id="143" name="Google Shape;143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0:22-0:23 | Often AI when recommendation systems personalize what people see. The posting tool itself may include several different technologies.</a:t>
            </a:r>
            <a:endParaRPr/>
          </a:p>
        </p:txBody>
      </p:sp>
      <p:sp>
        <p:nvSpPr>
          <p:cNvPr id="152" name="Google Shape;152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0:23-0:26 | Debrief the warm-up. Keep the definition discussion brief and return to service use, privacy, review, and accountability.</a:t>
            </a:r>
            <a:endParaRPr/>
          </a:p>
        </p:txBody>
      </p:sp>
      <p:sp>
        <p:nvSpPr>
          <p:cNvPr id="161" name="Google Shape;161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7" name="Google Shape;167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0:26-0:28 | Introduce the demonstration. Tell participants that every detail is fictional and invite them to help build the prompt.</a:t>
            </a:r>
            <a:endParaRPr/>
          </a:p>
        </p:txBody>
      </p:sp>
      <p:sp>
        <p:nvSpPr>
          <p:cNvPr id="168" name="Google Shape;168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4" name="Google Shape;174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0:28-0:32 | Ask: What should come out before we type? What is missing or unconfirmed? Remove the fictional name and phone number, use placeholders, and do not let the tool decide about food.</a:t>
            </a:r>
            <a:endParaRPr/>
          </a:p>
        </p:txBody>
      </p:sp>
      <p:sp>
        <p:nvSpPr>
          <p:cNvPr id="175" name="Google Shape;175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Google Shape;181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0:32-0:36 | Build or reveal the sanitized prompt. Ask what each safeguard does before submitting it to the AI tool.</a:t>
            </a:r>
            <a:endParaRPr/>
          </a:p>
        </p:txBody>
      </p:sp>
      <p:sp>
        <p:nvSpPr>
          <p:cNvPr id="182" name="Google Shape;182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8" name="Google Shape;188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0:36-0:41 | Review the live response line by line. Model verification and revision. If the tool or internet fails, use the backup sample response in the facilitator guide.</a:t>
            </a:r>
            <a:endParaRPr/>
          </a:p>
        </p:txBody>
      </p:sp>
      <p:sp>
        <p:nvSpPr>
          <p:cNvPr id="189" name="Google Shape;189;p1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" name="Google Shape;195;p1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0:41-0:42 | Introduce the team challenge and ask participants to move into groups of four to six.</a:t>
            </a:r>
            <a:endParaRPr/>
          </a:p>
        </p:txBody>
      </p:sp>
      <p:sp>
        <p:nvSpPr>
          <p:cNvPr id="196" name="Google Shape;196;p1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3" name="Google Shape;203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0:42-0:46 | Seat teams, distribute one challenge folder per team, and give each person a secret role. Anyone comfortable operating the AI tool can serve as the device user.</a:t>
            </a:r>
            <a:endParaRPr/>
          </a:p>
        </p:txBody>
      </p:sp>
      <p:sp>
        <p:nvSpPr>
          <p:cNvPr id="204" name="Google Shape;204;p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2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0:46-1:00 | Give teams 12 minutes to work and two minutes to reveal roles. Circulate and ask what they removed, what the tool added, and who has authority to approve the result.</a:t>
            </a:r>
            <a:endParaRPr/>
          </a:p>
        </p:txBody>
      </p:sp>
      <p:sp>
        <p:nvSpPr>
          <p:cNvPr id="211" name="Google Shape;211;p2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7" name="Google Shape;217;p2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1:00-1:06 | Invite rapid reports. Keep each team to about 45 seconds so every group can contribute.</a:t>
            </a:r>
            <a:endParaRPr/>
          </a:p>
        </p:txBody>
      </p:sp>
      <p:sp>
        <p:nvSpPr>
          <p:cNvPr id="218" name="Google Shape;218;p2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4" name="Google Shape;224;p2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1:06-1:12 | Introduce PAUSE using the participant handout. Give teams three minutes to apply it to their product, then invite two brief examples of a change they made.</a:t>
            </a:r>
            <a:endParaRPr/>
          </a:p>
        </p:txBody>
      </p:sp>
      <p:sp>
        <p:nvSpPr>
          <p:cNvPr id="225" name="Google Shape;225;p2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1" name="Google Shape;231;p2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1:12-1:16 | Connect the activity to the Principles for AI Use handout. Ask which principle mattered most in the team process. Refer to the cited Traditions and Concepts on the handout.</a:t>
            </a:r>
            <a:endParaRPr/>
          </a:p>
        </p:txBody>
      </p:sp>
      <p:sp>
        <p:nvSpPr>
          <p:cNvPr id="232" name="Google Shape;232;p2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8" name="Google Shape;238;p2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1:18-1:25 | After each vote, ask one person to explain. Clarify that human review follows appropriate AI assistance, human responsibility keeps decisions with members, and a hard stop means do not enter, upload, or delegate the task.</a:t>
            </a:r>
            <a:endParaRPr/>
          </a:p>
        </p:txBody>
      </p:sp>
      <p:sp>
        <p:nvSpPr>
          <p:cNvPr id="239" name="Google Shape;239;p2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e295751eea66f95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he295751eea66f95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2" name="Google Shape;252;p2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1:29-1:30 | Close with the central takeaway: use AI for appropriate support, apply PAUSE, and keep spiritual judgment, accountability, and group conscience with members.</a:t>
            </a:r>
            <a:endParaRPr/>
          </a:p>
        </p:txBody>
      </p:sp>
      <p:sp>
        <p:nvSpPr>
          <p:cNvPr id="253" name="Google Shape;253;p2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3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3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41" name="Google Shape;41;p3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3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0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4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>
            <p:ph type="ctrTitle"/>
          </p:nvPr>
        </p:nvSpPr>
        <p:spPr>
          <a:xfrm>
            <a:off x="292800" y="580087"/>
            <a:ext cx="7250400" cy="106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sz="5200"/>
              <a:t>Building an AI Toolbox: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30660"/>
              <a:buNone/>
            </a:pPr>
            <a:r>
              <a:rPr lang="en-US" sz="4422"/>
              <a:t>A Principled Use In NA Service</a:t>
            </a:r>
            <a:endParaRPr sz="4422"/>
          </a:p>
        </p:txBody>
      </p:sp>
      <p:sp>
        <p:nvSpPr>
          <p:cNvPr id="60" name="Google Shape;60;p1"/>
          <p:cNvSpPr txBox="1"/>
          <p:nvPr>
            <p:ph idx="1" type="subTitle"/>
          </p:nvPr>
        </p:nvSpPr>
        <p:spPr>
          <a:xfrm>
            <a:off x="3496675" y="2286162"/>
            <a:ext cx="54084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Katie H (Connecticut Region)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Alicia A (Arkansas Region)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he295751eea66f95_0_0"/>
          <p:cNvSpPr txBox="1"/>
          <p:nvPr>
            <p:ph type="ctrTitle"/>
          </p:nvPr>
        </p:nvSpPr>
        <p:spPr>
          <a:xfrm>
            <a:off x="129225" y="240550"/>
            <a:ext cx="8520600" cy="87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Before we begin…</a:t>
            </a:r>
            <a:endParaRPr b="1"/>
          </a:p>
        </p:txBody>
      </p:sp>
      <p:sp>
        <p:nvSpPr>
          <p:cNvPr id="66" name="Google Shape;66;he295751eea66f95_0_0"/>
          <p:cNvSpPr txBox="1"/>
          <p:nvPr>
            <p:ph idx="1" type="subTitle"/>
          </p:nvPr>
        </p:nvSpPr>
        <p:spPr>
          <a:xfrm>
            <a:off x="2911175" y="1720367"/>
            <a:ext cx="54732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complete the presurvey using the QR code on your table or below:</a:t>
            </a:r>
            <a:endParaRPr/>
          </a:p>
        </p:txBody>
      </p:sp>
      <p:pic>
        <p:nvPicPr>
          <p:cNvPr id="67" name="Google Shape;67;he295751eea66f95_0_0" title="MZSSNA 2026 AI Toolbox handout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8537" y="2498283"/>
            <a:ext cx="1978475" cy="197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he295751eea66f95_0_51"/>
          <p:cNvSpPr txBox="1"/>
          <p:nvPr>
            <p:ph type="ctrTitle"/>
          </p:nvPr>
        </p:nvSpPr>
        <p:spPr>
          <a:xfrm>
            <a:off x="311700" y="325550"/>
            <a:ext cx="8520600" cy="88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Agenda</a:t>
            </a:r>
            <a:endParaRPr b="1"/>
          </a:p>
        </p:txBody>
      </p:sp>
      <p:sp>
        <p:nvSpPr>
          <p:cNvPr id="73" name="Google Shape;73;he295751eea66f95_0_51"/>
          <p:cNvSpPr txBox="1"/>
          <p:nvPr>
            <p:ph idx="1" type="subTitle"/>
          </p:nvPr>
        </p:nvSpPr>
        <p:spPr>
          <a:xfrm>
            <a:off x="2294100" y="1136375"/>
            <a:ext cx="4555800" cy="30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2300"/>
              <a:buChar char="●"/>
            </a:pPr>
            <a:r>
              <a:rPr lang="en-US" sz="2300">
                <a:solidFill>
                  <a:srgbClr val="454545"/>
                </a:solidFill>
              </a:rPr>
              <a:t>Welcome and scope</a:t>
            </a:r>
            <a:endParaRPr sz="2300">
              <a:solidFill>
                <a:srgbClr val="454545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454545"/>
              </a:buClr>
              <a:buSzPts val="2300"/>
              <a:buChar char="●"/>
            </a:pPr>
            <a:r>
              <a:rPr lang="en-US" sz="2300">
                <a:solidFill>
                  <a:srgbClr val="454545"/>
                </a:solidFill>
              </a:rPr>
              <a:t>Is This AI? warm-up</a:t>
            </a:r>
            <a:endParaRPr sz="2300">
              <a:solidFill>
                <a:srgbClr val="454545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454545"/>
              </a:buClr>
              <a:buSzPts val="2300"/>
              <a:buChar char="●"/>
            </a:pPr>
            <a:r>
              <a:rPr lang="en-US" sz="2300">
                <a:solidFill>
                  <a:srgbClr val="454545"/>
                </a:solidFill>
              </a:rPr>
              <a:t>Live service demonstration</a:t>
            </a:r>
            <a:endParaRPr sz="2300">
              <a:solidFill>
                <a:srgbClr val="454545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454545"/>
              </a:buClr>
              <a:buSzPts val="2300"/>
              <a:buChar char="●"/>
            </a:pPr>
            <a:r>
              <a:rPr lang="en-US" sz="2300">
                <a:solidFill>
                  <a:srgbClr val="454545"/>
                </a:solidFill>
              </a:rPr>
              <a:t>AI Toolbox Challenge</a:t>
            </a:r>
            <a:endParaRPr sz="2300">
              <a:solidFill>
                <a:srgbClr val="454545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454545"/>
              </a:buClr>
              <a:buSzPts val="2300"/>
              <a:buChar char="●"/>
            </a:pPr>
            <a:r>
              <a:rPr lang="en-US" sz="2300">
                <a:solidFill>
                  <a:srgbClr val="454545"/>
                </a:solidFill>
              </a:rPr>
              <a:t>PAUSE and service principles</a:t>
            </a:r>
            <a:endParaRPr sz="2300">
              <a:solidFill>
                <a:srgbClr val="454545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454545"/>
              </a:buClr>
              <a:buSzPts val="2300"/>
              <a:buChar char="●"/>
            </a:pPr>
            <a:r>
              <a:rPr lang="en-US" sz="2300">
                <a:solidFill>
                  <a:srgbClr val="454545"/>
                </a:solidFill>
              </a:rPr>
              <a:t>Boundaries in practice</a:t>
            </a:r>
            <a:endParaRPr sz="2300">
              <a:solidFill>
                <a:srgbClr val="454545"/>
              </a:solidFill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454545"/>
              </a:buClr>
              <a:buSzPts val="2300"/>
              <a:buChar char="●"/>
            </a:pPr>
            <a:r>
              <a:rPr lang="en-US" sz="2300">
                <a:solidFill>
                  <a:srgbClr val="454545"/>
                </a:solidFill>
              </a:rPr>
              <a:t>Post-survey and closing</a:t>
            </a:r>
            <a:endParaRPr sz="2300">
              <a:solidFill>
                <a:srgbClr val="45454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 txBox="1"/>
          <p:nvPr>
            <p:ph type="ctrTitle"/>
          </p:nvPr>
        </p:nvSpPr>
        <p:spPr>
          <a:xfrm>
            <a:off x="1107625" y="524700"/>
            <a:ext cx="73344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7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Working agreements</a:t>
            </a:r>
            <a:endParaRPr/>
          </a:p>
        </p:txBody>
      </p:sp>
      <p:sp>
        <p:nvSpPr>
          <p:cNvPr id="80" name="Google Shape;80;p4"/>
          <p:cNvSpPr txBox="1"/>
          <p:nvPr>
            <p:ph idx="1" type="subTitle"/>
          </p:nvPr>
        </p:nvSpPr>
        <p:spPr>
          <a:xfrm>
            <a:off x="952500" y="1352550"/>
            <a:ext cx="70485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-3564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2013"/>
              <a:buFont typeface="Arial"/>
              <a:buChar char="●"/>
            </a:pPr>
            <a:r>
              <a:rPr lang="en-US" sz="2013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Stay with practical, principled uses of AI in NA service.</a:t>
            </a:r>
            <a:endParaRPr sz="3200"/>
          </a:p>
          <a:p>
            <a:pPr indent="-3564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2013"/>
              <a:buFont typeface="Arial"/>
              <a:buChar char="●"/>
            </a:pPr>
            <a:r>
              <a:rPr lang="en-US" sz="2013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Keep larger political and societal debates outside this session.</a:t>
            </a:r>
            <a:endParaRPr sz="3200"/>
          </a:p>
          <a:p>
            <a:pPr indent="-3564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2013"/>
              <a:buFont typeface="Arial"/>
              <a:buChar char="●"/>
            </a:pPr>
            <a:r>
              <a:rPr lang="en-US" sz="2013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AI is a tool, not a trusted servant.</a:t>
            </a:r>
            <a:endParaRPr sz="3200"/>
          </a:p>
          <a:p>
            <a:pPr indent="-3564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2013"/>
              <a:buFont typeface="Arial"/>
              <a:buChar char="●"/>
            </a:pPr>
            <a:r>
              <a:rPr lang="en-US" sz="2013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People remain accountable for anything created with AI.</a:t>
            </a:r>
            <a:endParaRPr sz="3200"/>
          </a:p>
          <a:p>
            <a:pPr indent="-3564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2013"/>
              <a:buFont typeface="Arial"/>
              <a:buChar char="●"/>
            </a:pPr>
            <a:r>
              <a:rPr lang="en-US" sz="2013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Fellowship-approved literature and group conscience remain authoritative.</a:t>
            </a:r>
            <a:endParaRPr sz="3200"/>
          </a:p>
          <a:p>
            <a:pPr indent="-3564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2013"/>
              <a:buFont typeface="Arial"/>
              <a:buChar char="●"/>
            </a:pPr>
            <a:r>
              <a:rPr lang="en-US" sz="2013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Keep personal member information out of public AI systems.</a:t>
            </a:r>
            <a:endParaRPr sz="3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/>
          <p:nvPr>
            <p:ph type="ctrTitle"/>
          </p:nvPr>
        </p:nvSpPr>
        <p:spPr>
          <a:xfrm>
            <a:off x="652050" y="527957"/>
            <a:ext cx="51912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Our guiding question</a:t>
            </a:r>
            <a:endParaRPr/>
          </a:p>
        </p:txBody>
      </p:sp>
      <p:sp>
        <p:nvSpPr>
          <p:cNvPr id="87" name="Google Shape;87;p5"/>
          <p:cNvSpPr txBox="1"/>
          <p:nvPr>
            <p:ph idx="1" type="subTitle"/>
          </p:nvPr>
        </p:nvSpPr>
        <p:spPr>
          <a:xfrm>
            <a:off x="572600" y="1969225"/>
            <a:ext cx="50958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3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Is this a helpful tool, a human responsibility, or a hard stop?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/>
          <p:nvPr>
            <p:ph type="ctrTitle"/>
          </p:nvPr>
        </p:nvSpPr>
        <p:spPr>
          <a:xfrm>
            <a:off x="1143000" y="1257300"/>
            <a:ext cx="68580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7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Is This AI?</a:t>
            </a:r>
            <a:endParaRPr/>
          </a:p>
        </p:txBody>
      </p:sp>
      <p:sp>
        <p:nvSpPr>
          <p:cNvPr id="94" name="Google Shape;94;p6"/>
          <p:cNvSpPr txBox="1"/>
          <p:nvPr>
            <p:ph idx="1" type="subTitle"/>
          </p:nvPr>
        </p:nvSpPr>
        <p:spPr>
          <a:xfrm>
            <a:off x="1428750" y="2381250"/>
            <a:ext cx="62865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Choose AI, Not AI, or It Depends.</a:t>
            </a:r>
            <a:endParaRPr/>
          </a:p>
          <a:p>
            <a:pPr indent="-342900" lvl="0" marL="45720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Vote with </a:t>
            </a:r>
            <a:r>
              <a:rPr lang="en-US" sz="1800">
                <a:solidFill>
                  <a:srgbClr val="454545"/>
                </a:solidFill>
              </a:rPr>
              <a:t>The cards on your table.</a:t>
            </a:r>
            <a:endParaRPr/>
          </a:p>
          <a:p>
            <a:pPr indent="-342900" lvl="0" marL="45720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Be ready to explain what shaped your choice.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 txBox="1"/>
          <p:nvPr>
            <p:ph type="ctrTitle"/>
          </p:nvPr>
        </p:nvSpPr>
        <p:spPr>
          <a:xfrm>
            <a:off x="685800" y="1051560"/>
            <a:ext cx="53340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Calculator</a:t>
            </a:r>
            <a:endParaRPr/>
          </a:p>
        </p:txBody>
      </p:sp>
      <p:sp>
        <p:nvSpPr>
          <p:cNvPr id="101" name="Google Shape;101;p7"/>
          <p:cNvSpPr txBox="1"/>
          <p:nvPr>
            <p:ph type="ctrTitle"/>
          </p:nvPr>
        </p:nvSpPr>
        <p:spPr>
          <a:xfrm>
            <a:off x="685800" y="3154680"/>
            <a:ext cx="53340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Spell-check</a:t>
            </a:r>
            <a:endParaRPr/>
          </a:p>
        </p:txBody>
      </p:sp>
      <p:sp>
        <p:nvSpPr>
          <p:cNvPr id="102" name="Google Shape;102;p7"/>
          <p:cNvSpPr txBox="1"/>
          <p:nvPr>
            <p:ph idx="1" type="subTitle"/>
          </p:nvPr>
        </p:nvSpPr>
        <p:spPr>
          <a:xfrm>
            <a:off x="685800" y="1645935"/>
            <a:ext cx="5238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7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Generally Not AI. It follows fixed rules to calculate what you enter.</a:t>
            </a:r>
            <a:endParaRPr/>
          </a:p>
        </p:txBody>
      </p:sp>
      <p:sp>
        <p:nvSpPr>
          <p:cNvPr id="103" name="Google Shape;103;p7"/>
          <p:cNvSpPr txBox="1"/>
          <p:nvPr>
            <p:ph idx="1" type="subTitle"/>
          </p:nvPr>
        </p:nvSpPr>
        <p:spPr>
          <a:xfrm>
            <a:off x="723900" y="3761230"/>
            <a:ext cx="523875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7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It depends. Basic spell-check may use a word list; grammar tools often use AI.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/>
          <p:nvPr>
            <p:ph type="ctrTitle"/>
          </p:nvPr>
        </p:nvSpPr>
        <p:spPr>
          <a:xfrm>
            <a:off x="857250" y="1051560"/>
            <a:ext cx="66675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Predictive text</a:t>
            </a:r>
            <a:endParaRPr/>
          </a:p>
        </p:txBody>
      </p:sp>
      <p:sp>
        <p:nvSpPr>
          <p:cNvPr id="110" name="Google Shape;110;p8"/>
          <p:cNvSpPr txBox="1"/>
          <p:nvPr>
            <p:ph type="ctrTitle"/>
          </p:nvPr>
        </p:nvSpPr>
        <p:spPr>
          <a:xfrm>
            <a:off x="857250" y="2896213"/>
            <a:ext cx="66675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Automatic captions</a:t>
            </a:r>
            <a:endParaRPr/>
          </a:p>
        </p:txBody>
      </p:sp>
      <p:sp>
        <p:nvSpPr>
          <p:cNvPr id="111" name="Google Shape;111;p8"/>
          <p:cNvSpPr txBox="1"/>
          <p:nvPr>
            <p:ph idx="1" type="subTitle"/>
          </p:nvPr>
        </p:nvSpPr>
        <p:spPr>
          <a:xfrm>
            <a:off x="1047750" y="1842725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Often AI. It predicts likely next words from language patterns and what you type.</a:t>
            </a:r>
            <a:endParaRPr sz="1800"/>
          </a:p>
        </p:txBody>
      </p:sp>
      <p:sp>
        <p:nvSpPr>
          <p:cNvPr id="112" name="Google Shape;112;p8"/>
          <p:cNvSpPr txBox="1"/>
          <p:nvPr>
            <p:ph idx="1" type="subTitle"/>
          </p:nvPr>
        </p:nvSpPr>
        <p:spPr>
          <a:xfrm>
            <a:off x="1047750" y="3541533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Usually AI. Speech recognition turns spoken words into text, </a:t>
            </a:r>
            <a:r>
              <a:rPr lang="en-US" sz="1800">
                <a:solidFill>
                  <a:srgbClr val="454545"/>
                </a:solidFill>
              </a:rPr>
              <a:t>but</a:t>
            </a: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 captions often need review.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"/>
          <p:cNvSpPr txBox="1"/>
          <p:nvPr>
            <p:ph type="ctrTitle"/>
          </p:nvPr>
        </p:nvSpPr>
        <p:spPr>
          <a:xfrm>
            <a:off x="857250" y="1051560"/>
            <a:ext cx="66675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Background removal</a:t>
            </a:r>
            <a:endParaRPr/>
          </a:p>
        </p:txBody>
      </p:sp>
      <p:sp>
        <p:nvSpPr>
          <p:cNvPr id="119" name="Google Shape;119;p9"/>
          <p:cNvSpPr txBox="1"/>
          <p:nvPr>
            <p:ph type="ctrTitle"/>
          </p:nvPr>
        </p:nvSpPr>
        <p:spPr>
          <a:xfrm>
            <a:off x="857250" y="2760280"/>
            <a:ext cx="66675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Generative</a:t>
            </a:r>
            <a:r>
              <a:rPr b="1" lang="en-US" sz="3200">
                <a:solidFill>
                  <a:srgbClr val="111111"/>
                </a:solidFill>
              </a:rPr>
              <a:t> photo</a:t>
            </a: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 tool</a:t>
            </a:r>
            <a:endParaRPr/>
          </a:p>
        </p:txBody>
      </p:sp>
      <p:sp>
        <p:nvSpPr>
          <p:cNvPr id="120" name="Google Shape;120;p9"/>
          <p:cNvSpPr txBox="1"/>
          <p:nvPr>
            <p:ph idx="1" type="subTitle"/>
          </p:nvPr>
        </p:nvSpPr>
        <p:spPr>
          <a:xfrm>
            <a:off x="1047750" y="1645935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Usually AI. Many current tools use computer vision to separate a subject from its background.</a:t>
            </a:r>
            <a:endParaRPr sz="1800"/>
          </a:p>
        </p:txBody>
      </p:sp>
      <p:sp>
        <p:nvSpPr>
          <p:cNvPr id="121" name="Google Shape;121;p9"/>
          <p:cNvSpPr txBox="1"/>
          <p:nvPr>
            <p:ph idx="1" type="subTitle"/>
          </p:nvPr>
        </p:nvSpPr>
        <p:spPr>
          <a:xfrm>
            <a:off x="1047750" y="3354580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AI. Generative systems create new text, images, or other content from learned patterns.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 txBox="1"/>
          <p:nvPr>
            <p:ph type="ctrTitle"/>
          </p:nvPr>
        </p:nvSpPr>
        <p:spPr>
          <a:xfrm>
            <a:off x="857250" y="1051560"/>
            <a:ext cx="66675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Social media feeds</a:t>
            </a:r>
            <a:endParaRPr/>
          </a:p>
        </p:txBody>
      </p:sp>
      <p:sp>
        <p:nvSpPr>
          <p:cNvPr id="128" name="Google Shape;128;p10"/>
          <p:cNvSpPr txBox="1"/>
          <p:nvPr>
            <p:ph type="ctrTitle"/>
          </p:nvPr>
        </p:nvSpPr>
        <p:spPr>
          <a:xfrm>
            <a:off x="857250" y="2578780"/>
            <a:ext cx="66675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QR code on your table</a:t>
            </a:r>
            <a:endParaRPr/>
          </a:p>
        </p:txBody>
      </p:sp>
      <p:sp>
        <p:nvSpPr>
          <p:cNvPr id="129" name="Google Shape;129;p10"/>
          <p:cNvSpPr txBox="1"/>
          <p:nvPr>
            <p:ph idx="1" type="subTitle"/>
          </p:nvPr>
        </p:nvSpPr>
        <p:spPr>
          <a:xfrm>
            <a:off x="1047750" y="1645935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Often AI. Recommendation systems can personalize which posts appear in a feed.</a:t>
            </a:r>
            <a:endParaRPr sz="1800"/>
          </a:p>
        </p:txBody>
      </p:sp>
      <p:sp>
        <p:nvSpPr>
          <p:cNvPr id="130" name="Google Shape;130;p10"/>
          <p:cNvSpPr txBox="1"/>
          <p:nvPr>
            <p:ph idx="1" type="subTitle"/>
          </p:nvPr>
        </p:nvSpPr>
        <p:spPr>
          <a:xfrm>
            <a:off x="1047750" y="3325805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Not AI. A QR code stores encoded information that a scanner reads by fixed rules.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 txBox="1"/>
          <p:nvPr>
            <p:ph type="ctrTitle"/>
          </p:nvPr>
        </p:nvSpPr>
        <p:spPr>
          <a:xfrm>
            <a:off x="857250" y="1051560"/>
            <a:ext cx="66675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Spam call screening</a:t>
            </a:r>
            <a:endParaRPr/>
          </a:p>
        </p:txBody>
      </p:sp>
      <p:sp>
        <p:nvSpPr>
          <p:cNvPr id="137" name="Google Shape;137;p11"/>
          <p:cNvSpPr txBox="1"/>
          <p:nvPr>
            <p:ph type="ctrTitle"/>
          </p:nvPr>
        </p:nvSpPr>
        <p:spPr>
          <a:xfrm>
            <a:off x="857250" y="2598980"/>
            <a:ext cx="66675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Voice assistant (Siri, Alexa)</a:t>
            </a:r>
            <a:endParaRPr/>
          </a:p>
        </p:txBody>
      </p:sp>
      <p:sp>
        <p:nvSpPr>
          <p:cNvPr id="138" name="Google Shape;138;p11"/>
          <p:cNvSpPr txBox="1"/>
          <p:nvPr>
            <p:ph idx="1" type="subTitle"/>
          </p:nvPr>
        </p:nvSpPr>
        <p:spPr>
          <a:xfrm>
            <a:off x="1047750" y="1645935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Usually AI. Call screening may classify unknown calls using patterns from earlier calls.</a:t>
            </a:r>
            <a:endParaRPr sz="1800"/>
          </a:p>
        </p:txBody>
      </p:sp>
      <p:sp>
        <p:nvSpPr>
          <p:cNvPr id="139" name="Google Shape;139;p11"/>
          <p:cNvSpPr txBox="1"/>
          <p:nvPr>
            <p:ph idx="1" type="subTitle"/>
          </p:nvPr>
        </p:nvSpPr>
        <p:spPr>
          <a:xfrm>
            <a:off x="1047750" y="3244292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Usually AI. Speech and language tools help interpret requests and form responses.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/>
          <p:nvPr>
            <p:ph type="ctrTitle"/>
          </p:nvPr>
        </p:nvSpPr>
        <p:spPr>
          <a:xfrm>
            <a:off x="857250" y="1051560"/>
            <a:ext cx="66675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 fontScale="99206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3801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Translation app</a:t>
            </a:r>
            <a:endParaRPr/>
          </a:p>
        </p:txBody>
      </p:sp>
      <p:sp>
        <p:nvSpPr>
          <p:cNvPr id="146" name="Google Shape;146;p12"/>
          <p:cNvSpPr txBox="1"/>
          <p:nvPr>
            <p:ph type="ctrTitle"/>
          </p:nvPr>
        </p:nvSpPr>
        <p:spPr>
          <a:xfrm>
            <a:off x="857250" y="2598980"/>
            <a:ext cx="66675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 fontScale="99206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3801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Face unlock</a:t>
            </a:r>
            <a:endParaRPr/>
          </a:p>
        </p:txBody>
      </p:sp>
      <p:sp>
        <p:nvSpPr>
          <p:cNvPr id="147" name="Google Shape;147;p12"/>
          <p:cNvSpPr txBox="1"/>
          <p:nvPr>
            <p:ph idx="1" type="subTitle"/>
          </p:nvPr>
        </p:nvSpPr>
        <p:spPr>
          <a:xfrm>
            <a:off x="1047750" y="1700585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Usually AI today. Current translation apps use learned language patterns</a:t>
            </a:r>
            <a:r>
              <a:rPr lang="en-US" sz="1800">
                <a:solidFill>
                  <a:srgbClr val="454545"/>
                </a:solidFill>
              </a:rPr>
              <a:t>, while they formerly used dictionary matching, which is not AI.</a:t>
            </a:r>
            <a:endParaRPr sz="1800"/>
          </a:p>
        </p:txBody>
      </p:sp>
      <p:sp>
        <p:nvSpPr>
          <p:cNvPr id="148" name="Google Shape;148;p12"/>
          <p:cNvSpPr txBox="1"/>
          <p:nvPr>
            <p:ph idx="1" type="subTitle"/>
          </p:nvPr>
        </p:nvSpPr>
        <p:spPr>
          <a:xfrm>
            <a:off x="1047750" y="3193280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Often AI. Many phones use facial recognition, though methods vary by device.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"/>
          <p:cNvSpPr txBox="1"/>
          <p:nvPr>
            <p:ph type="ctrTitle"/>
          </p:nvPr>
        </p:nvSpPr>
        <p:spPr>
          <a:xfrm>
            <a:off x="857250" y="1051560"/>
            <a:ext cx="66675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Smart thermostat or fridge</a:t>
            </a:r>
            <a:endParaRPr/>
          </a:p>
        </p:txBody>
      </p:sp>
      <p:sp>
        <p:nvSpPr>
          <p:cNvPr id="155" name="Google Shape;155;p13"/>
          <p:cNvSpPr txBox="1"/>
          <p:nvPr>
            <p:ph type="ctrTitle"/>
          </p:nvPr>
        </p:nvSpPr>
        <p:spPr>
          <a:xfrm>
            <a:off x="857250" y="2573130"/>
            <a:ext cx="66675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Photo tagging</a:t>
            </a:r>
            <a:endParaRPr/>
          </a:p>
        </p:txBody>
      </p:sp>
      <p:sp>
        <p:nvSpPr>
          <p:cNvPr id="156" name="Google Shape;156;p13"/>
          <p:cNvSpPr txBox="1"/>
          <p:nvPr>
            <p:ph idx="1" type="subTitle"/>
          </p:nvPr>
        </p:nvSpPr>
        <p:spPr>
          <a:xfrm>
            <a:off x="1047750" y="1713510"/>
            <a:ext cx="6286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7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It depends. A scheduled thermostat follows set rules; a learning model may use AI</a:t>
            </a:r>
            <a:r>
              <a:rPr lang="en-US" sz="1700">
                <a:solidFill>
                  <a:srgbClr val="454545"/>
                </a:solidFill>
              </a:rPr>
              <a:t> to recognize patterns without input.</a:t>
            </a:r>
            <a:endParaRPr/>
          </a:p>
        </p:txBody>
      </p:sp>
      <p:sp>
        <p:nvSpPr>
          <p:cNvPr id="157" name="Google Shape;157;p13"/>
          <p:cNvSpPr txBox="1"/>
          <p:nvPr>
            <p:ph idx="1" type="subTitle"/>
          </p:nvPr>
        </p:nvSpPr>
        <p:spPr>
          <a:xfrm>
            <a:off x="1047750" y="3206200"/>
            <a:ext cx="6286500" cy="10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80"/>
              <a:buNone/>
            </a:pPr>
            <a:r>
              <a:rPr lang="en-US" sz="174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Often AI. Photo tagging on social media often uses image recognition; remember to always get consent before using member photos</a:t>
            </a:r>
            <a:r>
              <a:rPr lang="en-US" sz="1745">
                <a:solidFill>
                  <a:srgbClr val="454545"/>
                </a:solidFill>
              </a:rPr>
              <a:t>!</a:t>
            </a:r>
            <a:endParaRPr sz="268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type="ctrTitle"/>
          </p:nvPr>
        </p:nvSpPr>
        <p:spPr>
          <a:xfrm>
            <a:off x="1000125" y="1333500"/>
            <a:ext cx="714375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2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AI exists on a spectrum</a:t>
            </a:r>
            <a:endParaRPr/>
          </a:p>
        </p:txBody>
      </p:sp>
      <p:sp>
        <p:nvSpPr>
          <p:cNvPr id="164" name="Google Shape;164;p14"/>
          <p:cNvSpPr txBox="1"/>
          <p:nvPr>
            <p:ph idx="1" type="subTitle"/>
          </p:nvPr>
        </p:nvSpPr>
        <p:spPr>
          <a:xfrm>
            <a:off x="1190625" y="2476500"/>
            <a:ext cx="6762750" cy="142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7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Many familiar tools contain AI features. The service questions remain practical: What are we sharing, who checks the result, and who remains accountable?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"/>
          <p:cNvSpPr txBox="1"/>
          <p:nvPr>
            <p:ph type="ctrTitle"/>
          </p:nvPr>
        </p:nvSpPr>
        <p:spPr>
          <a:xfrm>
            <a:off x="657225" y="645525"/>
            <a:ext cx="51912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92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Live service demonstration</a:t>
            </a:r>
            <a:endParaRPr/>
          </a:p>
        </p:txBody>
      </p:sp>
      <p:sp>
        <p:nvSpPr>
          <p:cNvPr id="171" name="Google Shape;171;p15"/>
          <p:cNvSpPr txBox="1"/>
          <p:nvPr>
            <p:ph idx="1" type="subTitle"/>
          </p:nvPr>
        </p:nvSpPr>
        <p:spPr>
          <a:xfrm>
            <a:off x="704888" y="1587125"/>
            <a:ext cx="50958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7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From messy notes to a safe, useful service announcement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"/>
          <p:cNvSpPr txBox="1"/>
          <p:nvPr>
            <p:ph type="ctrTitle"/>
          </p:nvPr>
        </p:nvSpPr>
        <p:spPr>
          <a:xfrm>
            <a:off x="552450" y="457200"/>
            <a:ext cx="72390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7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Fictional planning notes</a:t>
            </a:r>
            <a:endParaRPr/>
          </a:p>
        </p:txBody>
      </p:sp>
      <p:sp>
        <p:nvSpPr>
          <p:cNvPr id="178" name="Google Shape;178;p16"/>
          <p:cNvSpPr txBox="1"/>
          <p:nvPr>
            <p:ph idx="1" type="subTitle"/>
          </p:nvPr>
        </p:nvSpPr>
        <p:spPr>
          <a:xfrm>
            <a:off x="685800" y="1314450"/>
            <a:ext cx="7524750" cy="3028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7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Need volunteers for regional phoneline.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lang="en-US" sz="17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Orientation Saturday, October 10 at 1:00 p.m.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lang="en-US" sz="17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Zoom and in person.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lang="en-US" sz="17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Contact Jasmine at 555-0199.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lang="en-US" sz="17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Need six months clean. Must attend orientation.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lang="en-US" sz="17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Maybe food?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"/>
          <p:cNvSpPr txBox="1"/>
          <p:nvPr>
            <p:ph type="ctrTitle"/>
          </p:nvPr>
        </p:nvSpPr>
        <p:spPr>
          <a:xfrm>
            <a:off x="552450" y="457200"/>
            <a:ext cx="72390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7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 safer prompt</a:t>
            </a:r>
            <a:endParaRPr/>
          </a:p>
        </p:txBody>
      </p:sp>
      <p:sp>
        <p:nvSpPr>
          <p:cNvPr id="185" name="Google Shape;185;p17"/>
          <p:cNvSpPr txBox="1"/>
          <p:nvPr>
            <p:ph idx="1" type="subTitle"/>
          </p:nvPr>
        </p:nvSpPr>
        <p:spPr>
          <a:xfrm>
            <a:off x="685800" y="1314450"/>
            <a:ext cx="7524750" cy="3028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Draft a short, welcoming announcement for regional phoneline volunteers.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Orientation is Saturday, October 10 at 1:00 p.m. and will be available on Zoom and in person. Volunteers must have at least six months clean and attend orientation.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Use only these facts. Leave [CONTACT] and [LOCATION OR LINK] as empty placeholder space for me to add later. Do not mention food because it is unconfirmed. Flag any other missing information instead of guessing.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"/>
          <p:cNvSpPr txBox="1"/>
          <p:nvPr>
            <p:ph type="ctrTitle"/>
          </p:nvPr>
        </p:nvSpPr>
        <p:spPr>
          <a:xfrm>
            <a:off x="552450" y="457200"/>
            <a:ext cx="72390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7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Review the output together</a:t>
            </a:r>
            <a:endParaRPr/>
          </a:p>
        </p:txBody>
      </p:sp>
      <p:sp>
        <p:nvSpPr>
          <p:cNvPr id="192" name="Google Shape;192;p18"/>
          <p:cNvSpPr txBox="1"/>
          <p:nvPr>
            <p:ph idx="1" type="subTitle"/>
          </p:nvPr>
        </p:nvSpPr>
        <p:spPr>
          <a:xfrm>
            <a:off x="685800" y="1211580"/>
            <a:ext cx="7524900" cy="30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Did the tool add facts or change a requirement?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Are the date, time, format, and eligibility details accurate?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Does the tone sound welcoming and clear?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Did it preserve the placeholders and flag missing information?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Would the prompt be safe if these were real planning notes?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Which trusted servant or service body must approve the final announcement?</a:t>
            </a: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 txBox="1"/>
          <p:nvPr>
            <p:ph type="ctrTitle"/>
          </p:nvPr>
        </p:nvSpPr>
        <p:spPr>
          <a:xfrm>
            <a:off x="666750" y="439783"/>
            <a:ext cx="51912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2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AI Toolbox Challenge</a:t>
            </a:r>
            <a:endParaRPr/>
          </a:p>
        </p:txBody>
      </p:sp>
      <p:sp>
        <p:nvSpPr>
          <p:cNvPr id="199" name="Google Shape;199;p19"/>
          <p:cNvSpPr txBox="1"/>
          <p:nvPr>
            <p:ph idx="1" type="subTitle"/>
          </p:nvPr>
        </p:nvSpPr>
        <p:spPr>
          <a:xfrm>
            <a:off x="666750" y="1160977"/>
            <a:ext cx="45243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Service teams will build a prompt, review the response, and name the safeguard and human review it needs.</a:t>
            </a:r>
            <a:endParaRPr/>
          </a:p>
        </p:txBody>
      </p:sp>
      <p:sp>
        <p:nvSpPr>
          <p:cNvPr id="200" name="Google Shape;200;p19"/>
          <p:cNvSpPr txBox="1"/>
          <p:nvPr>
            <p:ph idx="1" type="subTitle"/>
          </p:nvPr>
        </p:nvSpPr>
        <p:spPr>
          <a:xfrm>
            <a:off x="666750" y="2589877"/>
            <a:ext cx="45243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1800">
                <a:solidFill>
                  <a:srgbClr val="454545"/>
                </a:solidFill>
              </a:rPr>
              <a:t>Who is comfortable using their device for a team? Please raise your hand.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 txBox="1"/>
          <p:nvPr>
            <p:ph type="ctrTitle"/>
          </p:nvPr>
        </p:nvSpPr>
        <p:spPr>
          <a:xfrm>
            <a:off x="552450" y="457200"/>
            <a:ext cx="72390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7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Form service teams</a:t>
            </a:r>
            <a:endParaRPr/>
          </a:p>
        </p:txBody>
      </p:sp>
      <p:sp>
        <p:nvSpPr>
          <p:cNvPr id="207" name="Google Shape;207;p20"/>
          <p:cNvSpPr txBox="1"/>
          <p:nvPr>
            <p:ph idx="1" type="subTitle"/>
          </p:nvPr>
        </p:nvSpPr>
        <p:spPr>
          <a:xfrm>
            <a:off x="685800" y="1226276"/>
            <a:ext cx="7524900" cy="30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rmAutofit/>
          </a:bodyPr>
          <a:lstStyle/>
          <a:p>
            <a:pPr indent="-177800" lvl="0" marL="279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168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Four to six people per team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8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One shared device and one fictional challenge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8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One secret role per person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8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Keep roles private until the reveal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8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Use the details printed on the challenge card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/>
          <p:nvPr>
            <p:ph type="ctrTitle"/>
          </p:nvPr>
        </p:nvSpPr>
        <p:spPr>
          <a:xfrm>
            <a:off x="552450" y="457200"/>
            <a:ext cx="72390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7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Service team workflow</a:t>
            </a:r>
            <a:endParaRPr/>
          </a:p>
        </p:txBody>
      </p:sp>
      <p:sp>
        <p:nvSpPr>
          <p:cNvPr id="214" name="Google Shape;214;p21"/>
          <p:cNvSpPr txBox="1"/>
          <p:nvPr>
            <p:ph idx="1" type="subTitle"/>
          </p:nvPr>
        </p:nvSpPr>
        <p:spPr>
          <a:xfrm>
            <a:off x="685800" y="1314450"/>
            <a:ext cx="7524750" cy="3028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rmAutofit/>
          </a:bodyPr>
          <a:lstStyle/>
          <a:p>
            <a:pPr indent="-177800" lvl="0" marL="279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Identify information that is unsafe, unclear, or unapproved.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Write and submit one useful prompt.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Inspect the response and revise at least once.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Decide who must review or approve the final product.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Reveal the secret roles and discuss what changed.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/>
          <p:nvPr>
            <p:ph type="ctrTitle"/>
          </p:nvPr>
        </p:nvSpPr>
        <p:spPr>
          <a:xfrm>
            <a:off x="1000125" y="895350"/>
            <a:ext cx="714375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22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Report back in 45 seconds</a:t>
            </a:r>
            <a:endParaRPr/>
          </a:p>
        </p:txBody>
      </p:sp>
      <p:sp>
        <p:nvSpPr>
          <p:cNvPr id="221" name="Google Shape;221;p22"/>
          <p:cNvSpPr txBox="1"/>
          <p:nvPr>
            <p:ph idx="1" type="subTitle"/>
          </p:nvPr>
        </p:nvSpPr>
        <p:spPr>
          <a:xfrm>
            <a:off x="1428750" y="1905000"/>
            <a:ext cx="6286500" cy="219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7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Our task was...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7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AI helped us...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7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The safeguard we needed was...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7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Before this could be used, ____ must review or approve it.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/>
          <p:nvPr>
            <p:ph type="ctrTitle"/>
          </p:nvPr>
        </p:nvSpPr>
        <p:spPr>
          <a:xfrm>
            <a:off x="552450" y="457200"/>
            <a:ext cx="72390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36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PAUSE</a:t>
            </a:r>
            <a:endParaRPr/>
          </a:p>
        </p:txBody>
      </p:sp>
      <p:sp>
        <p:nvSpPr>
          <p:cNvPr id="228" name="Google Shape;228;p23"/>
          <p:cNvSpPr txBox="1"/>
          <p:nvPr>
            <p:ph idx="1" type="subTitle"/>
          </p:nvPr>
        </p:nvSpPr>
        <p:spPr>
          <a:xfrm>
            <a:off x="685800" y="1314450"/>
            <a:ext cx="7524900" cy="30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23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P  Protect anonymity and confidentiality</a:t>
            </a:r>
            <a:endParaRPr sz="3400"/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b="1" lang="en-US" sz="23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A  Ask whether AI is appropriate for this task</a:t>
            </a:r>
            <a:endParaRPr sz="3400"/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b="1" lang="en-US" sz="23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U  Understand and verify the output</a:t>
            </a:r>
            <a:endParaRPr sz="3400"/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b="1" lang="en-US" sz="23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S  Seek the appropriate group conscience</a:t>
            </a:r>
            <a:endParaRPr sz="3400"/>
          </a:p>
          <a:p>
            <a:pPr indent="-342900" lvl="0" marL="4572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None/>
            </a:pPr>
            <a:r>
              <a:rPr b="1" lang="en-US" sz="232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E  Ensure a trusted servant remains accountable</a:t>
            </a:r>
            <a:endParaRPr sz="3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 txBox="1"/>
          <p:nvPr>
            <p:ph type="ctrTitle"/>
          </p:nvPr>
        </p:nvSpPr>
        <p:spPr>
          <a:xfrm>
            <a:off x="552450" y="457200"/>
            <a:ext cx="72390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7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Principles behind the process</a:t>
            </a:r>
            <a:endParaRPr/>
          </a:p>
        </p:txBody>
      </p:sp>
      <p:sp>
        <p:nvSpPr>
          <p:cNvPr id="235" name="Google Shape;235;p24"/>
          <p:cNvSpPr txBox="1"/>
          <p:nvPr>
            <p:ph idx="1" type="subTitle"/>
          </p:nvPr>
        </p:nvSpPr>
        <p:spPr>
          <a:xfrm>
            <a:off x="685800" y="1314450"/>
            <a:ext cx="7524750" cy="3028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rmAutofit/>
          </a:bodyPr>
          <a:lstStyle/>
          <a:p>
            <a:pPr indent="-177800" lvl="0" marL="279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Group conscience and authority stay with members.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A trusted servant or service body remains accountable for the final product.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Accurate communication requires human review.</a:t>
            </a:r>
            <a:endParaRPr/>
          </a:p>
          <a:p>
            <a:pPr indent="-177800" lvl="0" marL="279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Char char="•"/>
            </a:pPr>
            <a:r>
              <a:rPr lang="en-US" sz="165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Anonymity includes making service understandable and accessible while protecting identifying information.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 txBox="1"/>
          <p:nvPr>
            <p:ph type="ctrTitle"/>
          </p:nvPr>
        </p:nvSpPr>
        <p:spPr>
          <a:xfrm>
            <a:off x="552450" y="457200"/>
            <a:ext cx="72390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7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Where the boundaries usually fall</a:t>
            </a:r>
            <a:endParaRPr/>
          </a:p>
        </p:txBody>
      </p:sp>
      <p:sp>
        <p:nvSpPr>
          <p:cNvPr id="242" name="Google Shape;242;p26"/>
          <p:cNvSpPr txBox="1"/>
          <p:nvPr>
            <p:ph idx="1" type="subTitle"/>
          </p:nvPr>
        </p:nvSpPr>
        <p:spPr>
          <a:xfrm>
            <a:off x="685800" y="1314450"/>
            <a:ext cx="7524750" cy="3028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153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Helpful tool with review</a:t>
            </a:r>
            <a:br>
              <a:rPr lang="en-US" sz="153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53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Drafting assigned materials, organizing nonconfidential information, and improving accessibility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b="1" lang="en-US" sz="153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Human responsibility</a:t>
            </a:r>
            <a:br>
              <a:rPr lang="en-US" sz="153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53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Interpreting Traditions, choosing trusted servants, and determining group conscience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b="1" lang="en-US" sz="153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Hard stop</a:t>
            </a:r>
            <a:br>
              <a:rPr lang="en-US" sz="153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538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Private member information, unauthorized recording, sponsorship or crisis decisions, and invented NA literature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he295751eea66f95_0_102"/>
          <p:cNvSpPr txBox="1"/>
          <p:nvPr>
            <p:ph type="ctrTitle"/>
          </p:nvPr>
        </p:nvSpPr>
        <p:spPr>
          <a:xfrm>
            <a:off x="311700" y="561250"/>
            <a:ext cx="8520600" cy="97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Post-survey</a:t>
            </a:r>
            <a:endParaRPr/>
          </a:p>
        </p:txBody>
      </p:sp>
      <p:sp>
        <p:nvSpPr>
          <p:cNvPr id="248" name="Google Shape;248;he295751eea66f95_0_102"/>
          <p:cNvSpPr txBox="1"/>
          <p:nvPr>
            <p:ph idx="1" type="subTitle"/>
          </p:nvPr>
        </p:nvSpPr>
        <p:spPr>
          <a:xfrm>
            <a:off x="311700" y="15332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complete the post-survey below.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Your feedback will help improve future workshops.</a:t>
            </a:r>
            <a:endParaRPr/>
          </a:p>
        </p:txBody>
      </p:sp>
      <p:pic>
        <p:nvPicPr>
          <p:cNvPr id="249" name="Google Shape;249;he295751eea66f95_0_102" title="MZSSNA 2026 AI Toolbox handout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9662" y="2421675"/>
            <a:ext cx="1904675" cy="190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9"/>
          <p:cNvSpPr txBox="1"/>
          <p:nvPr>
            <p:ph type="ctrTitle"/>
          </p:nvPr>
        </p:nvSpPr>
        <p:spPr>
          <a:xfrm>
            <a:off x="666750" y="457200"/>
            <a:ext cx="5524500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38100" spcFirstLastPara="1" rIns="38100" wrap="square" tIns="190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4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sz="6700"/>
          </a:p>
        </p:txBody>
      </p:sp>
      <p:sp>
        <p:nvSpPr>
          <p:cNvPr id="256" name="Google Shape;256;p29"/>
          <p:cNvSpPr txBox="1"/>
          <p:nvPr>
            <p:ph idx="1" type="subTitle"/>
          </p:nvPr>
        </p:nvSpPr>
        <p:spPr>
          <a:xfrm>
            <a:off x="685800" y="1695450"/>
            <a:ext cx="495300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1875">
                <a:solidFill>
                  <a:srgbClr val="454545"/>
                </a:solidFill>
              </a:rPr>
              <a:t>Contact info</a:t>
            </a:r>
            <a:endParaRPr b="1" sz="1875">
              <a:solidFill>
                <a:srgbClr val="45454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7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Katie H</a:t>
            </a:r>
            <a:r>
              <a:rPr lang="en-US" sz="1875">
                <a:solidFill>
                  <a:srgbClr val="454545"/>
                </a:solidFill>
              </a:rPr>
              <a:t>: 774-961-9588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75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Alicia A</a:t>
            </a:r>
            <a:r>
              <a:rPr lang="en-US" sz="1875">
                <a:solidFill>
                  <a:srgbClr val="454545"/>
                </a:solidFill>
              </a:rPr>
              <a:t>: 754-422-0403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