
<file path=[Content_Types].xml><?xml version="1.0" encoding="utf-8"?>
<Types xmlns="http://schemas.openxmlformats.org/package/2006/content-types">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4"/>
    <p:sldMasterId id="2147483671" r:id="rId5"/>
    <p:sldMasterId id="214748367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 name="Google Shape;10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 name="Google Shape;11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8" name="Google Shape;13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1" name="Google Shape;15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 name="Google Shape;16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 name="Google Shape;169;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 name="Google Shape;18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 name="Google Shape;18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 name="Google Shape;19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1" name="Google Shape;211;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7" name="Google Shape;227;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 name="Google Shape;235;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 name="Google Shape;242;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1" name="Google Shape;251;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 name="Google Shape;260;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2" name="Google Shape;272;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fb7723cfbf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3" name="Google Shape;283;g3fb7723cfbf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 name="Google Shape;295;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0" name="Google Shape;310;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3" name="Google Shape;323;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5" name="Google Shape;335;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fb68196ab4_2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fb68196ab4_2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0" name="Google Shape;20;p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1" name="Google Shape;21;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4" name="Google Shape;24;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5" name="Shape 25"/>
        <p:cNvGrpSpPr/>
        <p:nvPr/>
      </p:nvGrpSpPr>
      <p:grpSpPr>
        <a:xfrm>
          <a:off x="0" y="0"/>
          <a:ext cx="0" cy="0"/>
          <a:chOff x="0" y="0"/>
          <a:chExt cx="0" cy="0"/>
        </a:xfrm>
      </p:grpSpPr>
      <p:sp>
        <p:nvSpPr>
          <p:cNvPr id="26" name="Google Shape;26;p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27" name="Google Shape;27;p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9" name="Shape 29"/>
        <p:cNvGrpSpPr/>
        <p:nvPr/>
      </p:nvGrpSpPr>
      <p:grpSpPr>
        <a:xfrm>
          <a:off x="0" y="0"/>
          <a:ext cx="0" cy="0"/>
          <a:chOff x="0" y="0"/>
          <a:chExt cx="0" cy="0"/>
        </a:xfrm>
      </p:grpSpPr>
      <p:sp>
        <p:nvSpPr>
          <p:cNvPr id="30" name="Google Shape;30;p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1" name="Google Shape;31;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2" name="Shape 32"/>
        <p:cNvGrpSpPr/>
        <p:nvPr/>
      </p:nvGrpSpPr>
      <p:grpSpPr>
        <a:xfrm>
          <a:off x="0" y="0"/>
          <a:ext cx="0" cy="0"/>
          <a:chOff x="0" y="0"/>
          <a:chExt cx="0" cy="0"/>
        </a:xfrm>
      </p:grpSpPr>
      <p:sp>
        <p:nvSpPr>
          <p:cNvPr id="33" name="Google Shape;33;p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5" name="Google Shape;35;p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6" name="Google Shape;36;p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7" name="Google Shape;37;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8" name="Shape 38"/>
        <p:cNvGrpSpPr/>
        <p:nvPr/>
      </p:nvGrpSpPr>
      <p:grpSpPr>
        <a:xfrm>
          <a:off x="0" y="0"/>
          <a:ext cx="0" cy="0"/>
          <a:chOff x="0" y="0"/>
          <a:chExt cx="0" cy="0"/>
        </a:xfrm>
      </p:grpSpPr>
      <p:sp>
        <p:nvSpPr>
          <p:cNvPr id="39" name="Google Shape;39;p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0" name="Google Shape;4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1" name="Shape 41"/>
        <p:cNvGrpSpPr/>
        <p:nvPr/>
      </p:nvGrpSpPr>
      <p:grpSpPr>
        <a:xfrm>
          <a:off x="0" y="0"/>
          <a:ext cx="0" cy="0"/>
          <a:chOff x="0" y="0"/>
          <a:chExt cx="0" cy="0"/>
        </a:xfrm>
      </p:grpSpPr>
      <p:sp>
        <p:nvSpPr>
          <p:cNvPr id="42" name="Google Shape;42;p1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3" name="Google Shape;43;p1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4" name="Google Shape;44;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5" name="Shape 45"/>
        <p:cNvGrpSpPr/>
        <p:nvPr/>
      </p:nvGrpSpPr>
      <p:grpSpPr>
        <a:xfrm>
          <a:off x="0" y="0"/>
          <a:ext cx="0" cy="0"/>
          <a:chOff x="0" y="0"/>
          <a:chExt cx="0" cy="0"/>
        </a:xfrm>
      </p:grpSpPr>
      <p:sp>
        <p:nvSpPr>
          <p:cNvPr id="46" name="Google Shape;46;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1" name="Shape 51"/>
        <p:cNvGrpSpPr/>
        <p:nvPr/>
      </p:nvGrpSpPr>
      <p:grpSpPr>
        <a:xfrm>
          <a:off x="0" y="0"/>
          <a:ext cx="0" cy="0"/>
          <a:chOff x="0" y="0"/>
          <a:chExt cx="0" cy="0"/>
        </a:xfrm>
      </p:grpSpPr>
      <p:sp>
        <p:nvSpPr>
          <p:cNvPr id="52" name="Google Shape;52;p1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3" name="Google Shape;53;p1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4" name="Google Shape;54;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9" name="Shape 59"/>
        <p:cNvGrpSpPr/>
        <p:nvPr/>
      </p:nvGrpSpPr>
      <p:grpSpPr>
        <a:xfrm>
          <a:off x="0" y="0"/>
          <a:ext cx="0" cy="0"/>
          <a:chOff x="0" y="0"/>
          <a:chExt cx="0" cy="0"/>
        </a:xfrm>
      </p:grpSpPr>
      <p:sp>
        <p:nvSpPr>
          <p:cNvPr id="60" name="Google Shape;60;p15"/>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61" name="Google Shape;61;p15"/>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2" name="Google Shape;62;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3" name="Shape 63"/>
        <p:cNvGrpSpPr/>
        <p:nvPr/>
      </p:nvGrpSpPr>
      <p:grpSpPr>
        <a:xfrm>
          <a:off x="0" y="0"/>
          <a:ext cx="0" cy="0"/>
          <a:chOff x="0" y="0"/>
          <a:chExt cx="0" cy="0"/>
        </a:xfrm>
      </p:grpSpPr>
      <p:sp>
        <p:nvSpPr>
          <p:cNvPr id="64" name="Google Shape;64;p16"/>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5" name="Google Shape;65;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6" name="Shape 66"/>
        <p:cNvGrpSpPr/>
        <p:nvPr/>
      </p:nvGrpSpPr>
      <p:grpSpPr>
        <a:xfrm>
          <a:off x="0" y="0"/>
          <a:ext cx="0" cy="0"/>
          <a:chOff x="0" y="0"/>
          <a:chExt cx="0" cy="0"/>
        </a:xfrm>
      </p:grpSpPr>
      <p:sp>
        <p:nvSpPr>
          <p:cNvPr id="67" name="Google Shape;67;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8" name="Google Shape;6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2" name="Google Shape;72;p18"/>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3" name="Google Shape;73;p18"/>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4" name="Google Shape;74;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5" name="Shape 75"/>
        <p:cNvGrpSpPr/>
        <p:nvPr/>
      </p:nvGrpSpPr>
      <p:grpSpPr>
        <a:xfrm>
          <a:off x="0" y="0"/>
          <a:ext cx="0" cy="0"/>
          <a:chOff x="0" y="0"/>
          <a:chExt cx="0" cy="0"/>
        </a:xfrm>
      </p:grpSpPr>
      <p:sp>
        <p:nvSpPr>
          <p:cNvPr id="76" name="Google Shape;76;p1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7" name="Google Shape;77;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8" name="Shape 78"/>
        <p:cNvGrpSpPr/>
        <p:nvPr/>
      </p:nvGrpSpPr>
      <p:grpSpPr>
        <a:xfrm>
          <a:off x="0" y="0"/>
          <a:ext cx="0" cy="0"/>
          <a:chOff x="0" y="0"/>
          <a:chExt cx="0" cy="0"/>
        </a:xfrm>
      </p:grpSpPr>
      <p:sp>
        <p:nvSpPr>
          <p:cNvPr id="79" name="Google Shape;79;p20"/>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80" name="Google Shape;80;p20"/>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1" name="Google Shape;81;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2" name="Shape 82"/>
        <p:cNvGrpSpPr/>
        <p:nvPr/>
      </p:nvGrpSpPr>
      <p:grpSpPr>
        <a:xfrm>
          <a:off x="0" y="0"/>
          <a:ext cx="0" cy="0"/>
          <a:chOff x="0" y="0"/>
          <a:chExt cx="0" cy="0"/>
        </a:xfrm>
      </p:grpSpPr>
      <p:sp>
        <p:nvSpPr>
          <p:cNvPr id="83" name="Google Shape;83;p21"/>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84" name="Google Shape;84;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5" name="Shape 85"/>
        <p:cNvGrpSpPr/>
        <p:nvPr/>
      </p:nvGrpSpPr>
      <p:grpSpPr>
        <a:xfrm>
          <a:off x="0" y="0"/>
          <a:ext cx="0" cy="0"/>
          <a:chOff x="0" y="0"/>
          <a:chExt cx="0" cy="0"/>
        </a:xfrm>
      </p:grpSpPr>
      <p:sp>
        <p:nvSpPr>
          <p:cNvPr id="86" name="Google Shape;86;p2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2"/>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8" name="Google Shape;88;p22"/>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9" name="Google Shape;89;p22"/>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90" name="Google Shape;90;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1" name="Shape 91"/>
        <p:cNvGrpSpPr/>
        <p:nvPr/>
      </p:nvGrpSpPr>
      <p:grpSpPr>
        <a:xfrm>
          <a:off x="0" y="0"/>
          <a:ext cx="0" cy="0"/>
          <a:chOff x="0" y="0"/>
          <a:chExt cx="0" cy="0"/>
        </a:xfrm>
      </p:grpSpPr>
      <p:sp>
        <p:nvSpPr>
          <p:cNvPr id="92" name="Google Shape;92;p23"/>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93" name="Google Shape;93;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4" name="Shape 94"/>
        <p:cNvGrpSpPr/>
        <p:nvPr/>
      </p:nvGrpSpPr>
      <p:grpSpPr>
        <a:xfrm>
          <a:off x="0" y="0"/>
          <a:ext cx="0" cy="0"/>
          <a:chOff x="0" y="0"/>
          <a:chExt cx="0" cy="0"/>
        </a:xfrm>
      </p:grpSpPr>
      <p:sp>
        <p:nvSpPr>
          <p:cNvPr id="95" name="Google Shape;95;p24"/>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6" name="Google Shape;96;p24"/>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97" name="Google Shape;97;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8" name="Shape 98"/>
        <p:cNvGrpSpPr/>
        <p:nvPr/>
      </p:nvGrpSpPr>
      <p:grpSpPr>
        <a:xfrm>
          <a:off x="0" y="0"/>
          <a:ext cx="0" cy="0"/>
          <a:chOff x="0" y="0"/>
          <a:chExt cx="0" cy="0"/>
        </a:xfrm>
      </p:grpSpPr>
      <p:sp>
        <p:nvSpPr>
          <p:cNvPr id="99" name="Google Shape;99;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 name="Shape 47"/>
        <p:cNvGrpSpPr/>
        <p:nvPr/>
      </p:nvGrpSpPr>
      <p:grpSpPr>
        <a:xfrm>
          <a:off x="0" y="0"/>
          <a:ext cx="0" cy="0"/>
          <a:chOff x="0" y="0"/>
          <a:chExt cx="0" cy="0"/>
        </a:xfrm>
      </p:grpSpPr>
      <p:sp>
        <p:nvSpPr>
          <p:cNvPr id="48" name="Google Shape;48;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49" name="Google Shape;49;p1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0" name="Google Shape;50;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5" name="Shape 55"/>
        <p:cNvGrpSpPr/>
        <p:nvPr/>
      </p:nvGrpSpPr>
      <p:grpSpPr>
        <a:xfrm>
          <a:off x="0" y="0"/>
          <a:ext cx="0" cy="0"/>
          <a:chOff x="0" y="0"/>
          <a:chExt cx="0" cy="0"/>
        </a:xfrm>
      </p:grpSpPr>
      <p:sp>
        <p:nvSpPr>
          <p:cNvPr id="56" name="Google Shape;56;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57" name="Google Shape;57;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58" name="Google Shape;58;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8.gif"/><Relationship Id="rId6"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11.png"/><Relationship Id="rId5" Type="http://schemas.openxmlformats.org/officeDocument/2006/relationships/image" Target="../media/image10.png"/><Relationship Id="rId6" Type="http://schemas.openxmlformats.org/officeDocument/2006/relationships/image" Target="../media/image12.png"/><Relationship Id="rId7" Type="http://schemas.openxmlformats.org/officeDocument/2006/relationships/image" Target="../media/image8.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png"/><Relationship Id="rId4" Type="http://schemas.openxmlformats.org/officeDocument/2006/relationships/image" Target="../media/image13.png"/><Relationship Id="rId5"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13.png"/><Relationship Id="rId5"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image" Target="../media/image13.png"/><Relationship Id="rId5" Type="http://schemas.openxmlformats.org/officeDocument/2006/relationships/image" Target="../media/image12.png"/><Relationship Id="rId6" Type="http://schemas.openxmlformats.org/officeDocument/2006/relationships/image" Target="../media/image14.png"/><Relationship Id="rId7"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8.gif"/><Relationship Id="rId6"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4.png"/><Relationship Id="rId4" Type="http://schemas.openxmlformats.org/officeDocument/2006/relationships/image" Target="../media/image13.png"/><Relationship Id="rId5"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5.png"/><Relationship Id="rId4" Type="http://schemas.openxmlformats.org/officeDocument/2006/relationships/image" Target="../media/image16.png"/><Relationship Id="rId5"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1.png"/><Relationship Id="rId4" Type="http://schemas.openxmlformats.org/officeDocument/2006/relationships/hyperlink" Target="mailto:Webservant@mzfna.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3" name="Shape 103"/>
        <p:cNvGrpSpPr/>
        <p:nvPr/>
      </p:nvGrpSpPr>
      <p:grpSpPr>
        <a:xfrm>
          <a:off x="0" y="0"/>
          <a:ext cx="0" cy="0"/>
          <a:chOff x="0" y="0"/>
          <a:chExt cx="0" cy="0"/>
        </a:xfrm>
      </p:grpSpPr>
      <p:sp>
        <p:nvSpPr>
          <p:cNvPr id="104" name="Google Shape;104;p26"/>
          <p:cNvSpPr txBox="1"/>
          <p:nvPr>
            <p:ph type="ctrTitle"/>
          </p:nvPr>
        </p:nvSpPr>
        <p:spPr>
          <a:xfrm>
            <a:off x="292800" y="308150"/>
            <a:ext cx="7250400" cy="1064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990"/>
              <a:buNone/>
            </a:pPr>
            <a:r>
              <a:rPr lang="en-US" sz="3480"/>
              <a:t>MZF LEARNING DAY</a:t>
            </a:r>
            <a:endParaRPr sz="3480"/>
          </a:p>
          <a:p>
            <a:pPr indent="0" lvl="0" marL="0" rtl="0" algn="ctr">
              <a:lnSpc>
                <a:spcPct val="100000"/>
              </a:lnSpc>
              <a:spcBef>
                <a:spcPts val="0"/>
              </a:spcBef>
              <a:spcAft>
                <a:spcPts val="0"/>
              </a:spcAft>
              <a:buSzPts val="990"/>
              <a:buNone/>
            </a:pPr>
            <a:r>
              <a:rPr lang="en-US" sz="3480">
                <a:solidFill>
                  <a:srgbClr val="FF0000"/>
                </a:solidFill>
              </a:rPr>
              <a:t>GROUP</a:t>
            </a:r>
            <a:r>
              <a:rPr lang="en-US" sz="3480"/>
              <a:t> SECRETARY DUTIES</a:t>
            </a:r>
            <a:endParaRPr sz="3480"/>
          </a:p>
        </p:txBody>
      </p:sp>
      <p:sp>
        <p:nvSpPr>
          <p:cNvPr id="105" name="Google Shape;105;p26"/>
          <p:cNvSpPr txBox="1"/>
          <p:nvPr>
            <p:ph idx="1" type="subTitle"/>
          </p:nvPr>
        </p:nvSpPr>
        <p:spPr>
          <a:xfrm>
            <a:off x="3496675" y="1905450"/>
            <a:ext cx="5408400" cy="972900"/>
          </a:xfrm>
          <a:prstGeom prst="rect">
            <a:avLst/>
          </a:prstGeom>
          <a:noFill/>
          <a:ln>
            <a:noFill/>
          </a:ln>
        </p:spPr>
        <p:txBody>
          <a:bodyPr anchorCtr="0" anchor="t" bIns="91425" lIns="91425" spcFirstLastPara="1" rIns="91425" wrap="square" tIns="91425">
            <a:normAutofit fontScale="85000" lnSpcReduction="10000"/>
          </a:bodyPr>
          <a:lstStyle/>
          <a:p>
            <a:pPr indent="0" lvl="0" marL="0" rtl="0" algn="ctr">
              <a:lnSpc>
                <a:spcPct val="100000"/>
              </a:lnSpc>
              <a:spcBef>
                <a:spcPts val="0"/>
              </a:spcBef>
              <a:spcAft>
                <a:spcPts val="0"/>
              </a:spcAft>
              <a:buSzPct val="117647"/>
              <a:buNone/>
            </a:pPr>
            <a:r>
              <a:rPr lang="en-US"/>
              <a:t>TINA M (WE DO RECOVER AREA)</a:t>
            </a:r>
            <a:endParaRPr/>
          </a:p>
          <a:p>
            <a:pPr indent="0" lvl="0" marL="0" rtl="0" algn="ctr">
              <a:lnSpc>
                <a:spcPct val="100000"/>
              </a:lnSpc>
              <a:spcBef>
                <a:spcPts val="0"/>
              </a:spcBef>
              <a:spcAft>
                <a:spcPts val="0"/>
              </a:spcAft>
              <a:buSzPct val="117647"/>
              <a:buNone/>
            </a:pPr>
            <a:r>
              <a:rPr lang="en-US"/>
              <a:t>AMBER R (MULTI-ZONAL AREA)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mph" presetID="8" presetSubtype="0">
                                  <p:stCondLst>
                                    <p:cond delay="0"/>
                                  </p:stCondLst>
                                  <p:childTnLst>
                                    <p:animRot by="-21600000">
                                      <p:cBhvr>
                                        <p:cTn dur="1000" fill="hold"/>
                                        <p:tgtEl>
                                          <p:spTgt spid="104"/>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9" name="Shape 109"/>
        <p:cNvGrpSpPr/>
        <p:nvPr/>
      </p:nvGrpSpPr>
      <p:grpSpPr>
        <a:xfrm>
          <a:off x="0" y="0"/>
          <a:ext cx="0" cy="0"/>
          <a:chOff x="0" y="0"/>
          <a:chExt cx="0" cy="0"/>
        </a:xfrm>
      </p:grpSpPr>
      <p:sp>
        <p:nvSpPr>
          <p:cNvPr id="110" name="Google Shape;110;p27"/>
          <p:cNvSpPr txBox="1"/>
          <p:nvPr>
            <p:ph type="ctrTitle"/>
          </p:nvPr>
        </p:nvSpPr>
        <p:spPr>
          <a:xfrm>
            <a:off x="132050" y="598775"/>
            <a:ext cx="8520600" cy="10821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5200"/>
              <a:buNone/>
            </a:pPr>
            <a:r>
              <a:rPr b="1" lang="en-US" sz="2700">
                <a:solidFill>
                  <a:schemeClr val="dk2"/>
                </a:solidFill>
              </a:rPr>
              <a:t>SECRETARIAL FACILITATIONS</a:t>
            </a:r>
            <a:endParaRPr b="1" sz="2700">
              <a:solidFill>
                <a:schemeClr val="dk2"/>
              </a:solidFill>
            </a:endParaRPr>
          </a:p>
          <a:p>
            <a:pPr indent="0" lvl="0" marL="0" rtl="0" algn="l">
              <a:lnSpc>
                <a:spcPct val="100000"/>
              </a:lnSpc>
              <a:spcBef>
                <a:spcPts val="0"/>
              </a:spcBef>
              <a:spcAft>
                <a:spcPts val="0"/>
              </a:spcAft>
              <a:buClr>
                <a:schemeClr val="dk1"/>
              </a:buClr>
              <a:buSzPts val="1100"/>
              <a:buFont typeface="Arial"/>
              <a:buNone/>
            </a:pPr>
            <a:r>
              <a:rPr lang="en-US" sz="3100"/>
              <a:t>`</a:t>
            </a:r>
            <a:endParaRPr sz="3100"/>
          </a:p>
        </p:txBody>
      </p:sp>
      <p:sp>
        <p:nvSpPr>
          <p:cNvPr id="111" name="Google Shape;111;p27"/>
          <p:cNvSpPr txBox="1"/>
          <p:nvPr>
            <p:ph idx="1" type="subTitle"/>
          </p:nvPr>
        </p:nvSpPr>
        <p:spPr>
          <a:xfrm>
            <a:off x="3995300" y="1323275"/>
            <a:ext cx="3810000" cy="3873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2800"/>
              <a:buNone/>
            </a:pPr>
            <a:r>
              <a:rPr b="1" lang="en-US" sz="2000">
                <a:solidFill>
                  <a:srgbClr val="0F172A"/>
                </a:solidFill>
                <a:latin typeface="Arial"/>
                <a:ea typeface="Arial"/>
                <a:cs typeface="Arial"/>
                <a:sym typeface="Arial"/>
              </a:rPr>
              <a:t>Meeting Facilitation</a:t>
            </a:r>
            <a:endParaRPr b="1" sz="2000">
              <a:solidFill>
                <a:srgbClr val="0F172A"/>
              </a:solidFill>
              <a:latin typeface="Arial"/>
              <a:ea typeface="Arial"/>
              <a:cs typeface="Arial"/>
              <a:sym typeface="Arial"/>
            </a:endParaRPr>
          </a:p>
          <a:p>
            <a:pPr indent="0" lvl="0" marL="0" rtl="0" algn="l">
              <a:lnSpc>
                <a:spcPct val="100000"/>
              </a:lnSpc>
              <a:spcBef>
                <a:spcPts val="900"/>
              </a:spcBef>
              <a:spcAft>
                <a:spcPts val="0"/>
              </a:spcAft>
              <a:buSzPts val="2800"/>
              <a:buNone/>
            </a:pPr>
            <a:r>
              <a:rPr lang="en-US" sz="1600">
                <a:solidFill>
                  <a:srgbClr val="475569"/>
                </a:solidFill>
              </a:rPr>
              <a:t>To support the Chairperson in ensuring the smooth functioning of the meeting.</a:t>
            </a:r>
            <a:endParaRPr sz="1600">
              <a:solidFill>
                <a:srgbClr val="475569"/>
              </a:solidFill>
            </a:endParaRPr>
          </a:p>
          <a:p>
            <a:pPr indent="0" lvl="0" marL="0" rtl="0" algn="l">
              <a:lnSpc>
                <a:spcPct val="100000"/>
              </a:lnSpc>
              <a:spcBef>
                <a:spcPts val="0"/>
              </a:spcBef>
              <a:spcAft>
                <a:spcPts val="0"/>
              </a:spcAft>
              <a:buSzPts val="2800"/>
              <a:buNone/>
            </a:pPr>
            <a:r>
              <a:t/>
            </a:r>
            <a:endParaRPr b="1" sz="2000">
              <a:solidFill>
                <a:srgbClr val="0F172A"/>
              </a:solidFill>
            </a:endParaRPr>
          </a:p>
          <a:p>
            <a:pPr indent="0" lvl="0" marL="0" rtl="0" algn="l">
              <a:lnSpc>
                <a:spcPct val="100000"/>
              </a:lnSpc>
              <a:spcBef>
                <a:spcPts val="0"/>
              </a:spcBef>
              <a:spcAft>
                <a:spcPts val="0"/>
              </a:spcAft>
              <a:buSzPts val="2800"/>
              <a:buNone/>
            </a:pPr>
            <a:r>
              <a:rPr b="1" lang="en-US" sz="2000">
                <a:solidFill>
                  <a:srgbClr val="0F172A"/>
                </a:solidFill>
                <a:latin typeface="Arial"/>
                <a:ea typeface="Arial"/>
                <a:cs typeface="Arial"/>
                <a:sym typeface="Arial"/>
              </a:rPr>
              <a:t>Official Minutes</a:t>
            </a:r>
            <a:endParaRPr b="1" sz="2000">
              <a:solidFill>
                <a:srgbClr val="0F172A"/>
              </a:solidFill>
              <a:latin typeface="Arial"/>
              <a:ea typeface="Arial"/>
              <a:cs typeface="Arial"/>
              <a:sym typeface="Arial"/>
            </a:endParaRPr>
          </a:p>
          <a:p>
            <a:pPr indent="0" lvl="0" marL="0" rtl="0" algn="l">
              <a:lnSpc>
                <a:spcPct val="100000"/>
              </a:lnSpc>
              <a:spcBef>
                <a:spcPts val="900"/>
              </a:spcBef>
              <a:spcAft>
                <a:spcPts val="0"/>
              </a:spcAft>
              <a:buSzPts val="2800"/>
              <a:buNone/>
            </a:pPr>
            <a:r>
              <a:rPr lang="en-US" sz="1500">
                <a:solidFill>
                  <a:srgbClr val="475569"/>
                </a:solidFill>
              </a:rPr>
              <a:t>Responsible for capturing and providing official business meeting minutes.</a:t>
            </a:r>
            <a:endParaRPr sz="1500">
              <a:solidFill>
                <a:srgbClr val="475569"/>
              </a:solidFill>
            </a:endParaRPr>
          </a:p>
          <a:p>
            <a:pPr indent="0" lvl="0" marL="0" rtl="0" algn="l">
              <a:lnSpc>
                <a:spcPct val="100000"/>
              </a:lnSpc>
              <a:spcBef>
                <a:spcPts val="0"/>
              </a:spcBef>
              <a:spcAft>
                <a:spcPts val="0"/>
              </a:spcAft>
              <a:buSzPts val="2800"/>
              <a:buNone/>
            </a:pPr>
            <a:r>
              <a:t/>
            </a:r>
            <a:endParaRPr sz="1500">
              <a:solidFill>
                <a:srgbClr val="475569"/>
              </a:solidFill>
            </a:endParaRPr>
          </a:p>
          <a:p>
            <a:pPr indent="0" lvl="0" marL="0" rtl="0" algn="l">
              <a:lnSpc>
                <a:spcPct val="100000"/>
              </a:lnSpc>
              <a:spcBef>
                <a:spcPts val="0"/>
              </a:spcBef>
              <a:spcAft>
                <a:spcPts val="0"/>
              </a:spcAft>
              <a:buSzPts val="2800"/>
              <a:buNone/>
            </a:pPr>
            <a:r>
              <a:rPr lang="en-US" sz="1500">
                <a:solidFill>
                  <a:srgbClr val="475569"/>
                </a:solidFill>
              </a:rPr>
              <a:t>S</a:t>
            </a:r>
            <a:r>
              <a:rPr lang="en-US" sz="1350">
                <a:solidFill>
                  <a:srgbClr val="475569"/>
                </a:solidFill>
              </a:rPr>
              <a:t>ubmit an archive copy of the report prior to the close of the meeting.</a:t>
            </a:r>
            <a:endParaRPr sz="1350">
              <a:solidFill>
                <a:srgbClr val="475569"/>
              </a:solidFill>
            </a:endParaRPr>
          </a:p>
          <a:p>
            <a:pPr indent="0" lvl="0" marL="0" rtl="0" algn="l">
              <a:lnSpc>
                <a:spcPct val="100000"/>
              </a:lnSpc>
              <a:spcBef>
                <a:spcPts val="0"/>
              </a:spcBef>
              <a:spcAft>
                <a:spcPts val="0"/>
              </a:spcAft>
              <a:buClr>
                <a:schemeClr val="dk1"/>
              </a:buClr>
              <a:buSzPts val="1100"/>
              <a:buFont typeface="Arial"/>
              <a:buNone/>
            </a:pPr>
            <a:r>
              <a:t/>
            </a:r>
            <a:endParaRPr sz="1500">
              <a:solidFill>
                <a:srgbClr val="475569"/>
              </a:solidFill>
            </a:endParaRPr>
          </a:p>
          <a:p>
            <a:pPr indent="0" lvl="0" marL="0" rtl="0" algn="l">
              <a:lnSpc>
                <a:spcPct val="100000"/>
              </a:lnSpc>
              <a:spcBef>
                <a:spcPts val="375"/>
              </a:spcBef>
              <a:spcAft>
                <a:spcPts val="0"/>
              </a:spcAft>
              <a:buClr>
                <a:schemeClr val="dk1"/>
              </a:buClr>
              <a:buSzPts val="1100"/>
              <a:buFont typeface="Arial"/>
              <a:buNone/>
            </a:pPr>
            <a:r>
              <a:t/>
            </a:r>
            <a:endParaRPr sz="1300">
              <a:solidFill>
                <a:srgbClr val="475569"/>
              </a:solidFill>
            </a:endParaRPr>
          </a:p>
          <a:p>
            <a:pPr indent="0" lvl="0" marL="0" rtl="0" algn="ctr">
              <a:lnSpc>
                <a:spcPct val="100000"/>
              </a:lnSpc>
              <a:spcBef>
                <a:spcPts val="0"/>
              </a:spcBef>
              <a:spcAft>
                <a:spcPts val="0"/>
              </a:spcAft>
              <a:buSzPts val="2800"/>
              <a:buNone/>
            </a:pPr>
            <a:r>
              <a:t/>
            </a:r>
            <a:endParaRPr/>
          </a:p>
        </p:txBody>
      </p:sp>
      <p:sp>
        <p:nvSpPr>
          <p:cNvPr id="112" name="Google Shape;112;p27"/>
          <p:cNvSpPr txBox="1"/>
          <p:nvPr/>
        </p:nvSpPr>
        <p:spPr>
          <a:xfrm>
            <a:off x="311700" y="667750"/>
            <a:ext cx="3000000" cy="400200"/>
          </a:xfrm>
          <a:prstGeom prst="rect">
            <a:avLst/>
          </a:prstGeom>
          <a:noFill/>
          <a:ln>
            <a:noFill/>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6" name="Shape 116"/>
        <p:cNvGrpSpPr/>
        <p:nvPr/>
      </p:nvGrpSpPr>
      <p:grpSpPr>
        <a:xfrm>
          <a:off x="0" y="0"/>
          <a:ext cx="0" cy="0"/>
          <a:chOff x="0" y="0"/>
          <a:chExt cx="0" cy="0"/>
        </a:xfrm>
      </p:grpSpPr>
      <p:sp>
        <p:nvSpPr>
          <p:cNvPr id="117" name="Google Shape;117;p28"/>
          <p:cNvSpPr txBox="1"/>
          <p:nvPr>
            <p:ph type="ctrTitle"/>
          </p:nvPr>
        </p:nvSpPr>
        <p:spPr>
          <a:xfrm>
            <a:off x="0" y="843125"/>
            <a:ext cx="10064100" cy="8352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450"/>
              </a:spcBef>
              <a:spcAft>
                <a:spcPts val="0"/>
              </a:spcAft>
              <a:buClr>
                <a:schemeClr val="dk1"/>
              </a:buClr>
              <a:buSzPct val="100000"/>
              <a:buFont typeface="Arial"/>
              <a:buNone/>
            </a:pPr>
            <a:r>
              <a:t/>
            </a:r>
            <a:endParaRPr b="1" sz="1100">
              <a:solidFill>
                <a:srgbClr val="0D9488"/>
              </a:solidFill>
              <a:latin typeface="Arial"/>
              <a:ea typeface="Arial"/>
              <a:cs typeface="Arial"/>
              <a:sym typeface="Arial"/>
            </a:endParaRPr>
          </a:p>
          <a:p>
            <a:pPr indent="0" lvl="0" marL="0" rtl="0" algn="l">
              <a:lnSpc>
                <a:spcPct val="100000"/>
              </a:lnSpc>
              <a:spcBef>
                <a:spcPts val="0"/>
              </a:spcBef>
              <a:spcAft>
                <a:spcPts val="0"/>
              </a:spcAft>
              <a:buClr>
                <a:schemeClr val="dk1"/>
              </a:buClr>
              <a:buSzPct val="100000"/>
              <a:buFont typeface="Arial"/>
              <a:buNone/>
            </a:pPr>
            <a:r>
              <a:rPr b="1" lang="en-US" sz="1100">
                <a:solidFill>
                  <a:srgbClr val="0D9488"/>
                </a:solidFill>
              </a:rPr>
              <a:t> R</a:t>
            </a:r>
            <a:r>
              <a:rPr b="1" lang="en-US" sz="1100">
                <a:solidFill>
                  <a:srgbClr val="0D9488"/>
                </a:solidFill>
                <a:latin typeface="Arial"/>
                <a:ea typeface="Arial"/>
                <a:cs typeface="Arial"/>
                <a:sym typeface="Arial"/>
              </a:rPr>
              <a:t>ole &amp; Responsibilities</a:t>
            </a:r>
            <a:endParaRPr b="1" sz="1100">
              <a:solidFill>
                <a:srgbClr val="0D9488"/>
              </a:solidFill>
              <a:latin typeface="Arial"/>
              <a:ea typeface="Arial"/>
              <a:cs typeface="Arial"/>
              <a:sym typeface="Arial"/>
            </a:endParaRPr>
          </a:p>
          <a:p>
            <a:pPr indent="0" lvl="0" marL="0" rtl="0" algn="l">
              <a:lnSpc>
                <a:spcPct val="100000"/>
              </a:lnSpc>
              <a:spcBef>
                <a:spcPts val="450"/>
              </a:spcBef>
              <a:spcAft>
                <a:spcPts val="0"/>
              </a:spcAft>
              <a:buClr>
                <a:schemeClr val="dk1"/>
              </a:buClr>
              <a:buSzPct val="34375"/>
              <a:buFont typeface="Arial"/>
              <a:buNone/>
            </a:pPr>
            <a:r>
              <a:rPr lang="en-US" sz="3200">
                <a:solidFill>
                  <a:srgbClr val="0F172A"/>
                </a:solidFill>
                <a:latin typeface="Arial"/>
                <a:ea typeface="Arial"/>
                <a:cs typeface="Arial"/>
                <a:sym typeface="Arial"/>
              </a:rPr>
              <a:t>Core Responsibilities</a:t>
            </a:r>
            <a:endParaRPr/>
          </a:p>
        </p:txBody>
      </p:sp>
      <p:sp>
        <p:nvSpPr>
          <p:cNvPr id="118" name="Google Shape;118;p28"/>
          <p:cNvSpPr txBox="1"/>
          <p:nvPr/>
        </p:nvSpPr>
        <p:spPr>
          <a:xfrm>
            <a:off x="510000" y="1853575"/>
            <a:ext cx="5197500" cy="965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en-US" sz="1500" u="none" cap="none" strike="noStrike">
                <a:solidFill>
                  <a:srgbClr val="0F172A"/>
                </a:solidFill>
                <a:latin typeface="Arial"/>
                <a:ea typeface="Arial"/>
                <a:cs typeface="Arial"/>
                <a:sym typeface="Arial"/>
              </a:rPr>
              <a:t>Term &amp; Attendance</a:t>
            </a:r>
            <a:endParaRPr b="1" i="0" sz="1500" u="none" cap="none" strike="noStrike">
              <a:solidFill>
                <a:srgbClr val="0F172A"/>
              </a:solidFill>
              <a:latin typeface="Arial"/>
              <a:ea typeface="Arial"/>
              <a:cs typeface="Arial"/>
              <a:sym typeface="Arial"/>
            </a:endParaRPr>
          </a:p>
          <a:p>
            <a:pPr indent="0" lvl="0" marL="0" marR="0" rtl="0" algn="l">
              <a:lnSpc>
                <a:spcPct val="100000"/>
              </a:lnSpc>
              <a:spcBef>
                <a:spcPts val="450"/>
              </a:spcBef>
              <a:spcAft>
                <a:spcPts val="0"/>
              </a:spcAft>
              <a:buClr>
                <a:srgbClr val="000000"/>
              </a:buClr>
              <a:buSzPts val="1100"/>
              <a:buFont typeface="Arial"/>
              <a:buNone/>
            </a:pPr>
            <a:r>
              <a:rPr b="0" i="0" lang="en-US" sz="1400" u="none" cap="none" strike="noStrike">
                <a:solidFill>
                  <a:srgbClr val="475569"/>
                </a:solidFill>
                <a:latin typeface="Arial"/>
                <a:ea typeface="Arial"/>
                <a:cs typeface="Arial"/>
                <a:sym typeface="Arial"/>
              </a:rPr>
              <a:t>Must attend all business meetings for a twelve month term.</a:t>
            </a:r>
            <a:endParaRPr b="0" i="0" sz="1400" u="none" cap="none" strike="noStrike">
              <a:solidFill>
                <a:srgbClr val="47556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595959"/>
              </a:solidFill>
              <a:latin typeface="Arial"/>
              <a:ea typeface="Arial"/>
              <a:cs typeface="Arial"/>
              <a:sym typeface="Arial"/>
            </a:endParaRPr>
          </a:p>
        </p:txBody>
      </p:sp>
      <p:sp>
        <p:nvSpPr>
          <p:cNvPr id="119" name="Google Shape;119;p28"/>
          <p:cNvSpPr txBox="1"/>
          <p:nvPr/>
        </p:nvSpPr>
        <p:spPr>
          <a:xfrm>
            <a:off x="510000" y="2454075"/>
            <a:ext cx="5675700" cy="904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en-US" sz="1500" u="none" cap="none" strike="noStrike">
                <a:solidFill>
                  <a:srgbClr val="0F172A"/>
                </a:solidFill>
                <a:latin typeface="Arial"/>
                <a:ea typeface="Arial"/>
                <a:cs typeface="Arial"/>
                <a:sym typeface="Arial"/>
              </a:rPr>
              <a:t>Record Keeping</a:t>
            </a:r>
            <a:endParaRPr b="1" i="0" sz="1500" u="none" cap="none" strike="noStrike">
              <a:solidFill>
                <a:srgbClr val="0F172A"/>
              </a:solidFill>
              <a:latin typeface="Arial"/>
              <a:ea typeface="Arial"/>
              <a:cs typeface="Arial"/>
              <a:sym typeface="Arial"/>
            </a:endParaRPr>
          </a:p>
          <a:p>
            <a:pPr indent="0" lvl="0" marL="0" marR="0" rtl="0" algn="l">
              <a:lnSpc>
                <a:spcPct val="100000"/>
              </a:lnSpc>
              <a:spcBef>
                <a:spcPts val="450"/>
              </a:spcBef>
              <a:spcAft>
                <a:spcPts val="0"/>
              </a:spcAft>
              <a:buClr>
                <a:srgbClr val="000000"/>
              </a:buClr>
              <a:buSzPts val="1100"/>
              <a:buFont typeface="Arial"/>
              <a:buNone/>
            </a:pPr>
            <a:r>
              <a:rPr b="0" i="0" lang="en-US" sz="1400" u="none" cap="none" strike="noStrike">
                <a:solidFill>
                  <a:srgbClr val="475569"/>
                </a:solidFill>
                <a:latin typeface="Arial"/>
                <a:ea typeface="Arial"/>
                <a:cs typeface="Arial"/>
                <a:sym typeface="Arial"/>
              </a:rPr>
              <a:t>Maintains records of group activities, attendance, new/old business, key points, and the Financial report.</a:t>
            </a:r>
            <a:endParaRPr b="0" i="0" sz="1400" u="none" cap="none" strike="noStrike">
              <a:solidFill>
                <a:srgbClr val="475569"/>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3" name="Shape 123"/>
        <p:cNvGrpSpPr/>
        <p:nvPr/>
      </p:nvGrpSpPr>
      <p:grpSpPr>
        <a:xfrm>
          <a:off x="0" y="0"/>
          <a:ext cx="0" cy="0"/>
          <a:chOff x="0" y="0"/>
          <a:chExt cx="0" cy="0"/>
        </a:xfrm>
      </p:grpSpPr>
      <p:sp>
        <p:nvSpPr>
          <p:cNvPr id="124" name="Google Shape;124;p29"/>
          <p:cNvSpPr txBox="1"/>
          <p:nvPr>
            <p:ph type="ctrTitle"/>
          </p:nvPr>
        </p:nvSpPr>
        <p:spPr>
          <a:xfrm>
            <a:off x="311700" y="744575"/>
            <a:ext cx="8520600" cy="7926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100000"/>
              <a:buFont typeface="Arial"/>
              <a:buNone/>
            </a:pPr>
            <a:r>
              <a:rPr b="1" lang="en-US" sz="1100">
                <a:solidFill>
                  <a:srgbClr val="0D9488"/>
                </a:solidFill>
              </a:rPr>
              <a:t>R</a:t>
            </a:r>
            <a:r>
              <a:rPr b="1" lang="en-US" sz="1100">
                <a:solidFill>
                  <a:srgbClr val="0D9488"/>
                </a:solidFill>
                <a:latin typeface="Arial"/>
                <a:ea typeface="Arial"/>
                <a:cs typeface="Arial"/>
                <a:sym typeface="Arial"/>
              </a:rPr>
              <a:t>ole &amp; Responsibilities</a:t>
            </a:r>
            <a:endParaRPr b="1" sz="1100">
              <a:solidFill>
                <a:srgbClr val="0D9488"/>
              </a:solidFill>
              <a:latin typeface="Arial"/>
              <a:ea typeface="Arial"/>
              <a:cs typeface="Arial"/>
              <a:sym typeface="Arial"/>
            </a:endParaRPr>
          </a:p>
          <a:p>
            <a:pPr indent="0" lvl="0" marL="0" rtl="0" algn="l">
              <a:lnSpc>
                <a:spcPct val="100000"/>
              </a:lnSpc>
              <a:spcBef>
                <a:spcPts val="450"/>
              </a:spcBef>
              <a:spcAft>
                <a:spcPts val="0"/>
              </a:spcAft>
              <a:buClr>
                <a:schemeClr val="dk1"/>
              </a:buClr>
              <a:buSzPct val="34375"/>
              <a:buFont typeface="Arial"/>
              <a:buNone/>
            </a:pPr>
            <a:r>
              <a:rPr lang="en-US" sz="3200">
                <a:solidFill>
                  <a:srgbClr val="0F172A"/>
                </a:solidFill>
                <a:latin typeface="Arial"/>
                <a:ea typeface="Arial"/>
                <a:cs typeface="Arial"/>
                <a:sym typeface="Arial"/>
              </a:rPr>
              <a:t>Core Responsibilities (Continued)</a:t>
            </a:r>
            <a:endParaRPr/>
          </a:p>
        </p:txBody>
      </p:sp>
      <p:sp>
        <p:nvSpPr>
          <p:cNvPr id="125" name="Google Shape;125;p29"/>
          <p:cNvSpPr txBox="1"/>
          <p:nvPr>
            <p:ph idx="1" type="subTitle"/>
          </p:nvPr>
        </p:nvSpPr>
        <p:spPr>
          <a:xfrm>
            <a:off x="311700" y="1986950"/>
            <a:ext cx="4806000" cy="792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688"/>
              <a:buFont typeface="Arial"/>
              <a:buNone/>
            </a:pPr>
            <a:r>
              <a:rPr b="1" lang="en-US" sz="1438">
                <a:solidFill>
                  <a:srgbClr val="0F172A"/>
                </a:solidFill>
                <a:latin typeface="Arial"/>
                <a:ea typeface="Arial"/>
                <a:cs typeface="Arial"/>
                <a:sym typeface="Arial"/>
              </a:rPr>
              <a:t>Meeting Logistics</a:t>
            </a:r>
            <a:endParaRPr b="1" sz="1438">
              <a:solidFill>
                <a:srgbClr val="0F172A"/>
              </a:solidFill>
              <a:latin typeface="Arial"/>
              <a:ea typeface="Arial"/>
              <a:cs typeface="Arial"/>
              <a:sym typeface="Arial"/>
            </a:endParaRPr>
          </a:p>
          <a:p>
            <a:pPr indent="0" lvl="0" marL="0" rtl="0" algn="l">
              <a:lnSpc>
                <a:spcPct val="100000"/>
              </a:lnSpc>
              <a:spcBef>
                <a:spcPts val="450"/>
              </a:spcBef>
              <a:spcAft>
                <a:spcPts val="0"/>
              </a:spcAft>
              <a:buClr>
                <a:schemeClr val="dk1"/>
              </a:buClr>
              <a:buSzPts val="688"/>
              <a:buFont typeface="Arial"/>
              <a:buNone/>
            </a:pPr>
            <a:r>
              <a:rPr lang="en-US" sz="1488">
                <a:solidFill>
                  <a:srgbClr val="475569"/>
                </a:solidFill>
              </a:rPr>
              <a:t>Ensures the Zoom meeting platform is set up and access</a:t>
            </a:r>
            <a:r>
              <a:rPr lang="en-US" sz="1188">
                <a:solidFill>
                  <a:srgbClr val="475569"/>
                </a:solidFill>
              </a:rPr>
              <a:t>i</a:t>
            </a:r>
            <a:r>
              <a:rPr lang="en-US" sz="1488">
                <a:solidFill>
                  <a:srgbClr val="475569"/>
                </a:solidFill>
              </a:rPr>
              <a:t>ble for meetings (managing links, passwords, waiting </a:t>
            </a:r>
            <a:r>
              <a:rPr lang="en-US" sz="1188">
                <a:solidFill>
                  <a:srgbClr val="475569"/>
                </a:solidFill>
              </a:rPr>
              <a:t>rooms).</a:t>
            </a:r>
            <a:endParaRPr sz="1188">
              <a:solidFill>
                <a:srgbClr val="475569"/>
              </a:solidFill>
            </a:endParaRPr>
          </a:p>
          <a:p>
            <a:pPr indent="0" lvl="0" marL="0" rtl="0" algn="ctr">
              <a:lnSpc>
                <a:spcPct val="100000"/>
              </a:lnSpc>
              <a:spcBef>
                <a:spcPts val="0"/>
              </a:spcBef>
              <a:spcAft>
                <a:spcPts val="0"/>
              </a:spcAft>
              <a:buSzPts val="688"/>
              <a:buNone/>
            </a:pPr>
            <a:r>
              <a:t/>
            </a:r>
            <a:endParaRPr sz="2450"/>
          </a:p>
        </p:txBody>
      </p:sp>
      <p:sp>
        <p:nvSpPr>
          <p:cNvPr id="126" name="Google Shape;126;p29"/>
          <p:cNvSpPr txBox="1"/>
          <p:nvPr/>
        </p:nvSpPr>
        <p:spPr>
          <a:xfrm>
            <a:off x="262600" y="3133350"/>
            <a:ext cx="5893800" cy="904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en-US" sz="1500" u="none" cap="none" strike="noStrike">
                <a:solidFill>
                  <a:srgbClr val="0F172A"/>
                </a:solidFill>
                <a:latin typeface="Arial"/>
                <a:ea typeface="Arial"/>
                <a:cs typeface="Arial"/>
                <a:sym typeface="Arial"/>
              </a:rPr>
              <a:t>Communication</a:t>
            </a:r>
            <a:endParaRPr b="1" i="0" sz="1500" u="none" cap="none" strike="noStrike">
              <a:solidFill>
                <a:srgbClr val="0F172A"/>
              </a:solidFill>
              <a:latin typeface="Arial"/>
              <a:ea typeface="Arial"/>
              <a:cs typeface="Arial"/>
              <a:sym typeface="Arial"/>
            </a:endParaRPr>
          </a:p>
          <a:p>
            <a:pPr indent="0" lvl="0" marL="0" marR="0" rtl="0" algn="l">
              <a:lnSpc>
                <a:spcPct val="100000"/>
              </a:lnSpc>
              <a:spcBef>
                <a:spcPts val="450"/>
              </a:spcBef>
              <a:spcAft>
                <a:spcPts val="0"/>
              </a:spcAft>
              <a:buClr>
                <a:srgbClr val="000000"/>
              </a:buClr>
              <a:buSzPts val="1100"/>
              <a:buFont typeface="Arial"/>
              <a:buNone/>
            </a:pPr>
            <a:r>
              <a:rPr b="0" i="0" lang="en-US" sz="1400" u="none" cap="none" strike="noStrike">
                <a:solidFill>
                  <a:srgbClr val="475569"/>
                </a:solidFill>
                <a:latin typeface="Arial"/>
                <a:ea typeface="Arial"/>
                <a:cs typeface="Arial"/>
                <a:sym typeface="Arial"/>
              </a:rPr>
              <a:t>Promptly answering and providing assistance within 24 hours to anyone who has emailed meeting.</a:t>
            </a:r>
            <a:endParaRPr b="0" i="0" sz="1400" u="none" cap="none" strike="noStrike">
              <a:solidFill>
                <a:srgbClr val="475569"/>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0" name="Shape 130"/>
        <p:cNvGrpSpPr/>
        <p:nvPr/>
      </p:nvGrpSpPr>
      <p:grpSpPr>
        <a:xfrm>
          <a:off x="0" y="0"/>
          <a:ext cx="0" cy="0"/>
          <a:chOff x="0" y="0"/>
          <a:chExt cx="0" cy="0"/>
        </a:xfrm>
      </p:grpSpPr>
      <p:sp>
        <p:nvSpPr>
          <p:cNvPr id="131" name="Google Shape;131;p30"/>
          <p:cNvSpPr txBox="1"/>
          <p:nvPr>
            <p:ph idx="1" type="subTitle"/>
          </p:nvPr>
        </p:nvSpPr>
        <p:spPr>
          <a:xfrm>
            <a:off x="252750" y="334375"/>
            <a:ext cx="6824700" cy="1335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b="1" lang="en-US" sz="1100">
                <a:solidFill>
                  <a:srgbClr val="0D9488"/>
                </a:solidFill>
                <a:latin typeface="Arial"/>
                <a:ea typeface="Arial"/>
                <a:cs typeface="Arial"/>
                <a:sym typeface="Arial"/>
              </a:rPr>
              <a:t>Role &amp; Responsibilities</a:t>
            </a:r>
            <a:endParaRPr b="1" sz="1100">
              <a:solidFill>
                <a:srgbClr val="0D9488"/>
              </a:solidFill>
              <a:latin typeface="Arial"/>
              <a:ea typeface="Arial"/>
              <a:cs typeface="Arial"/>
              <a:sym typeface="Arial"/>
            </a:endParaRPr>
          </a:p>
          <a:p>
            <a:pPr indent="0" lvl="0" marL="0" rtl="0" algn="l">
              <a:lnSpc>
                <a:spcPct val="100000"/>
              </a:lnSpc>
              <a:spcBef>
                <a:spcPts val="450"/>
              </a:spcBef>
              <a:spcAft>
                <a:spcPts val="0"/>
              </a:spcAft>
              <a:buClr>
                <a:schemeClr val="dk1"/>
              </a:buClr>
              <a:buSzPts val="1100"/>
              <a:buFont typeface="Arial"/>
              <a:buNone/>
            </a:pPr>
            <a:r>
              <a:rPr lang="en-US" sz="3200">
                <a:solidFill>
                  <a:srgbClr val="0F172A"/>
                </a:solidFill>
                <a:latin typeface="Arial"/>
                <a:ea typeface="Arial"/>
                <a:cs typeface="Arial"/>
                <a:sym typeface="Arial"/>
              </a:rPr>
              <a:t>Secretary Responsibilities (Cont.)</a:t>
            </a:r>
            <a:endParaRPr sz="3200">
              <a:solidFill>
                <a:srgbClr val="0F172A"/>
              </a:solidFill>
              <a:latin typeface="Arial"/>
              <a:ea typeface="Arial"/>
              <a:cs typeface="Arial"/>
              <a:sym typeface="Arial"/>
            </a:endParaRPr>
          </a:p>
          <a:p>
            <a:pPr indent="0" lvl="0" marL="0" rtl="0" algn="l">
              <a:lnSpc>
                <a:spcPct val="100000"/>
              </a:lnSpc>
              <a:spcBef>
                <a:spcPts val="0"/>
              </a:spcBef>
              <a:spcAft>
                <a:spcPts val="0"/>
              </a:spcAft>
              <a:buSzPts val="2800"/>
              <a:buNone/>
            </a:pPr>
            <a:r>
              <a:t/>
            </a:r>
            <a:endParaRPr/>
          </a:p>
        </p:txBody>
      </p:sp>
      <p:sp>
        <p:nvSpPr>
          <p:cNvPr id="132" name="Google Shape;132;p30"/>
          <p:cNvSpPr txBox="1"/>
          <p:nvPr/>
        </p:nvSpPr>
        <p:spPr>
          <a:xfrm>
            <a:off x="174350" y="1146500"/>
            <a:ext cx="5304000" cy="1104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en-US" sz="1500" u="none" cap="none" strike="noStrike">
                <a:solidFill>
                  <a:srgbClr val="0F172A"/>
                </a:solidFill>
                <a:latin typeface="Arial"/>
                <a:ea typeface="Arial"/>
                <a:cs typeface="Arial"/>
                <a:sym typeface="Arial"/>
              </a:rPr>
              <a:t>Phone List Maintenance</a:t>
            </a:r>
            <a:endParaRPr b="1" i="0" sz="1500" u="none" cap="none" strike="noStrike">
              <a:solidFill>
                <a:srgbClr val="0F172A"/>
              </a:solidFill>
              <a:latin typeface="Arial"/>
              <a:ea typeface="Arial"/>
              <a:cs typeface="Arial"/>
              <a:sym typeface="Arial"/>
            </a:endParaRPr>
          </a:p>
          <a:p>
            <a:pPr indent="0" lvl="0" marL="0" marR="0" rtl="0" algn="l">
              <a:lnSpc>
                <a:spcPct val="100000"/>
              </a:lnSpc>
              <a:spcBef>
                <a:spcPts val="450"/>
              </a:spcBef>
              <a:spcAft>
                <a:spcPts val="0"/>
              </a:spcAft>
              <a:buClr>
                <a:srgbClr val="000000"/>
              </a:buClr>
              <a:buSzPts val="1100"/>
              <a:buFont typeface="Arial"/>
              <a:buNone/>
            </a:pPr>
            <a:r>
              <a:rPr b="0" i="0" lang="en-US" sz="1150" u="none" cap="none" strike="noStrike">
                <a:solidFill>
                  <a:srgbClr val="475569"/>
                </a:solidFill>
                <a:latin typeface="Arial"/>
                <a:ea typeface="Arial"/>
                <a:cs typeface="Arial"/>
                <a:sym typeface="Arial"/>
              </a:rPr>
              <a:t>Responsible for adding, removing, updating and maintaining both men and women's phone lists.</a:t>
            </a:r>
            <a:endParaRPr b="0" i="0" sz="1150" u="none" cap="none" strike="noStrike">
              <a:solidFill>
                <a:srgbClr val="47556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595959"/>
              </a:solidFill>
              <a:latin typeface="Arial"/>
              <a:ea typeface="Arial"/>
              <a:cs typeface="Arial"/>
              <a:sym typeface="Arial"/>
            </a:endParaRPr>
          </a:p>
        </p:txBody>
      </p:sp>
      <p:sp>
        <p:nvSpPr>
          <p:cNvPr id="133" name="Google Shape;133;p30"/>
          <p:cNvSpPr txBox="1"/>
          <p:nvPr/>
        </p:nvSpPr>
        <p:spPr>
          <a:xfrm>
            <a:off x="174350" y="2019600"/>
            <a:ext cx="5656200" cy="1104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en-US" sz="1500" u="none" cap="none" strike="noStrike">
                <a:solidFill>
                  <a:srgbClr val="0F172A"/>
                </a:solidFill>
                <a:latin typeface="Arial"/>
                <a:ea typeface="Arial"/>
                <a:cs typeface="Arial"/>
                <a:sym typeface="Arial"/>
              </a:rPr>
              <a:t>Minutes Distribution</a:t>
            </a:r>
            <a:endParaRPr b="1" i="0" sz="1500" u="none" cap="none" strike="noStrike">
              <a:solidFill>
                <a:srgbClr val="0F172A"/>
              </a:solidFill>
              <a:latin typeface="Arial"/>
              <a:ea typeface="Arial"/>
              <a:cs typeface="Arial"/>
              <a:sym typeface="Arial"/>
            </a:endParaRPr>
          </a:p>
          <a:p>
            <a:pPr indent="0" lvl="0" marL="0" marR="0" rtl="0" algn="l">
              <a:lnSpc>
                <a:spcPct val="100000"/>
              </a:lnSpc>
              <a:spcBef>
                <a:spcPts val="450"/>
              </a:spcBef>
              <a:spcAft>
                <a:spcPts val="0"/>
              </a:spcAft>
              <a:buClr>
                <a:srgbClr val="000000"/>
              </a:buClr>
              <a:buSzPts val="1100"/>
              <a:buFont typeface="Arial"/>
              <a:buNone/>
            </a:pPr>
            <a:r>
              <a:rPr b="0" i="0" lang="en-US" sz="1150" u="none" cap="none" strike="noStrike">
                <a:solidFill>
                  <a:srgbClr val="475569"/>
                </a:solidFill>
                <a:latin typeface="Arial"/>
                <a:ea typeface="Arial"/>
                <a:cs typeface="Arial"/>
                <a:sym typeface="Arial"/>
              </a:rPr>
              <a:t>Posting the Business Meeting minutes onto GroupMe Home Group page no later than 7 days after the meeting.</a:t>
            </a:r>
            <a:endParaRPr b="0" i="0" sz="1150" u="none" cap="none" strike="noStrike">
              <a:solidFill>
                <a:srgbClr val="47556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595959"/>
              </a:solidFill>
              <a:latin typeface="Arial"/>
              <a:ea typeface="Arial"/>
              <a:cs typeface="Arial"/>
              <a:sym typeface="Arial"/>
            </a:endParaRPr>
          </a:p>
        </p:txBody>
      </p:sp>
      <p:sp>
        <p:nvSpPr>
          <p:cNvPr id="134" name="Google Shape;134;p30"/>
          <p:cNvSpPr txBox="1"/>
          <p:nvPr/>
        </p:nvSpPr>
        <p:spPr>
          <a:xfrm>
            <a:off x="174350" y="2876325"/>
            <a:ext cx="6363300" cy="873900"/>
          </a:xfrm>
          <a:prstGeom prst="rect">
            <a:avLst/>
          </a:prstGeom>
          <a:noFill/>
          <a:ln>
            <a:noFill/>
          </a:ln>
        </p:spPr>
        <p:txBody>
          <a:bodyPr anchorCtr="0" anchor="t" bIns="91425" lIns="91425" spcFirstLastPara="1" rIns="91425" wrap="square" tIns="91425">
            <a:noAutofit/>
          </a:bodyPr>
          <a:lstStyle/>
          <a:p>
            <a:pPr indent="0" lvl="0" marL="0" marR="0" rtl="0" algn="l">
              <a:lnSpc>
                <a:spcPct val="80000"/>
              </a:lnSpc>
              <a:spcBef>
                <a:spcPts val="0"/>
              </a:spcBef>
              <a:spcAft>
                <a:spcPts val="0"/>
              </a:spcAft>
              <a:buClr>
                <a:srgbClr val="000000"/>
              </a:buClr>
              <a:buSzPts val="688"/>
              <a:buFont typeface="Arial"/>
              <a:buNone/>
            </a:pPr>
            <a:r>
              <a:t/>
            </a:r>
            <a:endParaRPr b="0" i="0" sz="1125" u="none" cap="none" strike="noStrike">
              <a:solidFill>
                <a:srgbClr val="595959"/>
              </a:solidFill>
              <a:latin typeface="Arial"/>
              <a:ea typeface="Arial"/>
              <a:cs typeface="Arial"/>
              <a:sym typeface="Arial"/>
            </a:endParaRPr>
          </a:p>
        </p:txBody>
      </p:sp>
      <p:sp>
        <p:nvSpPr>
          <p:cNvPr id="135" name="Google Shape;135;p30"/>
          <p:cNvSpPr txBox="1"/>
          <p:nvPr/>
        </p:nvSpPr>
        <p:spPr>
          <a:xfrm>
            <a:off x="174350" y="2835575"/>
            <a:ext cx="6147300" cy="1251300"/>
          </a:xfrm>
          <a:prstGeom prst="rect">
            <a:avLst/>
          </a:prstGeom>
          <a:noFill/>
          <a:ln>
            <a:noFill/>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100"/>
              <a:buFont typeface="Arial"/>
              <a:buNone/>
            </a:pPr>
            <a:r>
              <a:rPr b="1" i="0" lang="en-US" sz="1500" u="none" cap="none" strike="noStrike">
                <a:solidFill>
                  <a:srgbClr val="0F172A"/>
                </a:solidFill>
                <a:latin typeface="Arial"/>
                <a:ea typeface="Arial"/>
                <a:cs typeface="Arial"/>
                <a:sym typeface="Arial"/>
              </a:rPr>
              <a:t>Clean Time &amp; Steps</a:t>
            </a:r>
            <a:endParaRPr b="1" i="0" sz="1500" u="none" cap="none" strike="noStrike">
              <a:solidFill>
                <a:srgbClr val="0F172A"/>
              </a:solidFill>
              <a:latin typeface="Arial"/>
              <a:ea typeface="Arial"/>
              <a:cs typeface="Arial"/>
              <a:sym typeface="Arial"/>
            </a:endParaRPr>
          </a:p>
          <a:p>
            <a:pPr indent="0" lvl="0" marL="0" marR="0" rtl="0" algn="l">
              <a:lnSpc>
                <a:spcPct val="100000"/>
              </a:lnSpc>
              <a:spcBef>
                <a:spcPts val="450"/>
              </a:spcBef>
              <a:spcAft>
                <a:spcPts val="0"/>
              </a:spcAft>
              <a:buClr>
                <a:srgbClr val="000000"/>
              </a:buClr>
              <a:buSzPts val="1450"/>
              <a:buFont typeface="Arial"/>
              <a:buNone/>
            </a:pPr>
            <a:r>
              <a:rPr b="0" i="0" lang="en-US" sz="1450" u="none" cap="none" strike="noStrike">
                <a:solidFill>
                  <a:srgbClr val="475569"/>
                </a:solidFill>
                <a:latin typeface="Arial"/>
                <a:ea typeface="Arial"/>
                <a:cs typeface="Arial"/>
                <a:sym typeface="Arial"/>
              </a:rPr>
              <a:t>Clean Time Requirement is 1 year, </a:t>
            </a:r>
            <a:r>
              <a:rPr b="1" i="1" lang="en-US" sz="1450" u="sng" cap="none" strike="noStrike">
                <a:solidFill>
                  <a:srgbClr val="0D9488"/>
                </a:solidFill>
                <a:latin typeface="Arial"/>
                <a:ea typeface="Arial"/>
                <a:cs typeface="Arial"/>
                <a:sym typeface="Arial"/>
              </a:rPr>
              <a:t>actively</a:t>
            </a:r>
            <a:r>
              <a:rPr b="0" i="0" lang="en-US" sz="1450" u="none" cap="none" strike="noStrike">
                <a:solidFill>
                  <a:srgbClr val="475569"/>
                </a:solidFill>
                <a:latin typeface="Arial"/>
                <a:ea typeface="Arial"/>
                <a:cs typeface="Arial"/>
                <a:sym typeface="Arial"/>
              </a:rPr>
              <a:t> </a:t>
            </a:r>
            <a:endParaRPr b="0" i="0" sz="1450" u="none" cap="none" strike="noStrike">
              <a:solidFill>
                <a:srgbClr val="47556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450" u="none" cap="none" strike="noStrike">
                <a:solidFill>
                  <a:srgbClr val="475569"/>
                </a:solidFill>
                <a:latin typeface="Arial"/>
                <a:ea typeface="Arial"/>
                <a:cs typeface="Arial"/>
                <a:sym typeface="Arial"/>
              </a:rPr>
              <a:t>working NA steps with a sponsor.</a:t>
            </a:r>
            <a:endParaRPr b="0" i="0" sz="1450" u="none" cap="none" strike="noStrike">
              <a:solidFill>
                <a:srgbClr val="47556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595959"/>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9" name="Shape 139"/>
        <p:cNvGrpSpPr/>
        <p:nvPr/>
      </p:nvGrpSpPr>
      <p:grpSpPr>
        <a:xfrm>
          <a:off x="0" y="0"/>
          <a:ext cx="0" cy="0"/>
          <a:chOff x="0" y="0"/>
          <a:chExt cx="0" cy="0"/>
        </a:xfrm>
      </p:grpSpPr>
      <p:sp>
        <p:nvSpPr>
          <p:cNvPr id="140" name="Google Shape;140;p31"/>
          <p:cNvSpPr txBox="1"/>
          <p:nvPr>
            <p:ph idx="1" type="subTitle"/>
          </p:nvPr>
        </p:nvSpPr>
        <p:spPr>
          <a:xfrm>
            <a:off x="795500" y="542300"/>
            <a:ext cx="8520600" cy="904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b="1" lang="en-US" sz="1100">
                <a:solidFill>
                  <a:srgbClr val="0D9488"/>
                </a:solidFill>
                <a:latin typeface="Arial"/>
                <a:ea typeface="Arial"/>
                <a:cs typeface="Arial"/>
                <a:sym typeface="Arial"/>
              </a:rPr>
              <a:t>Role &amp; Responsibilities</a:t>
            </a:r>
            <a:endParaRPr b="1" sz="1100">
              <a:solidFill>
                <a:srgbClr val="0D9488"/>
              </a:solidFill>
              <a:latin typeface="Arial"/>
              <a:ea typeface="Arial"/>
              <a:cs typeface="Arial"/>
              <a:sym typeface="Arial"/>
            </a:endParaRPr>
          </a:p>
          <a:p>
            <a:pPr indent="0" lvl="0" marL="0" rtl="0" algn="l">
              <a:lnSpc>
                <a:spcPct val="100000"/>
              </a:lnSpc>
              <a:spcBef>
                <a:spcPts val="450"/>
              </a:spcBef>
              <a:spcAft>
                <a:spcPts val="0"/>
              </a:spcAft>
              <a:buClr>
                <a:schemeClr val="dk1"/>
              </a:buClr>
              <a:buSzPts val="1100"/>
              <a:buFont typeface="Arial"/>
              <a:buNone/>
            </a:pPr>
            <a:r>
              <a:rPr lang="en-US" sz="3200">
                <a:solidFill>
                  <a:srgbClr val="0F172A"/>
                </a:solidFill>
                <a:latin typeface="Arial"/>
                <a:ea typeface="Arial"/>
                <a:cs typeface="Arial"/>
                <a:sym typeface="Arial"/>
              </a:rPr>
              <a:t> Transition Duties</a:t>
            </a:r>
            <a:endParaRPr/>
          </a:p>
        </p:txBody>
      </p:sp>
      <p:sp>
        <p:nvSpPr>
          <p:cNvPr id="141" name="Google Shape;141;p31"/>
          <p:cNvSpPr txBox="1"/>
          <p:nvPr/>
        </p:nvSpPr>
        <p:spPr>
          <a:xfrm rot="10800000">
            <a:off x="125" y="2918475"/>
            <a:ext cx="8295000" cy="361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375"/>
              </a:spcBef>
              <a:spcAft>
                <a:spcPts val="0"/>
              </a:spcAft>
              <a:buClr>
                <a:srgbClr val="000000"/>
              </a:buClr>
              <a:buSzPts val="1150"/>
              <a:buFont typeface="Arial"/>
              <a:buNone/>
            </a:pPr>
            <a:r>
              <a:t/>
            </a:r>
            <a:endParaRPr b="0" i="0" sz="1150" u="none" cap="none" strike="noStrike">
              <a:solidFill>
                <a:srgbClr val="475569"/>
              </a:solidFill>
              <a:latin typeface="Arial"/>
              <a:ea typeface="Arial"/>
              <a:cs typeface="Arial"/>
              <a:sym typeface="Arial"/>
            </a:endParaRPr>
          </a:p>
        </p:txBody>
      </p:sp>
      <p:sp>
        <p:nvSpPr>
          <p:cNvPr id="142" name="Google Shape;142;p31"/>
          <p:cNvSpPr txBox="1"/>
          <p:nvPr/>
        </p:nvSpPr>
        <p:spPr>
          <a:xfrm>
            <a:off x="918775" y="1544275"/>
            <a:ext cx="7138800" cy="1970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en-US" sz="1500" u="none" cap="none" strike="noStrike">
                <a:solidFill>
                  <a:srgbClr val="0F172A"/>
                </a:solidFill>
                <a:latin typeface="Arial"/>
                <a:ea typeface="Arial"/>
                <a:cs typeface="Arial"/>
                <a:sym typeface="Arial"/>
              </a:rPr>
              <a:t>Term Transition</a:t>
            </a:r>
            <a:endParaRPr b="1" i="0" sz="1500" u="none" cap="none" strike="noStrike">
              <a:solidFill>
                <a:srgbClr val="0F172A"/>
              </a:solidFill>
              <a:latin typeface="Arial"/>
              <a:ea typeface="Arial"/>
              <a:cs typeface="Arial"/>
              <a:sym typeface="Arial"/>
            </a:endParaRPr>
          </a:p>
          <a:p>
            <a:pPr indent="0" lvl="0" marL="0" marR="0" rtl="0" algn="l">
              <a:lnSpc>
                <a:spcPct val="100000"/>
              </a:lnSpc>
              <a:spcBef>
                <a:spcPts val="900"/>
              </a:spcBef>
              <a:spcAft>
                <a:spcPts val="0"/>
              </a:spcAft>
              <a:buClr>
                <a:srgbClr val="000000"/>
              </a:buClr>
              <a:buSzPts val="1100"/>
              <a:buFont typeface="Arial"/>
              <a:buNone/>
            </a:pPr>
            <a:r>
              <a:rPr b="0" i="0" lang="en-US" sz="2150" u="none" cap="none" strike="noStrike">
                <a:solidFill>
                  <a:srgbClr val="475569"/>
                </a:solidFill>
                <a:latin typeface="Arial"/>
                <a:ea typeface="Arial"/>
                <a:cs typeface="Arial"/>
                <a:sym typeface="Arial"/>
              </a:rPr>
              <a:t>Responsible for transferring all group records and documents to the incoming Secretary.</a:t>
            </a:r>
            <a:endParaRPr b="0" i="0" sz="2150" u="none" cap="none" strike="noStrike">
              <a:solidFill>
                <a:srgbClr val="475569"/>
              </a:solidFill>
              <a:latin typeface="Arial"/>
              <a:ea typeface="Arial"/>
              <a:cs typeface="Arial"/>
              <a:sym typeface="Arial"/>
            </a:endParaRPr>
          </a:p>
          <a:p>
            <a:pPr indent="0" lvl="0" marL="0" marR="0" rtl="0" algn="l">
              <a:lnSpc>
                <a:spcPct val="100000"/>
              </a:lnSpc>
              <a:spcBef>
                <a:spcPts val="900"/>
              </a:spcBef>
              <a:spcAft>
                <a:spcPts val="0"/>
              </a:spcAft>
              <a:buClr>
                <a:srgbClr val="000000"/>
              </a:buClr>
              <a:buSzPts val="1100"/>
              <a:buFont typeface="Arial"/>
              <a:buNone/>
            </a:pPr>
            <a:r>
              <a:rPr b="0" i="0" lang="en-US" sz="2150" u="none" cap="none" strike="noStrike">
                <a:solidFill>
                  <a:srgbClr val="475569"/>
                </a:solidFill>
                <a:latin typeface="Arial"/>
                <a:ea typeface="Arial"/>
                <a:cs typeface="Arial"/>
                <a:sym typeface="Arial"/>
              </a:rPr>
              <a:t>Ensure a seamless handoff of materials at the end of the twelve-month term.</a:t>
            </a:r>
            <a:endParaRPr b="0" i="0" sz="2150" u="none" cap="none" strike="noStrike">
              <a:solidFill>
                <a:srgbClr val="475569"/>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6" name="Shape 146"/>
        <p:cNvGrpSpPr/>
        <p:nvPr/>
      </p:nvGrpSpPr>
      <p:grpSpPr>
        <a:xfrm>
          <a:off x="0" y="0"/>
          <a:ext cx="0" cy="0"/>
          <a:chOff x="0" y="0"/>
          <a:chExt cx="0" cy="0"/>
        </a:xfrm>
      </p:grpSpPr>
      <p:sp>
        <p:nvSpPr>
          <p:cNvPr id="147" name="Google Shape;147;p32"/>
          <p:cNvSpPr txBox="1"/>
          <p:nvPr>
            <p:ph type="ctrTitle"/>
          </p:nvPr>
        </p:nvSpPr>
        <p:spPr>
          <a:xfrm>
            <a:off x="292800" y="308150"/>
            <a:ext cx="7250400" cy="14850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00000"/>
              <a:buNone/>
            </a:pPr>
            <a:r>
              <a:rPr lang="en-US"/>
              <a:t>The Area Secretary:</a:t>
            </a:r>
            <a:endParaRPr/>
          </a:p>
          <a:p>
            <a:pPr indent="0" lvl="0" marL="0" rtl="0" algn="ctr">
              <a:lnSpc>
                <a:spcPct val="100000"/>
              </a:lnSpc>
              <a:spcBef>
                <a:spcPts val="0"/>
              </a:spcBef>
              <a:spcAft>
                <a:spcPts val="0"/>
              </a:spcAft>
              <a:buSzPct val="106122"/>
              <a:buNone/>
            </a:pPr>
            <a:r>
              <a:rPr lang="en-US" sz="4900"/>
              <a:t>Not just a note-taker</a:t>
            </a:r>
            <a:endParaRPr sz="4900"/>
          </a:p>
        </p:txBody>
      </p:sp>
      <p:sp>
        <p:nvSpPr>
          <p:cNvPr id="148" name="Google Shape;148;p32"/>
          <p:cNvSpPr txBox="1"/>
          <p:nvPr>
            <p:ph idx="1" type="subTitle"/>
          </p:nvPr>
        </p:nvSpPr>
        <p:spPr>
          <a:xfrm>
            <a:off x="3511725" y="2255925"/>
            <a:ext cx="5408400" cy="20532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lang="en-US"/>
              <a:t>Presented by Mo V. of the </a:t>
            </a:r>
            <a:endParaRPr/>
          </a:p>
          <a:p>
            <a:pPr indent="0" lvl="0" marL="0" rtl="0" algn="ctr">
              <a:lnSpc>
                <a:spcPct val="100000"/>
              </a:lnSpc>
              <a:spcBef>
                <a:spcPts val="0"/>
              </a:spcBef>
              <a:spcAft>
                <a:spcPts val="0"/>
              </a:spcAft>
              <a:buSzPts val="2800"/>
              <a:buNone/>
            </a:pPr>
            <a:r>
              <a:rPr lang="en-US"/>
              <a:t>Midwest Zonal Forum</a:t>
            </a:r>
            <a:endParaRPr/>
          </a:p>
          <a:p>
            <a:pPr indent="0" lvl="0" marL="0" rtl="0" algn="ctr">
              <a:lnSpc>
                <a:spcPct val="100000"/>
              </a:lnSpc>
              <a:spcBef>
                <a:spcPts val="0"/>
              </a:spcBef>
              <a:spcAft>
                <a:spcPts val="0"/>
              </a:spcAft>
              <a:buSzPts val="2800"/>
              <a:buNone/>
            </a:pPr>
            <a:r>
              <a:rPr lang="en-US"/>
              <a:t>Fellowship Development Subcommittee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2" name="Shape 152"/>
        <p:cNvGrpSpPr/>
        <p:nvPr/>
      </p:nvGrpSpPr>
      <p:grpSpPr>
        <a:xfrm>
          <a:off x="0" y="0"/>
          <a:ext cx="0" cy="0"/>
          <a:chOff x="0" y="0"/>
          <a:chExt cx="0" cy="0"/>
        </a:xfrm>
      </p:grpSpPr>
      <p:sp>
        <p:nvSpPr>
          <p:cNvPr id="153" name="Google Shape;153;p33"/>
          <p:cNvSpPr txBox="1"/>
          <p:nvPr>
            <p:ph type="ctrTitle"/>
          </p:nvPr>
        </p:nvSpPr>
        <p:spPr>
          <a:xfrm>
            <a:off x="2146975" y="445750"/>
            <a:ext cx="6685200" cy="8892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Clr>
                <a:schemeClr val="dk1"/>
              </a:buClr>
              <a:buSzPct val="106996"/>
              <a:buFont typeface="Arial"/>
              <a:buNone/>
            </a:pPr>
            <a:r>
              <a:rPr lang="en-US" sz="5400"/>
              <a:t>Qualifications:</a:t>
            </a:r>
            <a:endParaRPr b="1" sz="7100"/>
          </a:p>
        </p:txBody>
      </p:sp>
      <p:sp>
        <p:nvSpPr>
          <p:cNvPr id="154" name="Google Shape;154;p33"/>
          <p:cNvSpPr txBox="1"/>
          <p:nvPr>
            <p:ph idx="1" type="subTitle"/>
          </p:nvPr>
        </p:nvSpPr>
        <p:spPr>
          <a:xfrm>
            <a:off x="3564425" y="1334950"/>
            <a:ext cx="5000700" cy="2962800"/>
          </a:xfrm>
          <a:prstGeom prst="rect">
            <a:avLst/>
          </a:prstGeom>
          <a:noFill/>
          <a:ln>
            <a:noFill/>
          </a:ln>
        </p:spPr>
        <p:txBody>
          <a:bodyPr anchorCtr="0" anchor="t" bIns="91425" lIns="91425" spcFirstLastPara="1" rIns="91425" wrap="square" tIns="91425">
            <a:normAutofit/>
          </a:bodyPr>
          <a:lstStyle/>
          <a:p>
            <a:pPr indent="-406400" lvl="0" marL="457200" rtl="0" algn="l">
              <a:lnSpc>
                <a:spcPct val="100000"/>
              </a:lnSpc>
              <a:spcBef>
                <a:spcPts val="0"/>
              </a:spcBef>
              <a:spcAft>
                <a:spcPts val="0"/>
              </a:spcAft>
              <a:buSzPts val="2800"/>
              <a:buChar char="●"/>
            </a:pPr>
            <a:r>
              <a:rPr lang="en-US"/>
              <a:t>Two years continuous cleantime</a:t>
            </a:r>
            <a:endParaRPr/>
          </a:p>
          <a:p>
            <a:pPr indent="-406400" lvl="0" marL="457200" rtl="0" algn="l">
              <a:lnSpc>
                <a:spcPct val="100000"/>
              </a:lnSpc>
              <a:spcBef>
                <a:spcPts val="0"/>
              </a:spcBef>
              <a:spcAft>
                <a:spcPts val="0"/>
              </a:spcAft>
              <a:buSzPts val="2800"/>
              <a:buChar char="●"/>
            </a:pPr>
            <a:r>
              <a:rPr lang="en-US"/>
              <a:t>Willingness to serve a one-year term</a:t>
            </a:r>
            <a:endParaRPr/>
          </a:p>
          <a:p>
            <a:pPr indent="-406400" lvl="0" marL="457200" rtl="0" algn="l">
              <a:lnSpc>
                <a:spcPct val="100000"/>
              </a:lnSpc>
              <a:spcBef>
                <a:spcPts val="0"/>
              </a:spcBef>
              <a:spcAft>
                <a:spcPts val="0"/>
              </a:spcAft>
              <a:buSzPts val="2800"/>
              <a:buChar char="●"/>
            </a:pPr>
            <a:r>
              <a:rPr lang="en-US"/>
              <a:t>Previous experience at a group or area level</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8" name="Shape 158"/>
        <p:cNvGrpSpPr/>
        <p:nvPr/>
      </p:nvGrpSpPr>
      <p:grpSpPr>
        <a:xfrm>
          <a:off x="0" y="0"/>
          <a:ext cx="0" cy="0"/>
          <a:chOff x="0" y="0"/>
          <a:chExt cx="0" cy="0"/>
        </a:xfrm>
      </p:grpSpPr>
      <p:sp>
        <p:nvSpPr>
          <p:cNvPr id="159" name="Google Shape;159;p34"/>
          <p:cNvSpPr txBox="1"/>
          <p:nvPr>
            <p:ph type="ctrTitle"/>
          </p:nvPr>
        </p:nvSpPr>
        <p:spPr>
          <a:xfrm>
            <a:off x="311708" y="744575"/>
            <a:ext cx="8520600" cy="6576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06996"/>
              <a:buNone/>
            </a:pPr>
            <a:r>
              <a:rPr lang="en-US" sz="5400"/>
              <a:t>Helpful skills:</a:t>
            </a:r>
            <a:endParaRPr/>
          </a:p>
        </p:txBody>
      </p:sp>
      <p:sp>
        <p:nvSpPr>
          <p:cNvPr id="160" name="Google Shape;160;p34"/>
          <p:cNvSpPr txBox="1"/>
          <p:nvPr>
            <p:ph idx="1" type="subTitle"/>
          </p:nvPr>
        </p:nvSpPr>
        <p:spPr>
          <a:xfrm>
            <a:off x="311700" y="1538836"/>
            <a:ext cx="8520600" cy="2487300"/>
          </a:xfrm>
          <a:prstGeom prst="rect">
            <a:avLst/>
          </a:prstGeom>
          <a:noFill/>
          <a:ln>
            <a:noFill/>
          </a:ln>
        </p:spPr>
        <p:txBody>
          <a:bodyPr anchorCtr="0" anchor="t" bIns="91425" lIns="91425" spcFirstLastPara="1" rIns="91425" wrap="square" tIns="91425">
            <a:normAutofit fontScale="70000" lnSpcReduction="20000"/>
          </a:bodyPr>
          <a:lstStyle/>
          <a:p>
            <a:pPr indent="0" lvl="0" marL="0" rtl="0" algn="l">
              <a:lnSpc>
                <a:spcPct val="100000"/>
              </a:lnSpc>
              <a:spcBef>
                <a:spcPts val="0"/>
              </a:spcBef>
              <a:spcAft>
                <a:spcPts val="0"/>
              </a:spcAft>
              <a:buSzPct val="142857"/>
              <a:buNone/>
            </a:pPr>
            <a:r>
              <a:rPr lang="en-US"/>
              <a:t>•	Attention to detail</a:t>
            </a:r>
            <a:br>
              <a:rPr lang="en-US"/>
            </a:br>
            <a:br>
              <a:rPr lang="en-US"/>
            </a:br>
            <a:r>
              <a:rPr lang="en-US"/>
              <a:t>•	Good organizational skills</a:t>
            </a:r>
            <a:br>
              <a:rPr lang="en-US"/>
            </a:br>
            <a:br>
              <a:rPr lang="en-US"/>
            </a:br>
            <a:r>
              <a:rPr lang="en-US"/>
              <a:t>•	Good typing skills</a:t>
            </a:r>
            <a:br>
              <a:rPr lang="en-US"/>
            </a:br>
            <a:br>
              <a:rPr lang="en-US"/>
            </a:br>
            <a:r>
              <a:rPr lang="en-US"/>
              <a:t>•	Familiarity with word processing programs</a:t>
            </a:r>
            <a:br>
              <a:rPr lang="en-US"/>
            </a:br>
            <a:br>
              <a:rPr lang="en-US"/>
            </a:br>
            <a:r>
              <a:rPr lang="en-US"/>
              <a:t>•	Familiarity with file/folder organization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4" name="Shape 164"/>
        <p:cNvGrpSpPr/>
        <p:nvPr/>
      </p:nvGrpSpPr>
      <p:grpSpPr>
        <a:xfrm>
          <a:off x="0" y="0"/>
          <a:ext cx="0" cy="0"/>
          <a:chOff x="0" y="0"/>
          <a:chExt cx="0" cy="0"/>
        </a:xfrm>
      </p:grpSpPr>
      <p:sp>
        <p:nvSpPr>
          <p:cNvPr id="165" name="Google Shape;165;p35"/>
          <p:cNvSpPr txBox="1"/>
          <p:nvPr>
            <p:ph type="ctrTitle"/>
          </p:nvPr>
        </p:nvSpPr>
        <p:spPr>
          <a:xfrm>
            <a:off x="311708" y="744575"/>
            <a:ext cx="8520600" cy="7926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06996"/>
              <a:buNone/>
            </a:pPr>
            <a:r>
              <a:rPr lang="en-US" sz="5400"/>
              <a:t>Spiritual principles:</a:t>
            </a:r>
            <a:endParaRPr/>
          </a:p>
        </p:txBody>
      </p:sp>
      <p:sp>
        <p:nvSpPr>
          <p:cNvPr id="166" name="Google Shape;166;p35"/>
          <p:cNvSpPr txBox="1"/>
          <p:nvPr>
            <p:ph idx="1" type="subTitle"/>
          </p:nvPr>
        </p:nvSpPr>
        <p:spPr>
          <a:xfrm>
            <a:off x="311700" y="1804416"/>
            <a:ext cx="8520600" cy="2718816"/>
          </a:xfrm>
          <a:prstGeom prst="rect">
            <a:avLst/>
          </a:prstGeom>
          <a:noFill/>
          <a:ln>
            <a:noFill/>
          </a:ln>
        </p:spPr>
        <p:txBody>
          <a:bodyPr anchorCtr="0" anchor="t" bIns="91425" lIns="91425" spcFirstLastPara="1" rIns="91425" wrap="square" tIns="91425">
            <a:normAutofit fontScale="47500" lnSpcReduction="20000"/>
          </a:bodyPr>
          <a:lstStyle/>
          <a:p>
            <a:pPr indent="0" lvl="0" marL="0" rtl="0" algn="l">
              <a:lnSpc>
                <a:spcPct val="100000"/>
              </a:lnSpc>
              <a:spcBef>
                <a:spcPts val="0"/>
              </a:spcBef>
              <a:spcAft>
                <a:spcPts val="0"/>
              </a:spcAft>
              <a:buSzPct val="133971"/>
              <a:buNone/>
            </a:pPr>
            <a:r>
              <a:rPr lang="en-US" sz="4400"/>
              <a:t>•	Commitment</a:t>
            </a:r>
            <a:r>
              <a:rPr lang="en-US" sz="4400"/>
              <a:t>			•	Consistency</a:t>
            </a:r>
            <a:br>
              <a:rPr lang="en-US" sz="4400"/>
            </a:br>
            <a:br>
              <a:rPr lang="en-US" sz="4400"/>
            </a:br>
            <a:r>
              <a:rPr lang="en-US" sz="4400"/>
              <a:t>•	Humility				•	Respect</a:t>
            </a:r>
            <a:br>
              <a:rPr lang="en-US" sz="4400"/>
            </a:br>
            <a:br>
              <a:rPr lang="en-US" sz="4400"/>
            </a:br>
            <a:r>
              <a:rPr lang="en-US" sz="4400"/>
              <a:t>•	Patience				•	Flexibility</a:t>
            </a:r>
            <a:br>
              <a:rPr lang="en-US" sz="4400"/>
            </a:br>
            <a:br>
              <a:rPr lang="en-US" sz="4400"/>
            </a:br>
            <a:r>
              <a:rPr lang="en-US" sz="4400"/>
              <a:t>•	Equality				•	Communication</a:t>
            </a:r>
            <a:br>
              <a:rPr lang="en-US" sz="4400"/>
            </a:br>
            <a:br>
              <a:rPr lang="en-US" sz="4400"/>
            </a:br>
            <a:r>
              <a:rPr lang="en-US" sz="4400"/>
              <a:t>•	Selfless Service		•	Accountability</a:t>
            </a:r>
            <a:endParaRPr sz="44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sp>
        <p:nvSpPr>
          <p:cNvPr id="171" name="Google Shape;171;p36"/>
          <p:cNvSpPr txBox="1"/>
          <p:nvPr>
            <p:ph type="ctrTitle"/>
          </p:nvPr>
        </p:nvSpPr>
        <p:spPr>
          <a:xfrm>
            <a:off x="311708" y="744575"/>
            <a:ext cx="8520600" cy="7926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06996"/>
              <a:buNone/>
            </a:pPr>
            <a:r>
              <a:rPr lang="en-US" sz="5400"/>
              <a:t>ASC Meeting duties:</a:t>
            </a:r>
            <a:endParaRPr/>
          </a:p>
        </p:txBody>
      </p:sp>
      <p:sp>
        <p:nvSpPr>
          <p:cNvPr id="172" name="Google Shape;172;p36"/>
          <p:cNvSpPr txBox="1"/>
          <p:nvPr>
            <p:ph idx="1" type="subTitle"/>
          </p:nvPr>
        </p:nvSpPr>
        <p:spPr>
          <a:xfrm>
            <a:off x="311692" y="1537175"/>
            <a:ext cx="8520600" cy="2631085"/>
          </a:xfrm>
          <a:prstGeom prst="rect">
            <a:avLst/>
          </a:prstGeom>
          <a:noFill/>
          <a:ln>
            <a:noFill/>
          </a:ln>
        </p:spPr>
        <p:txBody>
          <a:bodyPr anchorCtr="0" anchor="t" bIns="91425" lIns="91425" spcFirstLastPara="1" rIns="91425" wrap="square" tIns="91425">
            <a:normAutofit fontScale="70000" lnSpcReduction="20000"/>
          </a:bodyPr>
          <a:lstStyle/>
          <a:p>
            <a:pPr indent="0" lvl="0" marL="0" rtl="0" algn="l">
              <a:lnSpc>
                <a:spcPct val="100000"/>
              </a:lnSpc>
              <a:spcBef>
                <a:spcPts val="0"/>
              </a:spcBef>
              <a:spcAft>
                <a:spcPts val="0"/>
              </a:spcAft>
              <a:buSzPct val="129032"/>
              <a:buNone/>
            </a:pPr>
            <a:r>
              <a:rPr lang="en-US"/>
              <a:t>•	Performs roll call of all groups and Trusted Servants and determines</a:t>
            </a:r>
            <a:endParaRPr/>
          </a:p>
          <a:p>
            <a:pPr indent="457200" lvl="0" marL="0" rtl="0" algn="l">
              <a:lnSpc>
                <a:spcPct val="100000"/>
              </a:lnSpc>
              <a:spcBef>
                <a:spcPts val="0"/>
              </a:spcBef>
              <a:spcAft>
                <a:spcPts val="0"/>
              </a:spcAft>
              <a:buSzPct val="129032"/>
              <a:buNone/>
            </a:pPr>
            <a:r>
              <a:rPr lang="en-US"/>
              <a:t>quorum</a:t>
            </a:r>
            <a:br>
              <a:rPr lang="en-US"/>
            </a:br>
            <a:br>
              <a:rPr lang="en-US"/>
            </a:br>
            <a:r>
              <a:rPr lang="en-US"/>
              <a:t>•	Keeps accurate minutes </a:t>
            </a:r>
            <a:br>
              <a:rPr lang="en-US"/>
            </a:br>
            <a:br>
              <a:rPr lang="en-US"/>
            </a:br>
            <a:r>
              <a:rPr lang="en-US"/>
              <a:t>•	May prepare agenda </a:t>
            </a:r>
            <a:br>
              <a:rPr lang="en-US"/>
            </a:br>
            <a:br>
              <a:rPr lang="en-US"/>
            </a:br>
            <a:r>
              <a:rPr lang="en-US"/>
              <a:t>•	Provides minutes for previous month for approval</a:t>
            </a:r>
            <a:br>
              <a:rPr lang="en-US"/>
            </a:br>
            <a:br>
              <a:rPr lang="en-US"/>
            </a:br>
            <a:r>
              <a:rPr lang="en-US"/>
              <a:t>•	Distributes minutes and subcommittee reports via email</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6" name="Shape 176"/>
        <p:cNvGrpSpPr/>
        <p:nvPr/>
      </p:nvGrpSpPr>
      <p:grpSpPr>
        <a:xfrm>
          <a:off x="0" y="0"/>
          <a:ext cx="0" cy="0"/>
          <a:chOff x="0" y="0"/>
          <a:chExt cx="0" cy="0"/>
        </a:xfrm>
      </p:grpSpPr>
      <p:sp>
        <p:nvSpPr>
          <p:cNvPr id="177" name="Google Shape;177;p37"/>
          <p:cNvSpPr txBox="1"/>
          <p:nvPr>
            <p:ph type="ctrTitle"/>
          </p:nvPr>
        </p:nvSpPr>
        <p:spPr>
          <a:xfrm>
            <a:off x="311703" y="744575"/>
            <a:ext cx="5663700" cy="7926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06996"/>
              <a:buNone/>
            </a:pPr>
            <a:r>
              <a:rPr lang="en-US" sz="5400"/>
              <a:t>Support duties:</a:t>
            </a:r>
            <a:endParaRPr/>
          </a:p>
        </p:txBody>
      </p:sp>
      <p:sp>
        <p:nvSpPr>
          <p:cNvPr id="178" name="Google Shape;178;p37"/>
          <p:cNvSpPr txBox="1"/>
          <p:nvPr>
            <p:ph idx="1" type="subTitle"/>
          </p:nvPr>
        </p:nvSpPr>
        <p:spPr>
          <a:xfrm>
            <a:off x="116625" y="1537175"/>
            <a:ext cx="5858700" cy="2267700"/>
          </a:xfrm>
          <a:prstGeom prst="rect">
            <a:avLst/>
          </a:prstGeom>
          <a:noFill/>
          <a:ln>
            <a:noFill/>
          </a:ln>
        </p:spPr>
        <p:txBody>
          <a:bodyPr anchorCtr="0" anchor="t" bIns="91425" lIns="91425" spcFirstLastPara="1" rIns="91425" wrap="square" tIns="91425">
            <a:normAutofit fontScale="62500" lnSpcReduction="10000"/>
          </a:bodyPr>
          <a:lstStyle/>
          <a:p>
            <a:pPr indent="0" lvl="0" marL="0" rtl="0" algn="l">
              <a:lnSpc>
                <a:spcPct val="100000"/>
              </a:lnSpc>
              <a:spcBef>
                <a:spcPts val="0"/>
              </a:spcBef>
              <a:spcAft>
                <a:spcPts val="0"/>
              </a:spcAft>
              <a:buSzPct val="142857"/>
              <a:buNone/>
            </a:pPr>
            <a:r>
              <a:rPr lang="en-US"/>
              <a:t>•	Maintains distribution email list</a:t>
            </a:r>
            <a:br>
              <a:rPr lang="en-US"/>
            </a:br>
            <a:br>
              <a:rPr lang="en-US"/>
            </a:br>
            <a:r>
              <a:rPr lang="en-US"/>
              <a:t>•	Maintains meeting directory and distributes it on a </a:t>
            </a:r>
            <a:endParaRPr/>
          </a:p>
          <a:p>
            <a:pPr indent="457200" lvl="0" marL="0" rtl="0" algn="l">
              <a:lnSpc>
                <a:spcPct val="100000"/>
              </a:lnSpc>
              <a:spcBef>
                <a:spcPts val="0"/>
              </a:spcBef>
              <a:spcAft>
                <a:spcPts val="0"/>
              </a:spcAft>
              <a:buSzPct val="142857"/>
              <a:buNone/>
            </a:pPr>
            <a:r>
              <a:rPr lang="en-US"/>
              <a:t>monthly basis</a:t>
            </a:r>
            <a:br>
              <a:rPr lang="en-US"/>
            </a:br>
            <a:br>
              <a:rPr lang="en-US"/>
            </a:br>
            <a:r>
              <a:rPr lang="en-US"/>
              <a:t>•	Updates GSR attendance spreadsheet</a:t>
            </a:r>
            <a:br>
              <a:rPr lang="en-US"/>
            </a:br>
            <a:br>
              <a:rPr lang="en-US"/>
            </a:br>
            <a:r>
              <a:rPr lang="en-US"/>
              <a:t>•	Checks the secretary email on a regular basis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sp>
        <p:nvSpPr>
          <p:cNvPr id="183" name="Google Shape;183;p38"/>
          <p:cNvSpPr txBox="1"/>
          <p:nvPr>
            <p:ph type="ctrTitle"/>
          </p:nvPr>
        </p:nvSpPr>
        <p:spPr>
          <a:xfrm>
            <a:off x="311700" y="525125"/>
            <a:ext cx="4823100" cy="7926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US"/>
              <a:t>Conclusion</a:t>
            </a:r>
            <a:endParaRPr/>
          </a:p>
        </p:txBody>
      </p:sp>
      <p:sp>
        <p:nvSpPr>
          <p:cNvPr id="184" name="Google Shape;184;p38"/>
          <p:cNvSpPr txBox="1"/>
          <p:nvPr>
            <p:ph idx="1" type="subTitle"/>
          </p:nvPr>
        </p:nvSpPr>
        <p:spPr>
          <a:xfrm>
            <a:off x="311700" y="1537175"/>
            <a:ext cx="4823100" cy="2965500"/>
          </a:xfrm>
          <a:prstGeom prst="rect">
            <a:avLst/>
          </a:prstGeom>
          <a:noFill/>
          <a:ln>
            <a:noFill/>
          </a:ln>
        </p:spPr>
        <p:txBody>
          <a:bodyPr anchorCtr="0" anchor="t" bIns="91425" lIns="91425" spcFirstLastPara="1" rIns="91425" wrap="square" tIns="91425">
            <a:normAutofit lnSpcReduction="20000"/>
          </a:bodyPr>
          <a:lstStyle/>
          <a:p>
            <a:pPr indent="0" lvl="0" marL="0" rtl="0" algn="ctr">
              <a:lnSpc>
                <a:spcPct val="100000"/>
              </a:lnSpc>
              <a:spcBef>
                <a:spcPts val="0"/>
              </a:spcBef>
              <a:spcAft>
                <a:spcPts val="0"/>
              </a:spcAft>
              <a:buSzPts val="3027"/>
              <a:buNone/>
            </a:pPr>
            <a:r>
              <a:rPr lang="en-US"/>
              <a:t>These may not be all of the duties and responsibilities required for every area but are a collection of the more common ones. They are representative of both in-person and online areas.</a:t>
            </a:r>
            <a:endParaRPr/>
          </a:p>
          <a:p>
            <a:pPr indent="0" lvl="0" marL="0" rtl="0" algn="ctr">
              <a:lnSpc>
                <a:spcPct val="100000"/>
              </a:lnSpc>
              <a:spcBef>
                <a:spcPts val="0"/>
              </a:spcBef>
              <a:spcAft>
                <a:spcPts val="0"/>
              </a:spcAft>
              <a:buSzPts val="3027"/>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8" name="Shape 188"/>
        <p:cNvGrpSpPr/>
        <p:nvPr/>
      </p:nvGrpSpPr>
      <p:grpSpPr>
        <a:xfrm>
          <a:off x="0" y="0"/>
          <a:ext cx="0" cy="0"/>
          <a:chOff x="0" y="0"/>
          <a:chExt cx="0" cy="0"/>
        </a:xfrm>
      </p:grpSpPr>
      <p:sp>
        <p:nvSpPr>
          <p:cNvPr id="189" name="Google Shape;189;p39"/>
          <p:cNvSpPr txBox="1"/>
          <p:nvPr>
            <p:ph type="ctrTitle"/>
          </p:nvPr>
        </p:nvSpPr>
        <p:spPr>
          <a:xfrm>
            <a:off x="292800" y="308150"/>
            <a:ext cx="7250400" cy="1064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b="1" lang="en-US" sz="3200">
                <a:solidFill>
                  <a:srgbClr val="0C5ADB"/>
                </a:solidFill>
              </a:rPr>
              <a:t>The </a:t>
            </a:r>
            <a:r>
              <a:rPr b="1" lang="en-US" sz="3200">
                <a:solidFill>
                  <a:srgbClr val="0C5ADB"/>
                </a:solidFill>
              </a:rPr>
              <a:t>Region Secretary!</a:t>
            </a:r>
            <a:br>
              <a:rPr lang="en-US" sz="3200">
                <a:solidFill>
                  <a:srgbClr val="0C5ADB"/>
                </a:solidFill>
              </a:rPr>
            </a:br>
            <a:endParaRPr sz="3200">
              <a:solidFill>
                <a:srgbClr val="0C5ADB"/>
              </a:solidFill>
            </a:endParaRPr>
          </a:p>
        </p:txBody>
      </p:sp>
      <p:pic>
        <p:nvPicPr>
          <p:cNvPr id="190" name="Google Shape;190;p39"/>
          <p:cNvPicPr preferRelativeResize="0"/>
          <p:nvPr/>
        </p:nvPicPr>
        <p:blipFill rotWithShape="1">
          <a:blip r:embed="rId4">
            <a:alphaModFix/>
          </a:blip>
          <a:srcRect b="0" l="0" r="0" t="0"/>
          <a:stretch/>
        </p:blipFill>
        <p:spPr>
          <a:xfrm>
            <a:off x="4506296" y="1710813"/>
            <a:ext cx="3106026" cy="2923319"/>
          </a:xfrm>
          <a:prstGeom prst="rect">
            <a:avLst/>
          </a:prstGeom>
          <a:noFill/>
          <a:ln>
            <a:noFill/>
          </a:ln>
        </p:spPr>
      </p:pic>
      <p:sp>
        <p:nvSpPr>
          <p:cNvPr id="191" name="Google Shape;191;p39"/>
          <p:cNvSpPr txBox="1"/>
          <p:nvPr>
            <p:ph idx="1" type="subTitle"/>
          </p:nvPr>
        </p:nvSpPr>
        <p:spPr>
          <a:xfrm>
            <a:off x="448165" y="805031"/>
            <a:ext cx="6901821" cy="1300100"/>
          </a:xfrm>
          <a:prstGeom prst="rect">
            <a:avLst/>
          </a:prstGeom>
          <a:noFill/>
          <a:ln>
            <a:noFill/>
          </a:ln>
        </p:spPr>
        <p:txBody>
          <a:bodyPr anchorCtr="0" anchor="t" bIns="91425" lIns="91425" spcFirstLastPara="1" rIns="91425" wrap="square" tIns="91425">
            <a:normAutofit fontScale="77500" lnSpcReduction="20000"/>
          </a:bodyPr>
          <a:lstStyle/>
          <a:p>
            <a:pPr indent="0" lvl="0" marL="0" rtl="0" algn="ctr">
              <a:lnSpc>
                <a:spcPct val="100000"/>
              </a:lnSpc>
              <a:spcBef>
                <a:spcPts val="0"/>
              </a:spcBef>
              <a:spcAft>
                <a:spcPts val="0"/>
              </a:spcAft>
              <a:buSzPct val="129032"/>
              <a:buNone/>
            </a:pPr>
            <a:r>
              <a:rPr lang="en-US"/>
              <a:t>Workshop Presenters:</a:t>
            </a:r>
            <a:endParaRPr/>
          </a:p>
          <a:p>
            <a:pPr indent="0" lvl="0" marL="0" rtl="0" algn="ctr">
              <a:lnSpc>
                <a:spcPct val="100000"/>
              </a:lnSpc>
              <a:spcBef>
                <a:spcPts val="0"/>
              </a:spcBef>
              <a:spcAft>
                <a:spcPts val="0"/>
              </a:spcAft>
              <a:buSzPct val="129032"/>
              <a:buNone/>
            </a:pPr>
            <a:r>
              <a:rPr lang="en-US"/>
              <a:t>Mark S, Chicagoland &amp; Wisconsin Regions, FD MZF</a:t>
            </a:r>
            <a:endParaRPr/>
          </a:p>
          <a:p>
            <a:pPr indent="0" lvl="0" marL="0" rtl="0" algn="ctr">
              <a:lnSpc>
                <a:spcPct val="100000"/>
              </a:lnSpc>
              <a:spcBef>
                <a:spcPts val="0"/>
              </a:spcBef>
              <a:spcAft>
                <a:spcPts val="0"/>
              </a:spcAft>
              <a:buSzPct val="129032"/>
              <a:buNone/>
            </a:pPr>
            <a:r>
              <a:rPr lang="en-US"/>
              <a:t>Patty K, Minnesota Region</a:t>
            </a:r>
            <a:endParaRPr/>
          </a:p>
        </p:txBody>
      </p:sp>
      <p:sp>
        <p:nvSpPr>
          <p:cNvPr id="192" name="Google Shape;192;p39"/>
          <p:cNvSpPr txBox="1"/>
          <p:nvPr/>
        </p:nvSpPr>
        <p:spPr>
          <a:xfrm>
            <a:off x="6689301" y="2263997"/>
            <a:ext cx="459644" cy="1613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193" name="Google Shape;193;p39"/>
          <p:cNvPicPr preferRelativeResize="0"/>
          <p:nvPr/>
        </p:nvPicPr>
        <p:blipFill rotWithShape="1">
          <a:blip r:embed="rId5">
            <a:alphaModFix/>
          </a:blip>
          <a:srcRect b="0" l="0" r="0" t="0"/>
          <a:stretch/>
        </p:blipFill>
        <p:spPr>
          <a:xfrm>
            <a:off x="5978900" y="3419501"/>
            <a:ext cx="247838" cy="24783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7" name="Shape 197"/>
        <p:cNvGrpSpPr/>
        <p:nvPr/>
      </p:nvGrpSpPr>
      <p:grpSpPr>
        <a:xfrm>
          <a:off x="0" y="0"/>
          <a:ext cx="0" cy="0"/>
          <a:chOff x="0" y="0"/>
          <a:chExt cx="0" cy="0"/>
        </a:xfrm>
      </p:grpSpPr>
      <p:pic>
        <p:nvPicPr>
          <p:cNvPr id="198" name="Google Shape;198;p40"/>
          <p:cNvPicPr preferRelativeResize="0"/>
          <p:nvPr/>
        </p:nvPicPr>
        <p:blipFill rotWithShape="1">
          <a:blip r:embed="rId4">
            <a:alphaModFix/>
          </a:blip>
          <a:srcRect b="0" l="0" r="0" t="0"/>
          <a:stretch/>
        </p:blipFill>
        <p:spPr>
          <a:xfrm>
            <a:off x="4722075" y="828923"/>
            <a:ext cx="2908850" cy="2876725"/>
          </a:xfrm>
          <a:prstGeom prst="rect">
            <a:avLst/>
          </a:prstGeom>
          <a:noFill/>
          <a:ln>
            <a:noFill/>
          </a:ln>
        </p:spPr>
      </p:pic>
      <p:sp>
        <p:nvSpPr>
          <p:cNvPr id="199" name="Google Shape;199;p40"/>
          <p:cNvSpPr txBox="1"/>
          <p:nvPr/>
        </p:nvSpPr>
        <p:spPr>
          <a:xfrm>
            <a:off x="504393" y="1233037"/>
            <a:ext cx="4572000" cy="1385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0C5ADB"/>
                </a:solidFill>
              </a:rPr>
              <a:t>Secretar</a:t>
            </a:r>
            <a:r>
              <a:rPr b="1" lang="en-US" sz="2800">
                <a:solidFill>
                  <a:srgbClr val="0C5ADB"/>
                </a:solidFill>
              </a:rPr>
              <a:t>ies</a:t>
            </a:r>
            <a:endParaRPr b="1"/>
          </a:p>
          <a:p>
            <a:pPr indent="0" lvl="0" marL="0" marR="0" rtl="0" algn="ctr">
              <a:lnSpc>
                <a:spcPct val="100000"/>
              </a:lnSpc>
              <a:spcBef>
                <a:spcPts val="0"/>
              </a:spcBef>
              <a:spcAft>
                <a:spcPts val="0"/>
              </a:spcAft>
              <a:buNone/>
            </a:pPr>
            <a:r>
              <a:rPr b="1" i="0" lang="en-US" sz="2800" u="none" cap="none" strike="noStrike">
                <a:solidFill>
                  <a:srgbClr val="0C5ADB"/>
                </a:solidFill>
              </a:rPr>
              <a:t>strive to demonstrate the principles of Concept 8: </a:t>
            </a:r>
            <a:endParaRPr b="1"/>
          </a:p>
        </p:txBody>
      </p:sp>
      <p:sp>
        <p:nvSpPr>
          <p:cNvPr id="200" name="Google Shape;200;p40"/>
          <p:cNvSpPr txBox="1"/>
          <p:nvPr/>
        </p:nvSpPr>
        <p:spPr>
          <a:xfrm>
            <a:off x="788745" y="3087773"/>
            <a:ext cx="6463200" cy="1277400"/>
          </a:xfrm>
          <a:prstGeom prst="rect">
            <a:avLst/>
          </a:prstGeom>
          <a:solidFill>
            <a:srgbClr val="0C5ADB"/>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1" lang="en-US" sz="2400" u="none" cap="none" strike="noStrike">
                <a:solidFill>
                  <a:srgbClr val="FFFF00"/>
                </a:solidFill>
              </a:rPr>
              <a:t>Our Service Structure Depends </a:t>
            </a:r>
            <a:endParaRPr b="1">
              <a:solidFill>
                <a:srgbClr val="FFFF00"/>
              </a:solidFill>
            </a:endParaRPr>
          </a:p>
          <a:p>
            <a:pPr indent="0" lvl="0" marL="0" marR="0" rtl="0" algn="ctr">
              <a:lnSpc>
                <a:spcPct val="100000"/>
              </a:lnSpc>
              <a:spcBef>
                <a:spcPts val="600"/>
              </a:spcBef>
              <a:spcAft>
                <a:spcPts val="0"/>
              </a:spcAft>
              <a:buNone/>
            </a:pPr>
            <a:r>
              <a:rPr b="0" i="1" lang="en-US" sz="2400" u="none" cap="none" strike="noStrike">
                <a:solidFill>
                  <a:schemeClr val="lt1"/>
                </a:solidFill>
                <a:latin typeface="Arial"/>
                <a:ea typeface="Arial"/>
                <a:cs typeface="Arial"/>
                <a:sym typeface="Arial"/>
              </a:rPr>
              <a:t>on the Integrity and Effectiveness of our Communications</a:t>
            </a:r>
            <a:endParaRPr/>
          </a:p>
        </p:txBody>
      </p:sp>
      <p:pic>
        <p:nvPicPr>
          <p:cNvPr id="201" name="Google Shape;201;p40"/>
          <p:cNvPicPr preferRelativeResize="0"/>
          <p:nvPr/>
        </p:nvPicPr>
        <p:blipFill rotWithShape="1">
          <a:blip r:embed="rId5">
            <a:alphaModFix/>
          </a:blip>
          <a:srcRect b="0" l="0" r="0" t="0"/>
          <a:stretch/>
        </p:blipFill>
        <p:spPr>
          <a:xfrm>
            <a:off x="6015152" y="2136972"/>
            <a:ext cx="250548" cy="250548"/>
          </a:xfrm>
          <a:prstGeom prst="rect">
            <a:avLst/>
          </a:prstGeom>
          <a:noFill/>
          <a:ln>
            <a:noFill/>
          </a:ln>
        </p:spPr>
      </p:pic>
      <p:sp>
        <p:nvSpPr>
          <p:cNvPr id="202" name="Google Shape;202;p40"/>
          <p:cNvSpPr txBox="1"/>
          <p:nvPr/>
        </p:nvSpPr>
        <p:spPr>
          <a:xfrm>
            <a:off x="640790" y="466920"/>
            <a:ext cx="67593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FF0000"/>
                </a:solidFill>
              </a:rPr>
              <a:t>Secretaries are Communicators!</a:t>
            </a:r>
            <a:endParaRPr b="1"/>
          </a:p>
        </p:txBody>
      </p:sp>
      <p:sp>
        <p:nvSpPr>
          <p:cNvPr id="203" name="Google Shape;203;p40"/>
          <p:cNvSpPr txBox="1"/>
          <p:nvPr/>
        </p:nvSpPr>
        <p:spPr>
          <a:xfrm rot="-1143608">
            <a:off x="5176928" y="1486824"/>
            <a:ext cx="486893" cy="169258"/>
          </a:xfrm>
          <a:prstGeom prst="rect">
            <a:avLst/>
          </a:prstGeom>
          <a:solidFill>
            <a:schemeClr val="lt1"/>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500" u="none" cap="none" strike="noStrike">
                <a:solidFill>
                  <a:srgbClr val="000000"/>
                </a:solidFill>
              </a:rPr>
              <a:t>Reports</a:t>
            </a:r>
            <a:endParaRPr b="1" sz="1500"/>
          </a:p>
        </p:txBody>
      </p:sp>
      <p:sp>
        <p:nvSpPr>
          <p:cNvPr id="204" name="Google Shape;204;p40"/>
          <p:cNvSpPr txBox="1"/>
          <p:nvPr/>
        </p:nvSpPr>
        <p:spPr>
          <a:xfrm rot="-1553251">
            <a:off x="5011060" y="1303444"/>
            <a:ext cx="465179" cy="169460"/>
          </a:xfrm>
          <a:prstGeom prst="rect">
            <a:avLst/>
          </a:prstGeom>
          <a:solidFill>
            <a:schemeClr val="lt1"/>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500" u="none" cap="none" strike="noStrike">
                <a:solidFill>
                  <a:srgbClr val="000000"/>
                </a:solidFill>
              </a:rPr>
              <a:t>Minutes</a:t>
            </a:r>
            <a:endParaRPr b="1" sz="1500"/>
          </a:p>
        </p:txBody>
      </p:sp>
      <p:pic>
        <p:nvPicPr>
          <p:cNvPr id="205" name="Google Shape;205;p40"/>
          <p:cNvPicPr preferRelativeResize="0"/>
          <p:nvPr/>
        </p:nvPicPr>
        <p:blipFill rotWithShape="1">
          <a:blip r:embed="rId6">
            <a:alphaModFix/>
          </a:blip>
          <a:srcRect b="0" l="0" r="0" t="0"/>
          <a:stretch/>
        </p:blipFill>
        <p:spPr>
          <a:xfrm>
            <a:off x="5618774" y="1015478"/>
            <a:ext cx="606035" cy="606035"/>
          </a:xfrm>
          <a:prstGeom prst="rect">
            <a:avLst/>
          </a:prstGeom>
          <a:noFill/>
          <a:ln>
            <a:noFill/>
          </a:ln>
        </p:spPr>
      </p:pic>
      <p:sp>
        <p:nvSpPr>
          <p:cNvPr id="206" name="Google Shape;206;p40"/>
          <p:cNvSpPr txBox="1"/>
          <p:nvPr/>
        </p:nvSpPr>
        <p:spPr>
          <a:xfrm rot="3258764">
            <a:off x="6631746" y="1429441"/>
            <a:ext cx="494205" cy="169420"/>
          </a:xfrm>
          <a:prstGeom prst="rect">
            <a:avLst/>
          </a:prstGeom>
          <a:solidFill>
            <a:schemeClr val="lt1"/>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500" u="none" cap="none" strike="noStrike">
                <a:solidFill>
                  <a:srgbClr val="000000"/>
                </a:solidFill>
              </a:rPr>
              <a:t>Motions</a:t>
            </a:r>
            <a:endParaRPr b="1" sz="1500"/>
          </a:p>
        </p:txBody>
      </p:sp>
      <p:sp>
        <p:nvSpPr>
          <p:cNvPr id="207" name="Google Shape;207;p40"/>
          <p:cNvSpPr txBox="1"/>
          <p:nvPr/>
        </p:nvSpPr>
        <p:spPr>
          <a:xfrm rot="151996">
            <a:off x="6228441" y="1199561"/>
            <a:ext cx="529417" cy="169380"/>
          </a:xfrm>
          <a:prstGeom prst="rect">
            <a:avLst/>
          </a:prstGeom>
          <a:solidFill>
            <a:schemeClr val="lt1"/>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lang="en-US" sz="500"/>
              <a:t>Attendance</a:t>
            </a:r>
            <a:endParaRPr b="1" sz="1500"/>
          </a:p>
        </p:txBody>
      </p:sp>
      <p:sp>
        <p:nvSpPr>
          <p:cNvPr id="208" name="Google Shape;208;p40"/>
          <p:cNvSpPr txBox="1"/>
          <p:nvPr/>
        </p:nvSpPr>
        <p:spPr>
          <a:xfrm rot="153160">
            <a:off x="6305883" y="1530117"/>
            <a:ext cx="484981" cy="169366"/>
          </a:xfrm>
          <a:prstGeom prst="rect">
            <a:avLst/>
          </a:prstGeom>
          <a:solidFill>
            <a:schemeClr val="lt1"/>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lang="en-US" sz="500"/>
              <a:t>Elections</a:t>
            </a:r>
            <a:endParaRPr b="1" sz="15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99"/>
                                        </p:tgtEl>
                                        <p:attrNameLst>
                                          <p:attrName>style.visibility</p:attrName>
                                        </p:attrNameLst>
                                      </p:cBhvr>
                                      <p:to>
                                        <p:strVal val="visible"/>
                                      </p:to>
                                    </p:set>
                                    <p:anim calcmode="lin" valueType="num">
                                      <p:cBhvr additive="base">
                                        <p:cTn dur="1000"/>
                                        <p:tgtEl>
                                          <p:spTgt spid="19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00"/>
                                        </p:tgtEl>
                                        <p:attrNameLst>
                                          <p:attrName>style.visibility</p:attrName>
                                        </p:attrNameLst>
                                      </p:cBhvr>
                                      <p:to>
                                        <p:strVal val="visible"/>
                                      </p:to>
                                    </p:set>
                                    <p:anim calcmode="lin" valueType="num">
                                      <p:cBhvr additive="base">
                                        <p:cTn dur="1000"/>
                                        <p:tgtEl>
                                          <p:spTgt spid="200"/>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2" name="Shape 212"/>
        <p:cNvGrpSpPr/>
        <p:nvPr/>
      </p:nvGrpSpPr>
      <p:grpSpPr>
        <a:xfrm>
          <a:off x="0" y="0"/>
          <a:ext cx="0" cy="0"/>
          <a:chOff x="0" y="0"/>
          <a:chExt cx="0" cy="0"/>
        </a:xfrm>
      </p:grpSpPr>
      <p:pic>
        <p:nvPicPr>
          <p:cNvPr id="213" name="Google Shape;213;p41"/>
          <p:cNvPicPr preferRelativeResize="0"/>
          <p:nvPr/>
        </p:nvPicPr>
        <p:blipFill rotWithShape="1">
          <a:blip r:embed="rId4">
            <a:alphaModFix/>
          </a:blip>
          <a:srcRect b="0" l="0" r="0" t="0"/>
          <a:stretch/>
        </p:blipFill>
        <p:spPr>
          <a:xfrm>
            <a:off x="5323052" y="2891509"/>
            <a:ext cx="3645016" cy="2045957"/>
          </a:xfrm>
          <a:prstGeom prst="rect">
            <a:avLst/>
          </a:prstGeom>
          <a:noFill/>
          <a:ln>
            <a:noFill/>
          </a:ln>
        </p:spPr>
      </p:pic>
      <p:sp>
        <p:nvSpPr>
          <p:cNvPr id="214" name="Google Shape;214;p41"/>
          <p:cNvSpPr txBox="1"/>
          <p:nvPr>
            <p:ph type="ctrTitle"/>
          </p:nvPr>
        </p:nvSpPr>
        <p:spPr>
          <a:xfrm>
            <a:off x="-121450" y="-333075"/>
            <a:ext cx="81723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b="1" lang="en-US" sz="3200">
                <a:solidFill>
                  <a:srgbClr val="0C5ADB"/>
                </a:solidFill>
              </a:rPr>
              <a:t>What does a Regional Secretary do?</a:t>
            </a:r>
            <a:br>
              <a:rPr lang="en-US"/>
            </a:br>
            <a:endParaRPr/>
          </a:p>
        </p:txBody>
      </p:sp>
      <p:sp>
        <p:nvSpPr>
          <p:cNvPr id="215" name="Google Shape;215;p41"/>
          <p:cNvSpPr txBox="1"/>
          <p:nvPr>
            <p:ph idx="1" type="subTitle"/>
          </p:nvPr>
        </p:nvSpPr>
        <p:spPr>
          <a:xfrm>
            <a:off x="-121454" y="775069"/>
            <a:ext cx="8563500" cy="17358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lang="en-US">
                <a:solidFill>
                  <a:srgbClr val="FF0000"/>
                </a:solidFill>
              </a:rPr>
              <a:t>What Are the Qualifications?</a:t>
            </a:r>
            <a:endParaRPr>
              <a:solidFill>
                <a:srgbClr val="FF0000"/>
              </a:solidFill>
            </a:endParaRPr>
          </a:p>
        </p:txBody>
      </p:sp>
      <p:sp>
        <p:nvSpPr>
          <p:cNvPr id="216" name="Google Shape;216;p41"/>
          <p:cNvSpPr txBox="1"/>
          <p:nvPr/>
        </p:nvSpPr>
        <p:spPr>
          <a:xfrm>
            <a:off x="67371" y="1343132"/>
            <a:ext cx="8563500" cy="954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400" u="none" cap="none" strike="noStrike">
                <a:solidFill>
                  <a:srgbClr val="0C5ADB"/>
                </a:solidFill>
                <a:latin typeface="Arial"/>
                <a:ea typeface="Arial"/>
                <a:cs typeface="Arial"/>
                <a:sym typeface="Arial"/>
              </a:rPr>
              <a:t>There is no established list of Regional Secretaries duties.</a:t>
            </a:r>
            <a:endParaRPr/>
          </a:p>
          <a:p>
            <a:pPr indent="0" lvl="0" marL="0" marR="0" rtl="0" algn="ctr">
              <a:lnSpc>
                <a:spcPct val="100000"/>
              </a:lnSpc>
              <a:spcBef>
                <a:spcPts val="0"/>
              </a:spcBef>
              <a:spcAft>
                <a:spcPts val="0"/>
              </a:spcAft>
              <a:buNone/>
            </a:pPr>
            <a:r>
              <a:rPr b="1" i="0" lang="en-US" sz="1400" u="none" cap="none" strike="noStrike">
                <a:solidFill>
                  <a:srgbClr val="0C5ADB"/>
                </a:solidFill>
                <a:latin typeface="Arial"/>
                <a:ea typeface="Arial"/>
                <a:cs typeface="Arial"/>
                <a:sym typeface="Arial"/>
              </a:rPr>
              <a:t>Each Region is different! Check your regional guidelines. </a:t>
            </a:r>
            <a:endParaRPr/>
          </a:p>
          <a:p>
            <a:pPr indent="0" lvl="0" marL="0" marR="0" rtl="0" algn="ctr">
              <a:lnSpc>
                <a:spcPct val="100000"/>
              </a:lnSpc>
              <a:spcBef>
                <a:spcPts val="0"/>
              </a:spcBef>
              <a:spcAft>
                <a:spcPts val="0"/>
              </a:spcAft>
              <a:buNone/>
            </a:pPr>
            <a:r>
              <a:rPr b="1" i="0" lang="en-US" sz="1400" u="none" cap="none" strike="noStrike">
                <a:solidFill>
                  <a:srgbClr val="0C5ADB"/>
                </a:solidFill>
                <a:latin typeface="Arial"/>
                <a:ea typeface="Arial"/>
                <a:cs typeface="Arial"/>
                <a:sym typeface="Arial"/>
              </a:rPr>
              <a:t>It is important to be clear what your responsibilities are prior to accepting the position. </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7" name="Google Shape;217;p41"/>
          <p:cNvSpPr txBox="1"/>
          <p:nvPr/>
        </p:nvSpPr>
        <p:spPr>
          <a:xfrm>
            <a:off x="193363" y="2114380"/>
            <a:ext cx="8394000" cy="1600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u="none" cap="none" strike="noStrike">
                <a:solidFill>
                  <a:srgbClr val="FF0000"/>
                </a:solidFill>
                <a:latin typeface="Arial"/>
                <a:ea typeface="Arial"/>
                <a:cs typeface="Arial"/>
                <a:sym typeface="Arial"/>
              </a:rPr>
              <a:t>Best practices indicate Secretaries possess Area and Regional experience, as well as a </a:t>
            </a:r>
            <a:r>
              <a:rPr b="1" lang="en-US">
                <a:solidFill>
                  <a:srgbClr val="FF0000"/>
                </a:solidFill>
              </a:rPr>
              <a:t>solid </a:t>
            </a:r>
            <a:r>
              <a:rPr b="1" i="0" lang="en-US" u="none" cap="none" strike="noStrike">
                <a:solidFill>
                  <a:srgbClr val="FF0000"/>
                </a:solidFill>
                <a:latin typeface="Arial"/>
                <a:ea typeface="Arial"/>
                <a:cs typeface="Arial"/>
                <a:sym typeface="Arial"/>
              </a:rPr>
              <a:t>understanding of the Regional Guidelines/ Policy.</a:t>
            </a:r>
            <a:endParaRPr/>
          </a:p>
          <a:p>
            <a:pPr indent="0" lvl="0" marL="0" marR="0" rtl="0" algn="ctr">
              <a:lnSpc>
                <a:spcPct val="100000"/>
              </a:lnSpc>
              <a:spcBef>
                <a:spcPts val="0"/>
              </a:spcBef>
              <a:spcAft>
                <a:spcPts val="0"/>
              </a:spcAft>
              <a:buNone/>
            </a:pPr>
            <a:r>
              <a:rPr b="1" i="0" lang="en-US" u="none" cap="none" strike="noStrike">
                <a:solidFill>
                  <a:srgbClr val="FF0000"/>
                </a:solidFill>
                <a:latin typeface="Arial"/>
                <a:ea typeface="Arial"/>
                <a:cs typeface="Arial"/>
                <a:sym typeface="Arial"/>
              </a:rPr>
              <a:t>Secretaries are typically part of the Region’s leadership group/ Admin Team or “executive team”</a:t>
            </a:r>
            <a:endParaRPr/>
          </a:p>
          <a:p>
            <a:pPr indent="0" lvl="0" marL="0" marR="0" rtl="0" algn="ctr">
              <a:lnSpc>
                <a:spcPct val="100000"/>
              </a:lnSpc>
              <a:spcBef>
                <a:spcPts val="0"/>
              </a:spcBef>
              <a:spcAft>
                <a:spcPts val="0"/>
              </a:spcAft>
              <a:buNone/>
            </a:pPr>
            <a:r>
              <a:t/>
            </a:r>
            <a:endParaRPr b="1" i="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1" i="0" lang="en-US" u="none" cap="none" strike="noStrike">
                <a:solidFill>
                  <a:srgbClr val="000000"/>
                </a:solidFill>
                <a:latin typeface="Arial"/>
                <a:ea typeface="Arial"/>
                <a:cs typeface="Arial"/>
                <a:sym typeface="Arial"/>
              </a:rPr>
              <a:t>Necessary skills include the ability to manage email, MS Office and Google Workspace applications or possess the ability and willingness to learn.</a:t>
            </a:r>
            <a:endParaRPr/>
          </a:p>
          <a:p>
            <a:pPr indent="0" lvl="0" marL="0" marR="0" rtl="0" algn="l">
              <a:lnSpc>
                <a:spcPct val="100000"/>
              </a:lnSpc>
              <a:spcBef>
                <a:spcPts val="0"/>
              </a:spcBef>
              <a:spcAft>
                <a:spcPts val="0"/>
              </a:spcAft>
              <a:buNone/>
            </a:pPr>
            <a:r>
              <a:t/>
            </a:r>
            <a:endParaRPr b="0" i="0" u="none" cap="none" strike="noStrike">
              <a:solidFill>
                <a:srgbClr val="000000"/>
              </a:solidFill>
              <a:latin typeface="Arial"/>
              <a:ea typeface="Arial"/>
              <a:cs typeface="Arial"/>
              <a:sym typeface="Arial"/>
            </a:endParaRPr>
          </a:p>
        </p:txBody>
      </p:sp>
      <p:sp>
        <p:nvSpPr>
          <p:cNvPr id="218" name="Google Shape;218;p41"/>
          <p:cNvSpPr txBox="1"/>
          <p:nvPr/>
        </p:nvSpPr>
        <p:spPr>
          <a:xfrm>
            <a:off x="664500" y="3601913"/>
            <a:ext cx="57750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1" lang="en-US" sz="2000" u="none" cap="none" strike="noStrike">
                <a:solidFill>
                  <a:srgbClr val="0C5ADB"/>
                </a:solidFill>
              </a:rPr>
              <a:t>The humility to ask questions and </a:t>
            </a:r>
            <a:endParaRPr b="1">
              <a:solidFill>
                <a:srgbClr val="0C5ADB"/>
              </a:solidFill>
            </a:endParaRPr>
          </a:p>
          <a:p>
            <a:pPr indent="0" lvl="0" marL="0" marR="0" rtl="0" algn="ctr">
              <a:lnSpc>
                <a:spcPct val="100000"/>
              </a:lnSpc>
              <a:spcBef>
                <a:spcPts val="0"/>
              </a:spcBef>
              <a:spcAft>
                <a:spcPts val="0"/>
              </a:spcAft>
              <a:buNone/>
            </a:pPr>
            <a:r>
              <a:rPr b="1" i="1" lang="en-US" sz="2000" u="none" cap="none" strike="noStrike">
                <a:solidFill>
                  <a:srgbClr val="0C5ADB"/>
                </a:solidFill>
              </a:rPr>
              <a:t>work as a team </a:t>
            </a:r>
            <a:endParaRPr b="1">
              <a:solidFill>
                <a:srgbClr val="0C5ADB"/>
              </a:solidFill>
            </a:endParaRPr>
          </a:p>
          <a:p>
            <a:pPr indent="0" lvl="0" marL="0" marR="0" rtl="0" algn="ctr">
              <a:lnSpc>
                <a:spcPct val="100000"/>
              </a:lnSpc>
              <a:spcBef>
                <a:spcPts val="0"/>
              </a:spcBef>
              <a:spcAft>
                <a:spcPts val="0"/>
              </a:spcAft>
              <a:buNone/>
            </a:pPr>
            <a:r>
              <a:rPr b="1" i="1" lang="en-US" sz="2000" u="none" cap="none" strike="noStrike">
                <a:solidFill>
                  <a:srgbClr val="0C5ADB"/>
                </a:solidFill>
              </a:rPr>
              <a:t>are vital to your success</a:t>
            </a:r>
            <a:r>
              <a:rPr b="1" i="1" lang="en-US" sz="2000">
                <a:solidFill>
                  <a:srgbClr val="0C5ADB"/>
                </a:solidFill>
              </a:rPr>
              <a:t>!</a:t>
            </a:r>
            <a:endParaRPr b="1">
              <a:solidFill>
                <a:srgbClr val="0C5ADB"/>
              </a:solidFill>
            </a:endParaRPr>
          </a:p>
          <a:p>
            <a:pPr indent="0" lvl="0" marL="0" marR="0" rtl="0" algn="l">
              <a:lnSpc>
                <a:spcPct val="100000"/>
              </a:lnSpc>
              <a:spcBef>
                <a:spcPts val="0"/>
              </a:spcBef>
              <a:spcAft>
                <a:spcPts val="0"/>
              </a:spcAft>
              <a:buNone/>
            </a:pPr>
            <a:r>
              <a:t/>
            </a:r>
            <a:endParaRPr b="1" i="0" sz="2000" u="none" cap="none" strike="noStrike">
              <a:solidFill>
                <a:srgbClr val="0C5ADB"/>
              </a:solidFill>
            </a:endParaRPr>
          </a:p>
        </p:txBody>
      </p:sp>
      <p:pic>
        <p:nvPicPr>
          <p:cNvPr id="219" name="Google Shape;219;p41"/>
          <p:cNvPicPr preferRelativeResize="0"/>
          <p:nvPr/>
        </p:nvPicPr>
        <p:blipFill rotWithShape="1">
          <a:blip r:embed="rId5">
            <a:alphaModFix/>
          </a:blip>
          <a:srcRect b="0" l="0" r="0" t="0"/>
          <a:stretch/>
        </p:blipFill>
        <p:spPr>
          <a:xfrm>
            <a:off x="7078754" y="4196475"/>
            <a:ext cx="133612" cy="134481"/>
          </a:xfrm>
          <a:prstGeom prst="rect">
            <a:avLst/>
          </a:prstGeom>
          <a:noFill/>
          <a:ln>
            <a:noFill/>
          </a:ln>
        </p:spPr>
      </p:pic>
      <p:pic>
        <p:nvPicPr>
          <p:cNvPr id="220" name="Google Shape;220;p41"/>
          <p:cNvPicPr preferRelativeResize="0"/>
          <p:nvPr/>
        </p:nvPicPr>
        <p:blipFill rotWithShape="1">
          <a:blip r:embed="rId6">
            <a:alphaModFix/>
          </a:blip>
          <a:srcRect b="0" l="0" r="0" t="0"/>
          <a:stretch/>
        </p:blipFill>
        <p:spPr>
          <a:xfrm>
            <a:off x="6970607" y="4391469"/>
            <a:ext cx="287799" cy="287799"/>
          </a:xfrm>
          <a:prstGeom prst="rect">
            <a:avLst/>
          </a:prstGeom>
          <a:noFill/>
          <a:ln>
            <a:noFill/>
          </a:ln>
        </p:spPr>
      </p:pic>
      <p:pic>
        <p:nvPicPr>
          <p:cNvPr id="221" name="Google Shape;221;p41"/>
          <p:cNvPicPr preferRelativeResize="0"/>
          <p:nvPr/>
        </p:nvPicPr>
        <p:blipFill rotWithShape="1">
          <a:blip r:embed="rId7">
            <a:alphaModFix/>
          </a:blip>
          <a:srcRect b="0" l="0" r="0" t="0"/>
          <a:stretch/>
        </p:blipFill>
        <p:spPr>
          <a:xfrm>
            <a:off x="8394443" y="4372505"/>
            <a:ext cx="303746" cy="303746"/>
          </a:xfrm>
          <a:prstGeom prst="rect">
            <a:avLst/>
          </a:prstGeom>
          <a:noFill/>
          <a:ln>
            <a:noFill/>
          </a:ln>
        </p:spPr>
      </p:pic>
      <p:pic>
        <p:nvPicPr>
          <p:cNvPr id="222" name="Google Shape;222;p41"/>
          <p:cNvPicPr preferRelativeResize="0"/>
          <p:nvPr/>
        </p:nvPicPr>
        <p:blipFill rotWithShape="1">
          <a:blip r:embed="rId5">
            <a:alphaModFix/>
          </a:blip>
          <a:srcRect b="0" l="0" r="0" t="0"/>
          <a:stretch/>
        </p:blipFill>
        <p:spPr>
          <a:xfrm>
            <a:off x="7988698" y="4341611"/>
            <a:ext cx="176988" cy="178139"/>
          </a:xfrm>
          <a:prstGeom prst="rect">
            <a:avLst/>
          </a:prstGeom>
          <a:noFill/>
          <a:ln>
            <a:noFill/>
          </a:ln>
        </p:spPr>
      </p:pic>
      <p:pic>
        <p:nvPicPr>
          <p:cNvPr id="223" name="Google Shape;223;p41"/>
          <p:cNvPicPr preferRelativeResize="0"/>
          <p:nvPr/>
        </p:nvPicPr>
        <p:blipFill rotWithShape="1">
          <a:blip r:embed="rId5">
            <a:alphaModFix/>
          </a:blip>
          <a:srcRect b="0" l="0" r="0" t="0"/>
          <a:stretch/>
        </p:blipFill>
        <p:spPr>
          <a:xfrm>
            <a:off x="6079740" y="4305264"/>
            <a:ext cx="133612" cy="134481"/>
          </a:xfrm>
          <a:prstGeom prst="rect">
            <a:avLst/>
          </a:prstGeom>
          <a:noFill/>
          <a:ln>
            <a:noFill/>
          </a:ln>
        </p:spPr>
      </p:pic>
      <p:pic>
        <p:nvPicPr>
          <p:cNvPr id="224" name="Google Shape;224;p41"/>
          <p:cNvPicPr preferRelativeResize="0"/>
          <p:nvPr/>
        </p:nvPicPr>
        <p:blipFill rotWithShape="1">
          <a:blip r:embed="rId7">
            <a:alphaModFix/>
          </a:blip>
          <a:srcRect b="0" l="0" r="0" t="0"/>
          <a:stretch/>
        </p:blipFill>
        <p:spPr>
          <a:xfrm>
            <a:off x="5752143" y="4400888"/>
            <a:ext cx="303746" cy="303746"/>
          </a:xfrm>
          <a:prstGeom prst="rect">
            <a:avLst/>
          </a:prstGeom>
          <a:noFill/>
          <a:ln>
            <a:noFill/>
          </a:ln>
        </p:spPr>
      </p:pic>
    </p:spTree>
  </p:cSld>
  <p:clrMapOvr>
    <a:masterClrMapping/>
  </p:clrMapOvr>
  <p:transition spd="med">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8" name="Shape 228"/>
        <p:cNvGrpSpPr/>
        <p:nvPr/>
      </p:nvGrpSpPr>
      <p:grpSpPr>
        <a:xfrm>
          <a:off x="0" y="0"/>
          <a:ext cx="0" cy="0"/>
          <a:chOff x="0" y="0"/>
          <a:chExt cx="0" cy="0"/>
        </a:xfrm>
      </p:grpSpPr>
      <p:sp>
        <p:nvSpPr>
          <p:cNvPr id="229" name="Google Shape;229;p42"/>
          <p:cNvSpPr txBox="1"/>
          <p:nvPr>
            <p:ph type="ctrTitle"/>
          </p:nvPr>
        </p:nvSpPr>
        <p:spPr>
          <a:xfrm>
            <a:off x="550069" y="-308845"/>
            <a:ext cx="7190378"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b="1" lang="en-US" sz="2400"/>
              <a:t>2026-2029 Conference Cycle Work </a:t>
            </a:r>
            <a:br>
              <a:rPr b="1" lang="en-US" sz="2400"/>
            </a:br>
            <a:r>
              <a:rPr b="1" lang="en-US" sz="2400"/>
              <a:t>will include revisions to the Group Booklet and our </a:t>
            </a:r>
            <a:r>
              <a:rPr b="1" i="1" lang="en-US" sz="2400"/>
              <a:t>Guide to Local Services</a:t>
            </a:r>
            <a:endParaRPr b="1" i="1" sz="2400"/>
          </a:p>
        </p:txBody>
      </p:sp>
      <p:sp>
        <p:nvSpPr>
          <p:cNvPr id="230" name="Google Shape;230;p42"/>
          <p:cNvSpPr txBox="1"/>
          <p:nvPr>
            <p:ph idx="1" type="subTitle"/>
          </p:nvPr>
        </p:nvSpPr>
        <p:spPr>
          <a:xfrm>
            <a:off x="457511" y="1808007"/>
            <a:ext cx="8228976" cy="792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1800">
                <a:solidFill>
                  <a:srgbClr val="0C5ADB"/>
                </a:solidFill>
              </a:rPr>
              <a:t>Based on these discussions, the WSC may decide to offer new insights &amp; suggestions on Trusted Servant roles and responsibilities.</a:t>
            </a:r>
            <a:endParaRPr sz="1800">
              <a:solidFill>
                <a:srgbClr val="0C5ADB"/>
              </a:solidFill>
            </a:endParaRPr>
          </a:p>
        </p:txBody>
      </p:sp>
      <p:sp>
        <p:nvSpPr>
          <p:cNvPr id="231" name="Google Shape;231;p42"/>
          <p:cNvSpPr txBox="1"/>
          <p:nvPr/>
        </p:nvSpPr>
        <p:spPr>
          <a:xfrm>
            <a:off x="567927" y="2722460"/>
            <a:ext cx="80082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1800" u="none" cap="none" strike="noStrike">
                <a:solidFill>
                  <a:srgbClr val="FF0000"/>
                </a:solidFill>
                <a:latin typeface="Arial"/>
                <a:ea typeface="Arial"/>
                <a:cs typeface="Arial"/>
                <a:sym typeface="Arial"/>
              </a:rPr>
              <a:t>For now, NAWS recommends reviewing the GLS and the Local Service Resource Page https://na.org/service-material/local-service-resources/</a:t>
            </a:r>
            <a:endParaRPr/>
          </a:p>
        </p:txBody>
      </p:sp>
      <p:sp>
        <p:nvSpPr>
          <p:cNvPr id="232" name="Google Shape;232;p42"/>
          <p:cNvSpPr txBox="1"/>
          <p:nvPr/>
        </p:nvSpPr>
        <p:spPr>
          <a:xfrm>
            <a:off x="1416738" y="3490800"/>
            <a:ext cx="63105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rgbClr val="0C5ADB"/>
                </a:solidFill>
                <a:latin typeface="Arial"/>
                <a:ea typeface="Arial"/>
                <a:cs typeface="Arial"/>
                <a:sym typeface="Arial"/>
              </a:rPr>
              <a:t>Regional Secretary duties in this presentation represent the hard-won experience of some Regional Secretaries.</a:t>
            </a:r>
            <a:endParaRPr b="1" i="0" sz="2000" u="none" cap="none" strike="noStrike">
              <a:solidFill>
                <a:srgbClr val="0C5ADB"/>
              </a:solidFill>
              <a:latin typeface="Arial"/>
              <a:ea typeface="Arial"/>
              <a:cs typeface="Arial"/>
              <a:sym typeface="Arial"/>
            </a:endParaRPr>
          </a:p>
        </p:txBody>
      </p:sp>
    </p:spTree>
  </p:cSld>
  <p:clrMapOvr>
    <a:masterClrMapping/>
  </p:clrMapOvr>
  <mc:AlternateContent>
    <mc:Choice Requires="p14">
      <p:transition spd="med">
        <p14:flip dir="l"/>
      </p:transition>
    </mc:Choice>
    <mc:Fallback>
      <p:transition spd="med">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0">
                                            <p:txEl>
                                              <p:pRg end="0" st="0"/>
                                            </p:txEl>
                                          </p:spTgt>
                                        </p:tgtEl>
                                        <p:attrNameLst>
                                          <p:attrName>style.visibility</p:attrName>
                                        </p:attrNameLst>
                                      </p:cBhvr>
                                      <p:to>
                                        <p:strVal val="visible"/>
                                      </p:to>
                                    </p:set>
                                    <p:animEffect filter="fade" transition="in">
                                      <p:cBhvr>
                                        <p:cTn dur="1000"/>
                                        <p:tgtEl>
                                          <p:spTgt spid="23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1">
                                            <p:txEl>
                                              <p:pRg end="0" st="0"/>
                                            </p:txEl>
                                          </p:spTgt>
                                        </p:tgtEl>
                                        <p:attrNameLst>
                                          <p:attrName>style.visibility</p:attrName>
                                        </p:attrNameLst>
                                      </p:cBhvr>
                                      <p:to>
                                        <p:strVal val="visible"/>
                                      </p:to>
                                    </p:set>
                                    <p:animEffect filter="fade" transition="in">
                                      <p:cBhvr>
                                        <p:cTn dur="1000"/>
                                        <p:tgtEl>
                                          <p:spTgt spid="23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xEl>
                                              <p:pRg end="0" st="0"/>
                                            </p:txEl>
                                          </p:spTgt>
                                        </p:tgtEl>
                                        <p:attrNameLst>
                                          <p:attrName>style.visibility</p:attrName>
                                        </p:attrNameLst>
                                      </p:cBhvr>
                                      <p:to>
                                        <p:strVal val="visible"/>
                                      </p:to>
                                    </p:set>
                                    <p:animEffect filter="fade" transition="in">
                                      <p:cBhvr>
                                        <p:cTn dur="1000"/>
                                        <p:tgtEl>
                                          <p:spTgt spid="232">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6" name="Shape 236"/>
        <p:cNvGrpSpPr/>
        <p:nvPr/>
      </p:nvGrpSpPr>
      <p:grpSpPr>
        <a:xfrm>
          <a:off x="0" y="0"/>
          <a:ext cx="0" cy="0"/>
          <a:chOff x="0" y="0"/>
          <a:chExt cx="0" cy="0"/>
        </a:xfrm>
      </p:grpSpPr>
      <p:sp>
        <p:nvSpPr>
          <p:cNvPr id="237" name="Google Shape;237;p43"/>
          <p:cNvSpPr txBox="1"/>
          <p:nvPr>
            <p:ph type="ctrTitle"/>
          </p:nvPr>
        </p:nvSpPr>
        <p:spPr>
          <a:xfrm>
            <a:off x="-129175" y="201350"/>
            <a:ext cx="8100600" cy="6567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US" sz="2800"/>
              <a:t>Regional Secretaries do more than tak</a:t>
            </a:r>
            <a:r>
              <a:rPr lang="en-US" sz="2800"/>
              <a:t>e </a:t>
            </a:r>
            <a:r>
              <a:rPr lang="en-US" sz="2800"/>
              <a:t>notes!</a:t>
            </a:r>
            <a:endParaRPr sz="2800">
              <a:solidFill>
                <a:schemeClr val="accent1"/>
              </a:solidFill>
            </a:endParaRPr>
          </a:p>
        </p:txBody>
      </p:sp>
      <p:sp>
        <p:nvSpPr>
          <p:cNvPr id="238" name="Google Shape;238;p43"/>
          <p:cNvSpPr txBox="1"/>
          <p:nvPr>
            <p:ph idx="1" type="subTitle"/>
          </p:nvPr>
        </p:nvSpPr>
        <p:spPr>
          <a:xfrm>
            <a:off x="0" y="2802650"/>
            <a:ext cx="5716800" cy="1365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b="1" lang="en-US" sz="4000">
                <a:solidFill>
                  <a:srgbClr val="FF0000"/>
                </a:solidFill>
              </a:rPr>
              <a:t>Before, During </a:t>
            </a:r>
            <a:endParaRPr/>
          </a:p>
          <a:p>
            <a:pPr indent="0" lvl="0" marL="0" rtl="0" algn="ctr">
              <a:lnSpc>
                <a:spcPct val="100000"/>
              </a:lnSpc>
              <a:spcBef>
                <a:spcPts val="0"/>
              </a:spcBef>
              <a:spcAft>
                <a:spcPts val="0"/>
              </a:spcAft>
              <a:buSzPts val="2800"/>
              <a:buNone/>
            </a:pPr>
            <a:r>
              <a:rPr b="1" lang="en-US" sz="4000">
                <a:solidFill>
                  <a:srgbClr val="FF0000"/>
                </a:solidFill>
              </a:rPr>
              <a:t>and After the RSC</a:t>
            </a:r>
            <a:endParaRPr b="1" sz="4000">
              <a:solidFill>
                <a:srgbClr val="FF0000"/>
              </a:solidFill>
            </a:endParaRPr>
          </a:p>
        </p:txBody>
      </p:sp>
      <p:sp>
        <p:nvSpPr>
          <p:cNvPr id="239" name="Google Shape;239;p43"/>
          <p:cNvSpPr txBox="1"/>
          <p:nvPr>
            <p:ph type="ctrTitle"/>
          </p:nvPr>
        </p:nvSpPr>
        <p:spPr>
          <a:xfrm>
            <a:off x="255475" y="1059950"/>
            <a:ext cx="5903400" cy="15408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US" sz="2800">
                <a:solidFill>
                  <a:schemeClr val="accent1"/>
                </a:solidFill>
              </a:rPr>
              <a:t>Depending on your Region, Secretaries may have many responsibilities</a:t>
            </a:r>
            <a:endParaRPr sz="2800">
              <a:solidFill>
                <a:schemeClr val="accent1"/>
              </a:solidFill>
            </a:endParaRPr>
          </a:p>
        </p:txBody>
      </p:sp>
    </p:spTree>
  </p:cSld>
  <p:clrMapOvr>
    <a:masterClrMapping/>
  </p:clrMapOvr>
  <mc:AlternateContent>
    <mc:Choice Requires="p14">
      <p:transition spd="med">
        <p14:prism dir="l"/>
      </p:transition>
    </mc:Choice>
    <mc:Fallback>
      <p:transition spd="med">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39"/>
                                        </p:tgtEl>
                                        <p:attrNameLst>
                                          <p:attrName>style.visibility</p:attrName>
                                        </p:attrNameLst>
                                      </p:cBhvr>
                                      <p:to>
                                        <p:strVal val="visible"/>
                                      </p:to>
                                    </p:set>
                                    <p:anim calcmode="lin" valueType="num">
                                      <p:cBhvr additive="base">
                                        <p:cTn dur="1000"/>
                                        <p:tgtEl>
                                          <p:spTgt spid="23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38"/>
                                        </p:tgtEl>
                                        <p:attrNameLst>
                                          <p:attrName>style.visibility</p:attrName>
                                        </p:attrNameLst>
                                      </p:cBhvr>
                                      <p:to>
                                        <p:strVal val="visible"/>
                                      </p:to>
                                    </p:set>
                                    <p:anim calcmode="lin" valueType="num">
                                      <p:cBhvr additive="base">
                                        <p:cTn dur="1000"/>
                                        <p:tgtEl>
                                          <p:spTgt spid="23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3" name="Shape 243"/>
        <p:cNvGrpSpPr/>
        <p:nvPr/>
      </p:nvGrpSpPr>
      <p:grpSpPr>
        <a:xfrm>
          <a:off x="0" y="0"/>
          <a:ext cx="0" cy="0"/>
          <a:chOff x="0" y="0"/>
          <a:chExt cx="0" cy="0"/>
        </a:xfrm>
      </p:grpSpPr>
      <p:sp>
        <p:nvSpPr>
          <p:cNvPr id="244" name="Google Shape;244;p44"/>
          <p:cNvSpPr txBox="1"/>
          <p:nvPr/>
        </p:nvSpPr>
        <p:spPr>
          <a:xfrm>
            <a:off x="123521" y="376109"/>
            <a:ext cx="67593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4400" u="none" cap="none" strike="noStrike">
                <a:solidFill>
                  <a:schemeClr val="accent1"/>
                </a:solidFill>
                <a:latin typeface="Arial"/>
                <a:ea typeface="Arial"/>
                <a:cs typeface="Arial"/>
                <a:sym typeface="Arial"/>
              </a:rPr>
              <a:t>Before</a:t>
            </a:r>
            <a:r>
              <a:rPr b="0" i="0" lang="en-US" sz="2800" u="none" cap="none" strike="noStrike">
                <a:solidFill>
                  <a:schemeClr val="accent1"/>
                </a:solidFill>
                <a:latin typeface="Arial"/>
                <a:ea typeface="Arial"/>
                <a:cs typeface="Arial"/>
                <a:sym typeface="Arial"/>
              </a:rPr>
              <a:t> the RSC, Secretaries </a:t>
            </a:r>
            <a:r>
              <a:rPr b="0" i="0" lang="en-US" sz="4000" u="none" cap="none" strike="noStrike">
                <a:solidFill>
                  <a:schemeClr val="accent1"/>
                </a:solidFill>
                <a:latin typeface="Arial"/>
                <a:ea typeface="Arial"/>
                <a:cs typeface="Arial"/>
                <a:sym typeface="Arial"/>
              </a:rPr>
              <a:t>may</a:t>
            </a:r>
            <a:r>
              <a:rPr b="0" i="0" lang="en-US" sz="2800" u="none" cap="none" strike="noStrike">
                <a:solidFill>
                  <a:srgbClr val="FF0000"/>
                </a:solidFill>
                <a:latin typeface="Arial"/>
                <a:ea typeface="Arial"/>
                <a:cs typeface="Arial"/>
                <a:sym typeface="Arial"/>
              </a:rPr>
              <a:t> </a:t>
            </a:r>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C5ADB"/>
              </a:solidFill>
              <a:latin typeface="Arial"/>
              <a:ea typeface="Arial"/>
              <a:cs typeface="Arial"/>
              <a:sym typeface="Arial"/>
            </a:endParaRPr>
          </a:p>
        </p:txBody>
      </p:sp>
      <p:sp>
        <p:nvSpPr>
          <p:cNvPr id="245" name="Google Shape;245;p44"/>
          <p:cNvSpPr txBox="1"/>
          <p:nvPr/>
        </p:nvSpPr>
        <p:spPr>
          <a:xfrm>
            <a:off x="412938" y="1166000"/>
            <a:ext cx="7138500" cy="7389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Noto Sans Symbols"/>
              <a:buChar char="❖"/>
            </a:pPr>
            <a:r>
              <a:rPr b="1" i="0" lang="en-US" sz="1400" u="sng" cap="none" strike="noStrike">
                <a:solidFill>
                  <a:srgbClr val="FF0000"/>
                </a:solidFill>
              </a:rPr>
              <a:t>Prepare the Agenda </a:t>
            </a:r>
            <a:r>
              <a:rPr b="1" i="0" lang="en-US" sz="1400" u="none" cap="none" strike="noStrike">
                <a:solidFill>
                  <a:srgbClr val="FF0000"/>
                </a:solidFill>
              </a:rPr>
              <a:t>– Sometimes Agendas are prepared by others on the Regional team (such as the Facilitator/ Chairperson), or the agenda may be prepared as a group. </a:t>
            </a:r>
            <a:endParaRPr b="1" i="0" sz="1400" u="none" cap="none" strike="noStrike">
              <a:solidFill>
                <a:srgbClr val="FF0000"/>
              </a:solidFill>
            </a:endParaRPr>
          </a:p>
        </p:txBody>
      </p:sp>
      <p:sp>
        <p:nvSpPr>
          <p:cNvPr id="246" name="Google Shape;246;p44"/>
          <p:cNvSpPr txBox="1"/>
          <p:nvPr/>
        </p:nvSpPr>
        <p:spPr>
          <a:xfrm>
            <a:off x="372312" y="3868572"/>
            <a:ext cx="76518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en-US" sz="2800" u="none" cap="none" strike="noStrike">
                <a:solidFill>
                  <a:srgbClr val="0C5ADB"/>
                </a:solidFill>
                <a:latin typeface="Arial"/>
                <a:ea typeface="Arial"/>
                <a:cs typeface="Arial"/>
                <a:sym typeface="Arial"/>
              </a:rPr>
              <a:t>HOW does your Region create the agenda?</a:t>
            </a:r>
            <a:endParaRPr/>
          </a:p>
        </p:txBody>
      </p:sp>
      <p:sp>
        <p:nvSpPr>
          <p:cNvPr id="247" name="Google Shape;247;p44"/>
          <p:cNvSpPr txBox="1"/>
          <p:nvPr/>
        </p:nvSpPr>
        <p:spPr>
          <a:xfrm>
            <a:off x="412950" y="2693350"/>
            <a:ext cx="7891800" cy="13854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Noto Sans Symbols"/>
              <a:buChar char="❖"/>
            </a:pPr>
            <a:r>
              <a:rPr b="1" i="0" lang="en-US" sz="1400" u="sng" cap="none" strike="noStrike">
                <a:solidFill>
                  <a:schemeClr val="dk1"/>
                </a:solidFill>
              </a:rPr>
              <a:t>Send out the “Call to Service” or “RSC Invite” to members </a:t>
            </a:r>
            <a:r>
              <a:rPr b="1" i="0" lang="en-US" sz="1400" u="none" cap="none" strike="noStrike">
                <a:solidFill>
                  <a:schemeClr val="dk1"/>
                </a:solidFill>
              </a:rPr>
              <a:t>on their Regional list via Email, Slack, or other electronic  communications. If this is done via email, use BCC for distribution! This communication may include previous “Draft” minutes, the agenda, open service positions, guidelines, blank motion/proposal/project form – or better yet, instructions on where to find these on your Regional website.</a:t>
            </a:r>
            <a:endParaRPr b="1"/>
          </a:p>
          <a:p>
            <a:pPr indent="0" lvl="0" marL="0" marR="0" rtl="0" algn="l">
              <a:lnSpc>
                <a:spcPct val="100000"/>
              </a:lnSpc>
              <a:spcBef>
                <a:spcPts val="0"/>
              </a:spcBef>
              <a:spcAft>
                <a:spcPts val="0"/>
              </a:spcAft>
              <a:buNone/>
            </a:pPr>
            <a:r>
              <a:t/>
            </a:r>
            <a:endParaRPr b="1" i="0" sz="1400" u="none" cap="none" strike="noStrike">
              <a:solidFill>
                <a:srgbClr val="000000"/>
              </a:solidFill>
            </a:endParaRPr>
          </a:p>
        </p:txBody>
      </p:sp>
      <p:sp>
        <p:nvSpPr>
          <p:cNvPr id="248" name="Google Shape;248;p44"/>
          <p:cNvSpPr txBox="1"/>
          <p:nvPr/>
        </p:nvSpPr>
        <p:spPr>
          <a:xfrm>
            <a:off x="412950" y="1904900"/>
            <a:ext cx="8544000" cy="831300"/>
          </a:xfrm>
          <a:prstGeom prst="rect">
            <a:avLst/>
          </a:prstGeom>
          <a:noFill/>
          <a:ln>
            <a:noFill/>
          </a:ln>
        </p:spPr>
        <p:txBody>
          <a:bodyPr anchorCtr="0" anchor="t" bIns="91425" lIns="91425" spcFirstLastPara="1" rIns="91425" wrap="square" tIns="91425">
            <a:spAutoFit/>
          </a:bodyPr>
          <a:lstStyle/>
          <a:p>
            <a:pPr indent="-285750" lvl="0" marL="285750" rtl="0" algn="l">
              <a:spcBef>
                <a:spcPts val="0"/>
              </a:spcBef>
              <a:spcAft>
                <a:spcPts val="0"/>
              </a:spcAft>
              <a:buClr>
                <a:schemeClr val="dk1"/>
              </a:buClr>
              <a:buSzPts val="1400"/>
              <a:buFont typeface="Noto Sans Symbols"/>
              <a:buChar char="❖"/>
            </a:pPr>
            <a:r>
              <a:rPr b="1" lang="en-US">
                <a:solidFill>
                  <a:srgbClr val="FF0000"/>
                </a:solidFill>
              </a:rPr>
              <a:t>The Agenda sets the stage for the RSC and it is important that the secretary ask any questions about the order of business, so they are prepared to take notes and communicate the RSC business.</a:t>
            </a:r>
            <a:endParaRPr b="1" sz="1800">
              <a:solidFill>
                <a:schemeClr val="dk2"/>
              </a:solidFill>
            </a:endParaRPr>
          </a:p>
        </p:txBody>
      </p:sp>
    </p:spTree>
  </p:cSld>
  <p:clrMapOvr>
    <a:masterClrMapping/>
  </p:clrMapOvr>
  <mc:AlternateContent>
    <mc:Choice Requires="p14">
      <p:transition spd="med">
        <p14:gallery dir="l"/>
      </p:transition>
    </mc:Choice>
    <mc:Fallback>
      <p:transition spd="med">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48"/>
                                        </p:tgtEl>
                                        <p:attrNameLst>
                                          <p:attrName>style.visibility</p:attrName>
                                        </p:attrNameLst>
                                      </p:cBhvr>
                                      <p:to>
                                        <p:strVal val="visible"/>
                                      </p:to>
                                    </p:set>
                                    <p:anim calcmode="lin" valueType="num">
                                      <p:cBhvr additive="base">
                                        <p:cTn dur="1000"/>
                                        <p:tgtEl>
                                          <p:spTgt spid="24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7"/>
                                        </p:tgtEl>
                                        <p:attrNameLst>
                                          <p:attrName>style.visibility</p:attrName>
                                        </p:attrNameLst>
                                      </p:cBhvr>
                                      <p:to>
                                        <p:strVal val="visible"/>
                                      </p:to>
                                    </p:set>
                                    <p:anim calcmode="lin" valueType="num">
                                      <p:cBhvr additive="base">
                                        <p:cTn dur="1000"/>
                                        <p:tgtEl>
                                          <p:spTgt spid="24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46"/>
                                        </p:tgtEl>
                                        <p:attrNameLst>
                                          <p:attrName>style.visibility</p:attrName>
                                        </p:attrNameLst>
                                      </p:cBhvr>
                                      <p:to>
                                        <p:strVal val="visible"/>
                                      </p:to>
                                    </p:set>
                                    <p:anim calcmode="lin" valueType="num">
                                      <p:cBhvr additive="base">
                                        <p:cTn dur="1000"/>
                                        <p:tgtEl>
                                          <p:spTgt spid="246"/>
                                        </p:tgtEl>
                                        <p:attrNameLst>
                                          <p:attrName>ppt_w</p:attrName>
                                        </p:attrNameLst>
                                      </p:cBhvr>
                                      <p:tavLst>
                                        <p:tav fmla="" tm="0">
                                          <p:val>
                                            <p:strVal val="0"/>
                                          </p:val>
                                        </p:tav>
                                        <p:tav fmla="" tm="100000">
                                          <p:val>
                                            <p:strVal val="#ppt_w"/>
                                          </p:val>
                                        </p:tav>
                                      </p:tavLst>
                                    </p:anim>
                                    <p:anim calcmode="lin" valueType="num">
                                      <p:cBhvr additive="base">
                                        <p:cTn dur="1000"/>
                                        <p:tgtEl>
                                          <p:spTgt spid="246"/>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2" name="Shape 252"/>
        <p:cNvGrpSpPr/>
        <p:nvPr/>
      </p:nvGrpSpPr>
      <p:grpSpPr>
        <a:xfrm>
          <a:off x="0" y="0"/>
          <a:ext cx="0" cy="0"/>
          <a:chOff x="0" y="0"/>
          <a:chExt cx="0" cy="0"/>
        </a:xfrm>
      </p:grpSpPr>
      <p:sp>
        <p:nvSpPr>
          <p:cNvPr id="253" name="Google Shape;253;p45"/>
          <p:cNvSpPr txBox="1"/>
          <p:nvPr/>
        </p:nvSpPr>
        <p:spPr>
          <a:xfrm>
            <a:off x="382129" y="438175"/>
            <a:ext cx="67593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lang="en-US" sz="2800" u="none" cap="none" strike="noStrike">
                <a:solidFill>
                  <a:srgbClr val="FF0000"/>
                </a:solidFill>
                <a:latin typeface="Arial"/>
                <a:ea typeface="Arial"/>
                <a:cs typeface="Arial"/>
                <a:sym typeface="Arial"/>
              </a:rPr>
              <a:t>Before</a:t>
            </a:r>
            <a:r>
              <a:rPr b="0" i="0" lang="en-US" sz="2800" u="none" cap="none" strike="noStrike">
                <a:solidFill>
                  <a:srgbClr val="FF0000"/>
                </a:solidFill>
                <a:latin typeface="Arial"/>
                <a:ea typeface="Arial"/>
                <a:cs typeface="Arial"/>
                <a:sym typeface="Arial"/>
              </a:rPr>
              <a:t> the RSC, Secretaries may </a:t>
            </a:r>
            <a:endParaRPr/>
          </a:p>
        </p:txBody>
      </p:sp>
      <p:sp>
        <p:nvSpPr>
          <p:cNvPr id="254" name="Google Shape;254;p45"/>
          <p:cNvSpPr txBox="1"/>
          <p:nvPr/>
        </p:nvSpPr>
        <p:spPr>
          <a:xfrm>
            <a:off x="275584" y="1108801"/>
            <a:ext cx="7616100" cy="11697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Noto Sans Symbols"/>
              <a:buChar char="❖"/>
            </a:pPr>
            <a:r>
              <a:rPr b="1" i="0" lang="en-US" sz="1400" u="sng" cap="none" strike="noStrike">
                <a:solidFill>
                  <a:srgbClr val="0C5ADB"/>
                </a:solidFill>
              </a:rPr>
              <a:t>Collect Project, Subcommittee and Area Reports</a:t>
            </a:r>
            <a:r>
              <a:rPr b="1" i="0" lang="en-US" sz="1400" u="none" cap="none" strike="noStrike">
                <a:solidFill>
                  <a:srgbClr val="0C5ADB"/>
                </a:solidFill>
              </a:rPr>
              <a:t> – Hopefully most of our Regions have moved from email attachments to </a:t>
            </a:r>
            <a:r>
              <a:rPr b="1" lang="en-US">
                <a:solidFill>
                  <a:srgbClr val="0C5ADB"/>
                </a:solidFill>
              </a:rPr>
              <a:t>s</a:t>
            </a:r>
            <a:r>
              <a:rPr b="1" i="0" lang="en-US" sz="1400" u="none" cap="none" strike="noStrike">
                <a:solidFill>
                  <a:srgbClr val="0C5ADB"/>
                </a:solidFill>
              </a:rPr>
              <a:t>hared drives of some sort (Google Drive, Slack, etc). This takes the responsibility off the secretary and places it on the individual. Secretaries may want to send out reminders with links/instructions on uploading reports.</a:t>
            </a:r>
            <a:endParaRPr b="1"/>
          </a:p>
        </p:txBody>
      </p:sp>
      <p:sp>
        <p:nvSpPr>
          <p:cNvPr id="255" name="Google Shape;255;p45"/>
          <p:cNvSpPr txBox="1"/>
          <p:nvPr/>
        </p:nvSpPr>
        <p:spPr>
          <a:xfrm>
            <a:off x="345828" y="3762613"/>
            <a:ext cx="79167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en-US" sz="2800" u="none" cap="none" strike="noStrike">
                <a:solidFill>
                  <a:srgbClr val="0C5ADB"/>
                </a:solidFill>
                <a:latin typeface="Arial"/>
                <a:ea typeface="Arial"/>
                <a:cs typeface="Arial"/>
                <a:sym typeface="Arial"/>
              </a:rPr>
              <a:t>HOW does your Region collect reports??</a:t>
            </a:r>
            <a:endParaRPr/>
          </a:p>
        </p:txBody>
      </p:sp>
      <p:sp>
        <p:nvSpPr>
          <p:cNvPr id="256" name="Google Shape;256;p45"/>
          <p:cNvSpPr txBox="1"/>
          <p:nvPr/>
        </p:nvSpPr>
        <p:spPr>
          <a:xfrm>
            <a:off x="309675" y="2227075"/>
            <a:ext cx="7989000" cy="615600"/>
          </a:xfrm>
          <a:prstGeom prst="rect">
            <a:avLst/>
          </a:prstGeom>
          <a:noFill/>
          <a:ln>
            <a:noFill/>
          </a:ln>
        </p:spPr>
        <p:txBody>
          <a:bodyPr anchorCtr="0" anchor="t" bIns="91425" lIns="91425" spcFirstLastPara="1" rIns="91425" wrap="square" tIns="91425">
            <a:spAutoFit/>
          </a:bodyPr>
          <a:lstStyle/>
          <a:p>
            <a:pPr indent="-273050" lvl="0" marL="285750" rtl="0" algn="l">
              <a:spcBef>
                <a:spcPts val="0"/>
              </a:spcBef>
              <a:spcAft>
                <a:spcPts val="0"/>
              </a:spcAft>
              <a:buClr>
                <a:schemeClr val="dk1"/>
              </a:buClr>
              <a:buSzPts val="1400"/>
              <a:buFont typeface="Noto Sans Symbols"/>
              <a:buChar char="❖"/>
            </a:pPr>
            <a:r>
              <a:rPr b="1" lang="en-US">
                <a:solidFill>
                  <a:schemeClr val="dk1"/>
                </a:solidFill>
              </a:rPr>
              <a:t>Check their Regional email or other communication for new motions and agenda additions</a:t>
            </a:r>
            <a:endParaRPr b="1" sz="1200">
              <a:solidFill>
                <a:schemeClr val="dk1"/>
              </a:solidFill>
            </a:endParaRPr>
          </a:p>
        </p:txBody>
      </p:sp>
      <p:sp>
        <p:nvSpPr>
          <p:cNvPr id="257" name="Google Shape;257;p45"/>
          <p:cNvSpPr txBox="1"/>
          <p:nvPr/>
        </p:nvSpPr>
        <p:spPr>
          <a:xfrm>
            <a:off x="341100" y="2730463"/>
            <a:ext cx="8461800" cy="1323600"/>
          </a:xfrm>
          <a:prstGeom prst="rect">
            <a:avLst/>
          </a:prstGeom>
          <a:noFill/>
          <a:ln>
            <a:noFill/>
          </a:ln>
        </p:spPr>
        <p:txBody>
          <a:bodyPr anchorCtr="0" anchor="t" bIns="91425" lIns="91425" spcFirstLastPara="1" rIns="91425" wrap="square" tIns="91425">
            <a:spAutoFit/>
          </a:bodyPr>
          <a:lstStyle/>
          <a:p>
            <a:pPr indent="-285750" lvl="0" marL="285750" rtl="0" algn="l">
              <a:spcBef>
                <a:spcPts val="0"/>
              </a:spcBef>
              <a:spcAft>
                <a:spcPts val="0"/>
              </a:spcAft>
              <a:buClr>
                <a:schemeClr val="dk1"/>
              </a:buClr>
              <a:buSzPts val="1400"/>
              <a:buFont typeface="Noto Sans Symbols"/>
              <a:buChar char="❖"/>
            </a:pPr>
            <a:r>
              <a:rPr b="1" lang="en-US" u="sng">
                <a:solidFill>
                  <a:srgbClr val="FF0000"/>
                </a:solidFill>
              </a:rPr>
              <a:t>Prepare hard copies </a:t>
            </a:r>
            <a:r>
              <a:rPr b="1" lang="en-US">
                <a:solidFill>
                  <a:srgbClr val="FF0000"/>
                </a:solidFill>
              </a:rPr>
              <a:t>of agendas, sign-in sheet(s), reports, flyers, motion forms, guidelines, etc to bring to the RSC. Many of our Regions have gone paperless and have virtual meetings. For those of us meeting in-person or hybrid, paper copies may still be a thing. Extra copies may be provided for your RCMs to bring back to their Areas.</a:t>
            </a:r>
            <a:endParaRPr b="1">
              <a:solidFill>
                <a:schemeClr val="dk1"/>
              </a:solidFill>
            </a:endParaRPr>
          </a:p>
          <a:p>
            <a:pPr indent="0" lvl="0" marL="0" rtl="0" algn="l">
              <a:spcBef>
                <a:spcPts val="0"/>
              </a:spcBef>
              <a:spcAft>
                <a:spcPts val="0"/>
              </a:spcAft>
              <a:buNone/>
            </a:pPr>
            <a:r>
              <a:t/>
            </a:r>
            <a:endParaRPr b="1" sz="1800">
              <a:solidFill>
                <a:schemeClr val="dk2"/>
              </a:solidFill>
            </a:endParaRPr>
          </a:p>
        </p:txBody>
      </p:sp>
    </p:spTree>
  </p:cSld>
  <p:clrMapOvr>
    <a:masterClrMapping/>
  </p:clrMapOvr>
  <mc:AlternateContent>
    <mc:Choice Requires="p14">
      <p:transition spd="med">
        <p14:flip dir="l"/>
      </p:transition>
    </mc:Choice>
    <mc:Fallback>
      <p:transition spd="med">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4"/>
                                        </p:tgtEl>
                                        <p:attrNameLst>
                                          <p:attrName>style.visibility</p:attrName>
                                        </p:attrNameLst>
                                      </p:cBhvr>
                                      <p:to>
                                        <p:strVal val="visible"/>
                                      </p:to>
                                    </p:set>
                                    <p:anim calcmode="lin" valueType="num">
                                      <p:cBhvr additive="base">
                                        <p:cTn dur="1000"/>
                                        <p:tgtEl>
                                          <p:spTgt spid="25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256"/>
                                        </p:tgtEl>
                                        <p:attrNameLst>
                                          <p:attrName>style.visibility</p:attrName>
                                        </p:attrNameLst>
                                      </p:cBhvr>
                                      <p:to>
                                        <p:strVal val="visible"/>
                                      </p:to>
                                    </p:set>
                                    <p:anim calcmode="lin" valueType="num">
                                      <p:cBhvr additive="base">
                                        <p:cTn dur="1000"/>
                                        <p:tgtEl>
                                          <p:spTgt spid="25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7"/>
                                        </p:tgtEl>
                                        <p:attrNameLst>
                                          <p:attrName>style.visibility</p:attrName>
                                        </p:attrNameLst>
                                      </p:cBhvr>
                                      <p:to>
                                        <p:strVal val="visible"/>
                                      </p:to>
                                    </p:set>
                                    <p:animEffect filter="fade" transition="in">
                                      <p:cBhvr>
                                        <p:cTn dur="1000"/>
                                        <p:tgtEl>
                                          <p:spTgt spid="2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5"/>
                                        </p:tgtEl>
                                        <p:attrNameLst>
                                          <p:attrName>style.visibility</p:attrName>
                                        </p:attrNameLst>
                                      </p:cBhvr>
                                      <p:to>
                                        <p:strVal val="visible"/>
                                      </p:to>
                                    </p:set>
                                    <p:anim calcmode="lin" valueType="num">
                                      <p:cBhvr additive="base">
                                        <p:cTn dur="1000"/>
                                        <p:tgtEl>
                                          <p:spTgt spid="25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1" name="Shape 261"/>
        <p:cNvGrpSpPr/>
        <p:nvPr/>
      </p:nvGrpSpPr>
      <p:grpSpPr>
        <a:xfrm>
          <a:off x="0" y="0"/>
          <a:ext cx="0" cy="0"/>
          <a:chOff x="0" y="0"/>
          <a:chExt cx="0" cy="0"/>
        </a:xfrm>
      </p:grpSpPr>
      <p:pic>
        <p:nvPicPr>
          <p:cNvPr id="262" name="Google Shape;262;p46"/>
          <p:cNvPicPr preferRelativeResize="0"/>
          <p:nvPr/>
        </p:nvPicPr>
        <p:blipFill rotWithShape="1">
          <a:blip r:embed="rId4">
            <a:alphaModFix/>
          </a:blip>
          <a:srcRect b="0" l="0" r="0" t="0"/>
          <a:stretch/>
        </p:blipFill>
        <p:spPr>
          <a:xfrm>
            <a:off x="7230646" y="380460"/>
            <a:ext cx="1576470" cy="1483736"/>
          </a:xfrm>
          <a:prstGeom prst="rect">
            <a:avLst/>
          </a:prstGeom>
          <a:noFill/>
          <a:ln>
            <a:noFill/>
          </a:ln>
        </p:spPr>
      </p:pic>
      <p:sp>
        <p:nvSpPr>
          <p:cNvPr id="263" name="Google Shape;263;p46"/>
          <p:cNvSpPr txBox="1"/>
          <p:nvPr/>
        </p:nvSpPr>
        <p:spPr>
          <a:xfrm>
            <a:off x="336884" y="420321"/>
            <a:ext cx="7052264"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3600" u="none" cap="none" strike="noStrike">
                <a:solidFill>
                  <a:srgbClr val="FF0000"/>
                </a:solidFill>
                <a:latin typeface="Arial"/>
                <a:ea typeface="Arial"/>
                <a:cs typeface="Arial"/>
                <a:sym typeface="Arial"/>
              </a:rPr>
              <a:t>During the RSC, Secretaries may </a:t>
            </a:r>
            <a:endParaRPr/>
          </a:p>
        </p:txBody>
      </p:sp>
      <p:sp>
        <p:nvSpPr>
          <p:cNvPr id="264" name="Google Shape;264;p46"/>
          <p:cNvSpPr txBox="1"/>
          <p:nvPr/>
        </p:nvSpPr>
        <p:spPr>
          <a:xfrm>
            <a:off x="415475" y="1066651"/>
            <a:ext cx="7616100" cy="554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600" u="none" cap="none" strike="noStrike">
                <a:solidFill>
                  <a:srgbClr val="0C5ADB"/>
                </a:solidFill>
                <a:latin typeface="Arial"/>
                <a:ea typeface="Arial"/>
                <a:cs typeface="Arial"/>
                <a:sym typeface="Arial"/>
              </a:rPr>
              <a:t>RECORD ATTENDANCE/ Roll Call (and </a:t>
            </a:r>
            <a:r>
              <a:rPr b="1" lang="en-US" sz="1600">
                <a:solidFill>
                  <a:srgbClr val="0C5ADB"/>
                </a:solidFill>
              </a:rPr>
              <a:t>absences</a:t>
            </a:r>
            <a:r>
              <a:rPr b="1" i="0" lang="en-US" sz="1600" u="none" cap="none" strike="noStrike">
                <a:solidFill>
                  <a:srgbClr val="0C5ADB"/>
                </a:solidFill>
                <a:latin typeface="Arial"/>
                <a:ea typeface="Arial"/>
                <a:cs typeface="Arial"/>
                <a:sym typeface="Arial"/>
              </a:rPr>
              <a:t>):</a:t>
            </a:r>
            <a:endParaRPr/>
          </a:p>
          <a:p>
            <a:pPr indent="-196850" lvl="0" marL="28575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265" name="Google Shape;265;p46"/>
          <p:cNvSpPr txBox="1"/>
          <p:nvPr/>
        </p:nvSpPr>
        <p:spPr>
          <a:xfrm>
            <a:off x="336875" y="4029250"/>
            <a:ext cx="7365300" cy="446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1" lang="en-US" sz="2300" u="none" cap="none" strike="noStrike">
                <a:solidFill>
                  <a:srgbClr val="FF0000"/>
                </a:solidFill>
              </a:rPr>
              <a:t>HOW does YOUR REGION record RS</a:t>
            </a:r>
            <a:r>
              <a:rPr b="1" i="1" lang="en-US" sz="2300" u="none" cap="none" strike="noStrike">
                <a:solidFill>
                  <a:srgbClr val="FF0000"/>
                </a:solidFill>
              </a:rPr>
              <a:t>C </a:t>
            </a:r>
            <a:r>
              <a:rPr b="1" i="1" lang="en-US" sz="2300" u="none" cap="none" strike="noStrike">
                <a:solidFill>
                  <a:srgbClr val="FF0000"/>
                </a:solidFill>
              </a:rPr>
              <a:t>attendance?</a:t>
            </a:r>
            <a:endParaRPr b="1" sz="1300">
              <a:solidFill>
                <a:srgbClr val="FF0000"/>
              </a:solidFill>
            </a:endParaRPr>
          </a:p>
        </p:txBody>
      </p:sp>
      <p:pic>
        <p:nvPicPr>
          <p:cNvPr id="266" name="Google Shape;266;p46"/>
          <p:cNvPicPr preferRelativeResize="0"/>
          <p:nvPr/>
        </p:nvPicPr>
        <p:blipFill rotWithShape="1">
          <a:blip r:embed="rId5">
            <a:alphaModFix/>
          </a:blip>
          <a:srcRect b="0" l="0" r="0" t="0"/>
          <a:stretch/>
        </p:blipFill>
        <p:spPr>
          <a:xfrm>
            <a:off x="7866494" y="915624"/>
            <a:ext cx="167595" cy="167595"/>
          </a:xfrm>
          <a:prstGeom prst="rect">
            <a:avLst/>
          </a:prstGeom>
          <a:noFill/>
          <a:ln>
            <a:noFill/>
          </a:ln>
        </p:spPr>
      </p:pic>
      <p:sp>
        <p:nvSpPr>
          <p:cNvPr id="267" name="Google Shape;267;p46"/>
          <p:cNvSpPr txBox="1"/>
          <p:nvPr/>
        </p:nvSpPr>
        <p:spPr>
          <a:xfrm>
            <a:off x="415475" y="1517675"/>
            <a:ext cx="7208100" cy="10467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1"/>
              </a:buClr>
              <a:buSzPts val="1400"/>
              <a:buChar char="●"/>
            </a:pPr>
            <a:r>
              <a:rPr b="1" lang="en-US">
                <a:solidFill>
                  <a:schemeClr val="dk1"/>
                </a:solidFill>
              </a:rPr>
              <a:t>Trusted Servants, Areas + RCMs, Project Managers, other Attendees. Different Regions track and publish various combinations of the above individuals in their minutes. (This is important to determine quorum for business decisions)</a:t>
            </a:r>
            <a:endParaRPr b="1" sz="1800">
              <a:solidFill>
                <a:schemeClr val="dk2"/>
              </a:solidFill>
            </a:endParaRPr>
          </a:p>
        </p:txBody>
      </p:sp>
      <p:sp>
        <p:nvSpPr>
          <p:cNvPr id="268" name="Google Shape;268;p46"/>
          <p:cNvSpPr txBox="1"/>
          <p:nvPr/>
        </p:nvSpPr>
        <p:spPr>
          <a:xfrm>
            <a:off x="415475" y="2482750"/>
            <a:ext cx="7311000" cy="6156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1"/>
              </a:buClr>
              <a:buSzPts val="1400"/>
              <a:buChar char="●"/>
            </a:pPr>
            <a:r>
              <a:rPr b="1" lang="en-US">
                <a:solidFill>
                  <a:schemeClr val="dk1"/>
                </a:solidFill>
              </a:rPr>
              <a:t>At a virtual or hybrid meeting, the secretary may need to announce the request for name, area, service position, phone &amp; email numerous times.</a:t>
            </a:r>
            <a:endParaRPr b="1" sz="1800">
              <a:solidFill>
                <a:schemeClr val="dk2"/>
              </a:solidFill>
            </a:endParaRPr>
          </a:p>
        </p:txBody>
      </p:sp>
      <p:sp>
        <p:nvSpPr>
          <p:cNvPr id="269" name="Google Shape;269;p46"/>
          <p:cNvSpPr txBox="1"/>
          <p:nvPr/>
        </p:nvSpPr>
        <p:spPr>
          <a:xfrm>
            <a:off x="415475" y="3073425"/>
            <a:ext cx="7208100" cy="10467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1"/>
              </a:buClr>
              <a:buSzPts val="1400"/>
              <a:buChar char="●"/>
            </a:pPr>
            <a:r>
              <a:rPr b="1" lang="en-US">
                <a:solidFill>
                  <a:schemeClr val="dk1"/>
                </a:solidFill>
              </a:rPr>
              <a:t>At in-person meetings the secretary pays close attention to a physical sign-in sheet as it’s passed around; making sure that late arrivals sign-in. It may be helpful to delegate this duty to another member so the secretary can focus on taking minutes</a:t>
            </a:r>
            <a:endParaRPr b="1" sz="1800">
              <a:solidFill>
                <a:schemeClr val="dk2"/>
              </a:solidFill>
            </a:endParaRPr>
          </a:p>
        </p:txBody>
      </p:sp>
    </p:spTree>
  </p:cSld>
  <p:clrMapOvr>
    <a:masterClrMapping/>
  </p:clrMapOvr>
  <mc:AlternateContent>
    <mc:Choice Requires="p14">
      <p:transition spd="med">
        <p14:prism dir="l"/>
      </p:transition>
    </mc:Choice>
    <mc:Fallback>
      <p:transition spd="med">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4"/>
                                        </p:tgtEl>
                                        <p:attrNameLst>
                                          <p:attrName>style.visibility</p:attrName>
                                        </p:attrNameLst>
                                      </p:cBhvr>
                                      <p:to>
                                        <p:strVal val="visible"/>
                                      </p:to>
                                    </p:set>
                                    <p:animEffect filter="fade" transition="in">
                                      <p:cBhvr>
                                        <p:cTn dur="1000"/>
                                        <p:tgtEl>
                                          <p:spTgt spid="2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267"/>
                                        </p:tgtEl>
                                        <p:attrNameLst>
                                          <p:attrName>style.visibility</p:attrName>
                                        </p:attrNameLst>
                                      </p:cBhvr>
                                      <p:to>
                                        <p:strVal val="visible"/>
                                      </p:to>
                                    </p:set>
                                    <p:anim calcmode="lin" valueType="num">
                                      <p:cBhvr additive="base">
                                        <p:cTn dur="1000"/>
                                        <p:tgtEl>
                                          <p:spTgt spid="26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68"/>
                                        </p:tgtEl>
                                        <p:attrNameLst>
                                          <p:attrName>style.visibility</p:attrName>
                                        </p:attrNameLst>
                                      </p:cBhvr>
                                      <p:to>
                                        <p:strVal val="visible"/>
                                      </p:to>
                                    </p:set>
                                    <p:anim calcmode="lin" valueType="num">
                                      <p:cBhvr additive="base">
                                        <p:cTn dur="1000"/>
                                        <p:tgtEl>
                                          <p:spTgt spid="26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69"/>
                                        </p:tgtEl>
                                        <p:attrNameLst>
                                          <p:attrName>style.visibility</p:attrName>
                                        </p:attrNameLst>
                                      </p:cBhvr>
                                      <p:to>
                                        <p:strVal val="visible"/>
                                      </p:to>
                                    </p:set>
                                    <p:anim calcmode="lin" valueType="num">
                                      <p:cBhvr additive="base">
                                        <p:cTn dur="1000"/>
                                        <p:tgtEl>
                                          <p:spTgt spid="26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5"/>
                                        </p:tgtEl>
                                        <p:attrNameLst>
                                          <p:attrName>style.visibility</p:attrName>
                                        </p:attrNameLst>
                                      </p:cBhvr>
                                      <p:to>
                                        <p:strVal val="visible"/>
                                      </p:to>
                                    </p:set>
                                    <p:anim calcmode="lin" valueType="num">
                                      <p:cBhvr additive="base">
                                        <p:cTn dur="1000"/>
                                        <p:tgtEl>
                                          <p:spTgt spid="26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3" name="Shape 273"/>
        <p:cNvGrpSpPr/>
        <p:nvPr/>
      </p:nvGrpSpPr>
      <p:grpSpPr>
        <a:xfrm>
          <a:off x="0" y="0"/>
          <a:ext cx="0" cy="0"/>
          <a:chOff x="0" y="0"/>
          <a:chExt cx="0" cy="0"/>
        </a:xfrm>
      </p:grpSpPr>
      <p:pic>
        <p:nvPicPr>
          <p:cNvPr id="274" name="Google Shape;274;p47"/>
          <p:cNvPicPr preferRelativeResize="0"/>
          <p:nvPr/>
        </p:nvPicPr>
        <p:blipFill rotWithShape="1">
          <a:blip r:embed="rId4">
            <a:alphaModFix/>
          </a:blip>
          <a:srcRect b="0" l="0" r="0" t="0"/>
          <a:stretch/>
        </p:blipFill>
        <p:spPr>
          <a:xfrm>
            <a:off x="7348958" y="380460"/>
            <a:ext cx="1458158" cy="1372384"/>
          </a:xfrm>
          <a:prstGeom prst="rect">
            <a:avLst/>
          </a:prstGeom>
          <a:noFill/>
          <a:ln>
            <a:noFill/>
          </a:ln>
        </p:spPr>
      </p:pic>
      <p:sp>
        <p:nvSpPr>
          <p:cNvPr id="275" name="Google Shape;275;p47"/>
          <p:cNvSpPr txBox="1"/>
          <p:nvPr/>
        </p:nvSpPr>
        <p:spPr>
          <a:xfrm>
            <a:off x="336884" y="306956"/>
            <a:ext cx="7052264"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3600" u="none" cap="none" strike="noStrike">
                <a:solidFill>
                  <a:srgbClr val="FF0000"/>
                </a:solidFill>
                <a:latin typeface="Arial"/>
                <a:ea typeface="Arial"/>
                <a:cs typeface="Arial"/>
                <a:sym typeface="Arial"/>
              </a:rPr>
              <a:t>During the RSC, Secretaries may </a:t>
            </a:r>
            <a:endParaRPr/>
          </a:p>
        </p:txBody>
      </p:sp>
      <p:sp>
        <p:nvSpPr>
          <p:cNvPr id="276" name="Google Shape;276;p47"/>
          <p:cNvSpPr txBox="1"/>
          <p:nvPr/>
        </p:nvSpPr>
        <p:spPr>
          <a:xfrm>
            <a:off x="259118" y="1153793"/>
            <a:ext cx="7775700" cy="369300"/>
          </a:xfrm>
          <a:prstGeom prst="rect">
            <a:avLst/>
          </a:prstGeom>
          <a:noFill/>
          <a:ln>
            <a:noFill/>
          </a:ln>
        </p:spPr>
        <p:txBody>
          <a:bodyPr anchorCtr="0" anchor="t" bIns="45700" lIns="91425" spcFirstLastPara="1" rIns="91425" wrap="square" tIns="45700">
            <a:spAutoFit/>
          </a:bodyPr>
          <a:lstStyle/>
          <a:p>
            <a:pPr indent="-298450" lvl="0" marL="285750" marR="0" rtl="0" algn="l">
              <a:lnSpc>
                <a:spcPct val="100000"/>
              </a:lnSpc>
              <a:spcBef>
                <a:spcPts val="0"/>
              </a:spcBef>
              <a:spcAft>
                <a:spcPts val="0"/>
              </a:spcAft>
              <a:buClr>
                <a:srgbClr val="0C5ADB"/>
              </a:buClr>
              <a:buSzPts val="1800"/>
              <a:buFont typeface="Noto Sans Symbols"/>
              <a:buChar char="❖"/>
            </a:pPr>
            <a:r>
              <a:rPr b="1" i="0" lang="en-US" sz="1800" u="none" cap="none" strike="noStrike">
                <a:solidFill>
                  <a:srgbClr val="0C5ADB"/>
                </a:solidFill>
                <a:latin typeface="Arial"/>
                <a:ea typeface="Arial"/>
                <a:cs typeface="Arial"/>
                <a:sym typeface="Arial"/>
              </a:rPr>
              <a:t>Record and document old &amp; new proposals/motions and voting</a:t>
            </a:r>
            <a:endParaRPr b="0" i="0" sz="1600" u="none" cap="none" strike="noStrike">
              <a:solidFill>
                <a:srgbClr val="0C5ADB"/>
              </a:solidFill>
              <a:latin typeface="Arial"/>
              <a:ea typeface="Arial"/>
              <a:cs typeface="Arial"/>
              <a:sym typeface="Arial"/>
            </a:endParaRPr>
          </a:p>
        </p:txBody>
      </p:sp>
      <p:sp>
        <p:nvSpPr>
          <p:cNvPr id="277" name="Google Shape;277;p47"/>
          <p:cNvSpPr txBox="1"/>
          <p:nvPr/>
        </p:nvSpPr>
        <p:spPr>
          <a:xfrm>
            <a:off x="531337" y="2336131"/>
            <a:ext cx="7738200" cy="954300"/>
          </a:xfrm>
          <a:prstGeom prst="rect">
            <a:avLst/>
          </a:prstGeom>
          <a:noFill/>
          <a:ln>
            <a:noFill/>
          </a:ln>
        </p:spPr>
        <p:txBody>
          <a:bodyPr anchorCtr="0" anchor="t" bIns="45700" lIns="91425" spcFirstLastPara="1" rIns="91425" wrap="square" tIns="45700">
            <a:spAutoFit/>
          </a:bodyPr>
          <a:lstStyle/>
          <a:p>
            <a:pPr indent="-184150" lvl="4" marL="171450" marR="0" rtl="0" algn="l">
              <a:lnSpc>
                <a:spcPct val="100000"/>
              </a:lnSpc>
              <a:spcBef>
                <a:spcPts val="0"/>
              </a:spcBef>
              <a:spcAft>
                <a:spcPts val="0"/>
              </a:spcAft>
              <a:buClr>
                <a:srgbClr val="000000"/>
              </a:buClr>
              <a:buSzPts val="1400"/>
              <a:buChar char="•"/>
            </a:pPr>
            <a:r>
              <a:rPr b="1" lang="en-US">
                <a:solidFill>
                  <a:srgbClr val="FF0000"/>
                </a:solidFill>
              </a:rPr>
              <a:t>S</a:t>
            </a:r>
            <a:r>
              <a:rPr b="1" i="0" lang="en-US" u="none" cap="none" strike="noStrike">
                <a:solidFill>
                  <a:srgbClr val="FF0000"/>
                </a:solidFill>
              </a:rPr>
              <a:t>ecretaries note if new proposals are time-sensitive</a:t>
            </a:r>
            <a:r>
              <a:rPr b="1" lang="en-US">
                <a:solidFill>
                  <a:srgbClr val="FF0000"/>
                </a:solidFill>
              </a:rPr>
              <a:t>; </a:t>
            </a:r>
            <a:r>
              <a:rPr b="1" i="0" lang="en-US" u="none" cap="none" strike="noStrike">
                <a:solidFill>
                  <a:srgbClr val="FF0000"/>
                </a:solidFill>
              </a:rPr>
              <a:t>require ASCs to return to the next meeting with a group conscience</a:t>
            </a:r>
            <a:r>
              <a:rPr b="1" lang="en-US">
                <a:solidFill>
                  <a:srgbClr val="FF0000"/>
                </a:solidFill>
              </a:rPr>
              <a:t>; </a:t>
            </a:r>
            <a:r>
              <a:rPr b="1" i="0" lang="en-US" u="none" cap="none" strike="noStrike">
                <a:solidFill>
                  <a:srgbClr val="FF0000"/>
                </a:solidFill>
              </a:rPr>
              <a:t>or if a proposal is recommending a guideline change. The quorum and threshold for approval of different kinds of </a:t>
            </a:r>
            <a:r>
              <a:rPr b="1" lang="en-US">
                <a:solidFill>
                  <a:srgbClr val="FF0000"/>
                </a:solidFill>
              </a:rPr>
              <a:t>proposals </a:t>
            </a:r>
            <a:r>
              <a:rPr b="1" i="0" lang="en-US" u="none" cap="none" strike="noStrike">
                <a:solidFill>
                  <a:srgbClr val="FF0000"/>
                </a:solidFill>
              </a:rPr>
              <a:t>may vary and the Secretary may help with counts. </a:t>
            </a:r>
            <a:endParaRPr b="1" sz="1600"/>
          </a:p>
        </p:txBody>
      </p:sp>
      <p:sp>
        <p:nvSpPr>
          <p:cNvPr id="278" name="Google Shape;278;p47"/>
          <p:cNvSpPr txBox="1"/>
          <p:nvPr/>
        </p:nvSpPr>
        <p:spPr>
          <a:xfrm>
            <a:off x="437420" y="1723617"/>
            <a:ext cx="7666800" cy="5232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1" i="0" lang="en-US" sz="1400" u="none" cap="none" strike="noStrike">
                <a:solidFill>
                  <a:schemeClr val="dk1"/>
                </a:solidFill>
                <a:latin typeface="Arial"/>
                <a:ea typeface="Arial"/>
                <a:cs typeface="Arial"/>
                <a:sym typeface="Arial"/>
              </a:rPr>
              <a:t>Secretaries record the Maker/ Second, and Results: “favor,” “against,” “abstention,” “stand-aside,” depending on </a:t>
            </a:r>
            <a:r>
              <a:rPr b="1" lang="en-US">
                <a:solidFill>
                  <a:schemeClr val="dk1"/>
                </a:solidFill>
              </a:rPr>
              <a:t>your Region’s </a:t>
            </a:r>
            <a:r>
              <a:rPr b="1" i="0" lang="en-US" sz="1400" u="none" cap="none" strike="noStrike">
                <a:solidFill>
                  <a:schemeClr val="dk1"/>
                </a:solidFill>
                <a:latin typeface="Arial"/>
                <a:ea typeface="Arial"/>
                <a:cs typeface="Arial"/>
                <a:sym typeface="Arial"/>
              </a:rPr>
              <a:t>decision</a:t>
            </a:r>
            <a:r>
              <a:rPr b="1" lang="en-US">
                <a:solidFill>
                  <a:schemeClr val="dk1"/>
                </a:solidFill>
              </a:rPr>
              <a:t>-</a:t>
            </a:r>
            <a:r>
              <a:rPr b="1" i="0" lang="en-US" sz="1400" u="none" cap="none" strike="noStrike">
                <a:solidFill>
                  <a:schemeClr val="dk1"/>
                </a:solidFill>
                <a:latin typeface="Arial"/>
                <a:ea typeface="Arial"/>
                <a:cs typeface="Arial"/>
                <a:sym typeface="Arial"/>
              </a:rPr>
              <a:t>making processes</a:t>
            </a:r>
            <a:endParaRPr b="1">
              <a:solidFill>
                <a:schemeClr val="dk1"/>
              </a:solidFill>
            </a:endParaRPr>
          </a:p>
        </p:txBody>
      </p:sp>
      <p:sp>
        <p:nvSpPr>
          <p:cNvPr id="279" name="Google Shape;279;p47"/>
          <p:cNvSpPr txBox="1"/>
          <p:nvPr/>
        </p:nvSpPr>
        <p:spPr>
          <a:xfrm>
            <a:off x="437436" y="3473054"/>
            <a:ext cx="7218000" cy="861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1" lang="en-US" sz="2500" u="none" cap="none" strike="noStrike">
                <a:solidFill>
                  <a:srgbClr val="0C5ADB"/>
                </a:solidFill>
                <a:latin typeface="Arial"/>
                <a:ea typeface="Arial"/>
                <a:cs typeface="Arial"/>
                <a:sym typeface="Arial"/>
              </a:rPr>
              <a:t>How does your Region entertain new proposals</a:t>
            </a:r>
            <a:r>
              <a:rPr b="1" i="0" lang="en-US" sz="2500" u="none" cap="none" strike="noStrike">
                <a:solidFill>
                  <a:srgbClr val="0C5ADB"/>
                </a:solidFill>
                <a:latin typeface="Arial"/>
                <a:ea typeface="Arial"/>
                <a:cs typeface="Arial"/>
                <a:sym typeface="Arial"/>
              </a:rPr>
              <a:t>?</a:t>
            </a:r>
            <a:endParaRPr sz="1900">
              <a:solidFill>
                <a:srgbClr val="0C5ADB"/>
              </a:solidFill>
            </a:endParaRPr>
          </a:p>
        </p:txBody>
      </p:sp>
      <p:pic>
        <p:nvPicPr>
          <p:cNvPr id="280" name="Google Shape;280;p47"/>
          <p:cNvPicPr preferRelativeResize="0"/>
          <p:nvPr/>
        </p:nvPicPr>
        <p:blipFill rotWithShape="1">
          <a:blip r:embed="rId5">
            <a:alphaModFix/>
          </a:blip>
          <a:srcRect b="0" l="0" r="0" t="0"/>
          <a:stretch/>
        </p:blipFill>
        <p:spPr>
          <a:xfrm>
            <a:off x="7972891" y="893154"/>
            <a:ext cx="167595" cy="167595"/>
          </a:xfrm>
          <a:prstGeom prst="rect">
            <a:avLst/>
          </a:prstGeom>
          <a:noFill/>
          <a:ln>
            <a:noFill/>
          </a:ln>
        </p:spPr>
      </p:pic>
    </p:spTree>
  </p:cSld>
  <p:clrMapOvr>
    <a:masterClrMapping/>
  </p:clrMapOvr>
  <mc:AlternateContent>
    <mc:Choice Requires="p14">
      <p:transition spd="med">
        <p14:prism dir="l"/>
      </p:transition>
    </mc:Choice>
    <mc:Fallback>
      <p:transition spd="med">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76"/>
                                        </p:tgtEl>
                                        <p:attrNameLst>
                                          <p:attrName>style.visibility</p:attrName>
                                        </p:attrNameLst>
                                      </p:cBhvr>
                                      <p:to>
                                        <p:strVal val="visible"/>
                                      </p:to>
                                    </p:set>
                                    <p:anim calcmode="lin" valueType="num">
                                      <p:cBhvr additive="base">
                                        <p:cTn dur="1000"/>
                                        <p:tgtEl>
                                          <p:spTgt spid="27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79"/>
                                        </p:tgtEl>
                                        <p:attrNameLst>
                                          <p:attrName>style.visibility</p:attrName>
                                        </p:attrNameLst>
                                      </p:cBhvr>
                                      <p:to>
                                        <p:strVal val="visible"/>
                                      </p:to>
                                    </p:set>
                                    <p:anim calcmode="lin" valueType="num">
                                      <p:cBhvr additive="base">
                                        <p:cTn dur="1000"/>
                                        <p:tgtEl>
                                          <p:spTgt spid="27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4" name="Shape 284"/>
        <p:cNvGrpSpPr/>
        <p:nvPr/>
      </p:nvGrpSpPr>
      <p:grpSpPr>
        <a:xfrm>
          <a:off x="0" y="0"/>
          <a:ext cx="0" cy="0"/>
          <a:chOff x="0" y="0"/>
          <a:chExt cx="0" cy="0"/>
        </a:xfrm>
      </p:grpSpPr>
      <p:pic>
        <p:nvPicPr>
          <p:cNvPr id="285" name="Google Shape;285;p48"/>
          <p:cNvPicPr preferRelativeResize="0"/>
          <p:nvPr/>
        </p:nvPicPr>
        <p:blipFill rotWithShape="1">
          <a:blip r:embed="rId4">
            <a:alphaModFix/>
          </a:blip>
          <a:srcRect b="0" l="0" r="0" t="0"/>
          <a:stretch/>
        </p:blipFill>
        <p:spPr>
          <a:xfrm>
            <a:off x="7348958" y="380460"/>
            <a:ext cx="1458158" cy="1372384"/>
          </a:xfrm>
          <a:prstGeom prst="rect">
            <a:avLst/>
          </a:prstGeom>
          <a:noFill/>
          <a:ln>
            <a:noFill/>
          </a:ln>
        </p:spPr>
      </p:pic>
      <p:sp>
        <p:nvSpPr>
          <p:cNvPr id="286" name="Google Shape;286;p48"/>
          <p:cNvSpPr txBox="1"/>
          <p:nvPr/>
        </p:nvSpPr>
        <p:spPr>
          <a:xfrm>
            <a:off x="336884" y="414256"/>
            <a:ext cx="70524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3600" u="none" cap="none" strike="noStrike">
                <a:solidFill>
                  <a:srgbClr val="FF0000"/>
                </a:solidFill>
                <a:latin typeface="Arial"/>
                <a:ea typeface="Arial"/>
                <a:cs typeface="Arial"/>
                <a:sym typeface="Arial"/>
              </a:rPr>
              <a:t>During the RSC, Secretaries may </a:t>
            </a:r>
            <a:endParaRPr/>
          </a:p>
        </p:txBody>
      </p:sp>
      <p:sp>
        <p:nvSpPr>
          <p:cNvPr id="287" name="Google Shape;287;p48"/>
          <p:cNvSpPr txBox="1"/>
          <p:nvPr/>
        </p:nvSpPr>
        <p:spPr>
          <a:xfrm>
            <a:off x="323500" y="1191088"/>
            <a:ext cx="7666800" cy="523200"/>
          </a:xfrm>
          <a:prstGeom prst="rect">
            <a:avLst/>
          </a:prstGeom>
          <a:noFill/>
          <a:ln>
            <a:noFill/>
          </a:ln>
        </p:spPr>
        <p:txBody>
          <a:bodyPr anchorCtr="0" anchor="t" bIns="45700" lIns="91425" spcFirstLastPara="1" rIns="91425" wrap="square" tIns="45700">
            <a:spAutoFit/>
          </a:bodyPr>
          <a:lstStyle/>
          <a:p>
            <a:pPr indent="-361950" lvl="0" marL="285750" marR="0" rtl="0" algn="l">
              <a:lnSpc>
                <a:spcPct val="100000"/>
              </a:lnSpc>
              <a:spcBef>
                <a:spcPts val="0"/>
              </a:spcBef>
              <a:spcAft>
                <a:spcPts val="0"/>
              </a:spcAft>
              <a:buClr>
                <a:srgbClr val="000000"/>
              </a:buClr>
              <a:buSzPts val="2800"/>
              <a:buFont typeface="Noto Sans Symbols"/>
              <a:buChar char="❖"/>
            </a:pPr>
            <a:r>
              <a:rPr b="1" i="0" lang="en-US" sz="2800" u="none" cap="none" strike="noStrike">
                <a:solidFill>
                  <a:schemeClr val="dk1"/>
                </a:solidFill>
                <a:latin typeface="Arial"/>
                <a:ea typeface="Arial"/>
                <a:cs typeface="Arial"/>
                <a:sym typeface="Arial"/>
              </a:rPr>
              <a:t>Record </a:t>
            </a:r>
            <a:r>
              <a:rPr b="1" i="1" lang="en-US" sz="2800">
                <a:solidFill>
                  <a:schemeClr val="dk1"/>
                </a:solidFill>
              </a:rPr>
              <a:t>ELECTIONS </a:t>
            </a:r>
            <a:r>
              <a:rPr b="1" i="0" lang="en-US" sz="2800" u="none" cap="none" strike="noStrike">
                <a:solidFill>
                  <a:schemeClr val="dk1"/>
                </a:solidFill>
                <a:latin typeface="Arial"/>
                <a:ea typeface="Arial"/>
                <a:cs typeface="Arial"/>
                <a:sym typeface="Arial"/>
              </a:rPr>
              <a:t>nominations &amp; results</a:t>
            </a:r>
            <a:endParaRPr b="0" i="0" sz="2800" u="none" cap="none" strike="noStrike">
              <a:solidFill>
                <a:schemeClr val="dk1"/>
              </a:solidFill>
              <a:latin typeface="Arial"/>
              <a:ea typeface="Arial"/>
              <a:cs typeface="Arial"/>
              <a:sym typeface="Arial"/>
            </a:endParaRPr>
          </a:p>
        </p:txBody>
      </p:sp>
      <p:sp>
        <p:nvSpPr>
          <p:cNvPr id="288" name="Google Shape;288;p48"/>
          <p:cNvSpPr txBox="1"/>
          <p:nvPr/>
        </p:nvSpPr>
        <p:spPr>
          <a:xfrm>
            <a:off x="559512" y="4120809"/>
            <a:ext cx="7354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en-US" sz="2800" u="none" cap="none" strike="noStrike">
                <a:solidFill>
                  <a:srgbClr val="0C5ADB"/>
                </a:solidFill>
                <a:latin typeface="Arial"/>
                <a:ea typeface="Arial"/>
                <a:cs typeface="Arial"/>
                <a:sym typeface="Arial"/>
              </a:rPr>
              <a:t>How does your Region manage elections?</a:t>
            </a:r>
            <a:endParaRPr sz="2800">
              <a:solidFill>
                <a:srgbClr val="0C5ADB"/>
              </a:solidFill>
            </a:endParaRPr>
          </a:p>
        </p:txBody>
      </p:sp>
      <p:pic>
        <p:nvPicPr>
          <p:cNvPr id="289" name="Google Shape;289;p48"/>
          <p:cNvPicPr preferRelativeResize="0"/>
          <p:nvPr/>
        </p:nvPicPr>
        <p:blipFill rotWithShape="1">
          <a:blip r:embed="rId5">
            <a:alphaModFix/>
          </a:blip>
          <a:srcRect b="0" l="0" r="0" t="0"/>
          <a:stretch/>
        </p:blipFill>
        <p:spPr>
          <a:xfrm>
            <a:off x="7972891" y="893154"/>
            <a:ext cx="167595" cy="167595"/>
          </a:xfrm>
          <a:prstGeom prst="rect">
            <a:avLst/>
          </a:prstGeom>
          <a:noFill/>
          <a:ln>
            <a:noFill/>
          </a:ln>
        </p:spPr>
      </p:pic>
      <p:sp>
        <p:nvSpPr>
          <p:cNvPr id="290" name="Google Shape;290;p48"/>
          <p:cNvSpPr txBox="1"/>
          <p:nvPr/>
        </p:nvSpPr>
        <p:spPr>
          <a:xfrm>
            <a:off x="508800" y="1680513"/>
            <a:ext cx="8126400" cy="769500"/>
          </a:xfrm>
          <a:prstGeom prst="rect">
            <a:avLst/>
          </a:prstGeom>
          <a:noFill/>
          <a:ln>
            <a:noFill/>
          </a:ln>
        </p:spPr>
        <p:txBody>
          <a:bodyPr anchorCtr="0" anchor="t" bIns="91425" lIns="91425" spcFirstLastPara="1" rIns="91425" wrap="square" tIns="91425">
            <a:spAutoFit/>
          </a:bodyPr>
          <a:lstStyle/>
          <a:p>
            <a:pPr indent="-349250" lvl="0" marL="457200" rtl="0" algn="l">
              <a:spcBef>
                <a:spcPts val="0"/>
              </a:spcBef>
              <a:spcAft>
                <a:spcPts val="0"/>
              </a:spcAft>
              <a:buClr>
                <a:srgbClr val="FF0000"/>
              </a:buClr>
              <a:buSzPts val="1900"/>
              <a:buChar char="●"/>
            </a:pPr>
            <a:r>
              <a:rPr b="1" lang="en-US" sz="1900">
                <a:solidFill>
                  <a:srgbClr val="FF0000"/>
                </a:solidFill>
              </a:rPr>
              <a:t>Secretaries may create ballots or google forms, and document election outcomes</a:t>
            </a:r>
            <a:endParaRPr sz="1900">
              <a:solidFill>
                <a:srgbClr val="FF0000"/>
              </a:solidFill>
            </a:endParaRPr>
          </a:p>
        </p:txBody>
      </p:sp>
      <p:pic>
        <p:nvPicPr>
          <p:cNvPr id="291" name="Google Shape;291;p48" title="Election form.png"/>
          <p:cNvPicPr preferRelativeResize="0"/>
          <p:nvPr/>
        </p:nvPicPr>
        <p:blipFill>
          <a:blip r:embed="rId6">
            <a:alphaModFix/>
          </a:blip>
          <a:stretch>
            <a:fillRect/>
          </a:stretch>
        </p:blipFill>
        <p:spPr>
          <a:xfrm>
            <a:off x="1718000" y="2462425"/>
            <a:ext cx="2566988" cy="1574250"/>
          </a:xfrm>
          <a:prstGeom prst="rect">
            <a:avLst/>
          </a:prstGeom>
          <a:noFill/>
          <a:ln>
            <a:noFill/>
          </a:ln>
        </p:spPr>
      </p:pic>
      <p:pic>
        <p:nvPicPr>
          <p:cNvPr id="292" name="Google Shape;292;p48" title="Election result.png"/>
          <p:cNvPicPr preferRelativeResize="0"/>
          <p:nvPr/>
        </p:nvPicPr>
        <p:blipFill>
          <a:blip r:embed="rId7">
            <a:alphaModFix/>
          </a:blip>
          <a:stretch>
            <a:fillRect/>
          </a:stretch>
        </p:blipFill>
        <p:spPr>
          <a:xfrm>
            <a:off x="4572000" y="2462425"/>
            <a:ext cx="1952050" cy="1574251"/>
          </a:xfrm>
          <a:prstGeom prst="rect">
            <a:avLst/>
          </a:prstGeom>
          <a:noFill/>
          <a:ln>
            <a:noFill/>
          </a:ln>
        </p:spPr>
      </p:pic>
    </p:spTree>
  </p:cSld>
  <p:clrMapOvr>
    <a:masterClrMapping/>
  </p:clrMapOvr>
  <mc:AlternateContent>
    <mc:Choice Requires="p14">
      <p:transition spd="med">
        <p14:prism dir="l"/>
      </p:transition>
    </mc:Choice>
    <mc:Fallback>
      <p:transition spd="med">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87"/>
                                        </p:tgtEl>
                                        <p:attrNameLst>
                                          <p:attrName>style.visibility</p:attrName>
                                        </p:attrNameLst>
                                      </p:cBhvr>
                                      <p:to>
                                        <p:strVal val="visible"/>
                                      </p:to>
                                    </p:set>
                                    <p:anim calcmode="lin" valueType="num">
                                      <p:cBhvr additive="base">
                                        <p:cTn dur="1000"/>
                                        <p:tgtEl>
                                          <p:spTgt spid="28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90"/>
                                        </p:tgtEl>
                                        <p:attrNameLst>
                                          <p:attrName>style.visibility</p:attrName>
                                        </p:attrNameLst>
                                      </p:cBhvr>
                                      <p:to>
                                        <p:strVal val="visible"/>
                                      </p:to>
                                    </p:set>
                                    <p:anim calcmode="lin" valueType="num">
                                      <p:cBhvr additive="base">
                                        <p:cTn dur="1000"/>
                                        <p:tgtEl>
                                          <p:spTgt spid="29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291"/>
                                        </p:tgtEl>
                                        <p:attrNameLst>
                                          <p:attrName>style.visibility</p:attrName>
                                        </p:attrNameLst>
                                      </p:cBhvr>
                                      <p:to>
                                        <p:strVal val="visible"/>
                                      </p:to>
                                    </p:set>
                                    <p:anim calcmode="lin" valueType="num">
                                      <p:cBhvr additive="base">
                                        <p:cTn dur="1000"/>
                                        <p:tgtEl>
                                          <p:spTgt spid="29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92"/>
                                        </p:tgtEl>
                                        <p:attrNameLst>
                                          <p:attrName>style.visibility</p:attrName>
                                        </p:attrNameLst>
                                      </p:cBhvr>
                                      <p:to>
                                        <p:strVal val="visible"/>
                                      </p:to>
                                    </p:set>
                                    <p:anim calcmode="lin" valueType="num">
                                      <p:cBhvr additive="base">
                                        <p:cTn dur="1000"/>
                                        <p:tgtEl>
                                          <p:spTgt spid="29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88"/>
                                        </p:tgtEl>
                                        <p:attrNameLst>
                                          <p:attrName>style.visibility</p:attrName>
                                        </p:attrNameLst>
                                      </p:cBhvr>
                                      <p:to>
                                        <p:strVal val="visible"/>
                                      </p:to>
                                    </p:set>
                                    <p:anim calcmode="lin" valueType="num">
                                      <p:cBhvr additive="base">
                                        <p:cTn dur="1000"/>
                                        <p:tgtEl>
                                          <p:spTgt spid="28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6" name="Shape 296"/>
        <p:cNvGrpSpPr/>
        <p:nvPr/>
      </p:nvGrpSpPr>
      <p:grpSpPr>
        <a:xfrm>
          <a:off x="0" y="0"/>
          <a:ext cx="0" cy="0"/>
          <a:chOff x="0" y="0"/>
          <a:chExt cx="0" cy="0"/>
        </a:xfrm>
      </p:grpSpPr>
      <p:sp>
        <p:nvSpPr>
          <p:cNvPr id="297" name="Google Shape;297;p49"/>
          <p:cNvSpPr txBox="1"/>
          <p:nvPr/>
        </p:nvSpPr>
        <p:spPr>
          <a:xfrm>
            <a:off x="336884" y="306956"/>
            <a:ext cx="7052264"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3600" u="none" cap="none" strike="noStrike">
                <a:solidFill>
                  <a:srgbClr val="FF0000"/>
                </a:solidFill>
                <a:latin typeface="Arial"/>
                <a:ea typeface="Arial"/>
                <a:cs typeface="Arial"/>
                <a:sym typeface="Arial"/>
              </a:rPr>
              <a:t>During the RSC, Secretaries</a:t>
            </a:r>
            <a:endParaRPr/>
          </a:p>
        </p:txBody>
      </p:sp>
      <p:sp>
        <p:nvSpPr>
          <p:cNvPr id="298" name="Google Shape;298;p49"/>
          <p:cNvSpPr txBox="1"/>
          <p:nvPr/>
        </p:nvSpPr>
        <p:spPr>
          <a:xfrm>
            <a:off x="418083" y="953278"/>
            <a:ext cx="7544400" cy="415500"/>
          </a:xfrm>
          <a:prstGeom prst="rect">
            <a:avLst/>
          </a:prstGeom>
          <a:noFill/>
          <a:ln>
            <a:noFill/>
          </a:ln>
        </p:spPr>
        <p:txBody>
          <a:bodyPr anchorCtr="0" anchor="t" bIns="45700" lIns="91425" spcFirstLastPara="1" rIns="91425" wrap="square" tIns="45700">
            <a:spAutoFit/>
          </a:bodyPr>
          <a:lstStyle/>
          <a:p>
            <a:pPr indent="-317500" lvl="0" marL="285750" marR="0" rtl="0" algn="l">
              <a:lnSpc>
                <a:spcPct val="100000"/>
              </a:lnSpc>
              <a:spcBef>
                <a:spcPts val="0"/>
              </a:spcBef>
              <a:spcAft>
                <a:spcPts val="0"/>
              </a:spcAft>
              <a:buClr>
                <a:srgbClr val="000000"/>
              </a:buClr>
              <a:buSzPts val="2100"/>
              <a:buFont typeface="Arial"/>
              <a:buChar char="•"/>
            </a:pPr>
            <a:r>
              <a:rPr b="1" i="0" lang="en-US" sz="2100" u="none" cap="none" strike="noStrike">
                <a:solidFill>
                  <a:schemeClr val="accent1"/>
                </a:solidFill>
                <a:latin typeface="Arial"/>
                <a:ea typeface="Arial"/>
                <a:cs typeface="Arial"/>
                <a:sym typeface="Arial"/>
              </a:rPr>
              <a:t>Record the meeting minutes! </a:t>
            </a:r>
            <a:endParaRPr sz="1900"/>
          </a:p>
        </p:txBody>
      </p:sp>
      <p:sp>
        <p:nvSpPr>
          <p:cNvPr id="299" name="Google Shape;299;p49"/>
          <p:cNvSpPr txBox="1"/>
          <p:nvPr/>
        </p:nvSpPr>
        <p:spPr>
          <a:xfrm>
            <a:off x="229725" y="4135850"/>
            <a:ext cx="76935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en-US" sz="2200" u="none" cap="none" strike="noStrike">
                <a:solidFill>
                  <a:srgbClr val="000000"/>
                </a:solidFill>
                <a:latin typeface="Arial"/>
                <a:ea typeface="Arial"/>
                <a:cs typeface="Arial"/>
                <a:sym typeface="Arial"/>
              </a:rPr>
              <a:t>How does your Regional Secretary </a:t>
            </a:r>
            <a:r>
              <a:rPr b="1" i="1" lang="en-US" sz="2200"/>
              <a:t>r</a:t>
            </a:r>
            <a:r>
              <a:rPr b="1" i="1" lang="en-US" sz="2200" u="none" cap="none" strike="noStrike">
                <a:solidFill>
                  <a:srgbClr val="000000"/>
                </a:solidFill>
                <a:latin typeface="Arial"/>
                <a:ea typeface="Arial"/>
                <a:cs typeface="Arial"/>
                <a:sym typeface="Arial"/>
              </a:rPr>
              <a:t>ecord </a:t>
            </a:r>
            <a:r>
              <a:rPr b="1" i="1" lang="en-US" sz="2200"/>
              <a:t>d</a:t>
            </a:r>
            <a:r>
              <a:rPr b="1" i="1" lang="en-US" sz="2200" u="none" cap="none" strike="noStrike">
                <a:solidFill>
                  <a:srgbClr val="000000"/>
                </a:solidFill>
                <a:latin typeface="Arial"/>
                <a:ea typeface="Arial"/>
                <a:cs typeface="Arial"/>
                <a:sym typeface="Arial"/>
              </a:rPr>
              <a:t>iscussions?</a:t>
            </a:r>
            <a:endParaRPr sz="1600"/>
          </a:p>
        </p:txBody>
      </p:sp>
      <p:sp>
        <p:nvSpPr>
          <p:cNvPr id="300" name="Google Shape;300;p49"/>
          <p:cNvSpPr txBox="1"/>
          <p:nvPr/>
        </p:nvSpPr>
        <p:spPr>
          <a:xfrm>
            <a:off x="649825" y="1340400"/>
            <a:ext cx="6213000" cy="954300"/>
          </a:xfrm>
          <a:prstGeom prst="rect">
            <a:avLst/>
          </a:prstGeom>
          <a:noFill/>
          <a:ln>
            <a:noFill/>
          </a:ln>
        </p:spPr>
        <p:txBody>
          <a:bodyPr anchorCtr="0" anchor="t" bIns="45700" lIns="91425" spcFirstLastPara="1" rIns="91425" wrap="square" tIns="45700">
            <a:spAutoFit/>
          </a:bodyPr>
          <a:lstStyle/>
          <a:p>
            <a:pPr indent="-285750" lvl="2" marL="460375" marR="0" rtl="0" algn="l">
              <a:lnSpc>
                <a:spcPct val="100000"/>
              </a:lnSpc>
              <a:spcBef>
                <a:spcPts val="0"/>
              </a:spcBef>
              <a:spcAft>
                <a:spcPts val="0"/>
              </a:spcAft>
              <a:buClr>
                <a:srgbClr val="000000"/>
              </a:buClr>
              <a:buSzPts val="1400"/>
              <a:buFont typeface="Noto Sans Symbols"/>
              <a:buChar char="❖"/>
            </a:pPr>
            <a:r>
              <a:rPr b="1" lang="en-US">
                <a:solidFill>
                  <a:schemeClr val="accent1"/>
                </a:solidFill>
              </a:rPr>
              <a:t>For </a:t>
            </a:r>
            <a:r>
              <a:rPr b="1" i="0" lang="en-US" sz="1400" u="none" cap="none" strike="noStrike">
                <a:solidFill>
                  <a:schemeClr val="accent1"/>
                </a:solidFill>
              </a:rPr>
              <a:t>On-line meetings secre</a:t>
            </a:r>
            <a:r>
              <a:rPr b="1" lang="en-US">
                <a:solidFill>
                  <a:schemeClr val="accent1"/>
                </a:solidFill>
              </a:rPr>
              <a:t>taries </a:t>
            </a:r>
            <a:r>
              <a:rPr b="1" i="0" lang="en-US" sz="1400" u="none" cap="none" strike="noStrike">
                <a:solidFill>
                  <a:schemeClr val="accent1"/>
                </a:solidFill>
              </a:rPr>
              <a:t>may ask the body if we can record the meeting to help ensure minutes are recorded accurately. </a:t>
            </a:r>
            <a:endParaRPr b="1"/>
          </a:p>
          <a:p>
            <a:pPr indent="0" lvl="0" marL="0" marR="0" rtl="0" algn="l">
              <a:lnSpc>
                <a:spcPct val="100000"/>
              </a:lnSpc>
              <a:spcBef>
                <a:spcPts val="0"/>
              </a:spcBef>
              <a:spcAft>
                <a:spcPts val="0"/>
              </a:spcAft>
              <a:buNone/>
            </a:pPr>
            <a:r>
              <a:t/>
            </a:r>
            <a:endParaRPr b="1" i="0" sz="1400" u="none" cap="none" strike="noStrike">
              <a:solidFill>
                <a:srgbClr val="000000"/>
              </a:solidFill>
            </a:endParaRPr>
          </a:p>
        </p:txBody>
      </p:sp>
      <p:sp>
        <p:nvSpPr>
          <p:cNvPr id="301" name="Google Shape;301;p49"/>
          <p:cNvSpPr txBox="1"/>
          <p:nvPr/>
        </p:nvSpPr>
        <p:spPr>
          <a:xfrm>
            <a:off x="612750" y="1982775"/>
            <a:ext cx="7915500" cy="523200"/>
          </a:xfrm>
          <a:prstGeom prst="rect">
            <a:avLst/>
          </a:prstGeom>
          <a:noFill/>
          <a:ln>
            <a:noFill/>
          </a:ln>
        </p:spPr>
        <p:txBody>
          <a:bodyPr anchorCtr="0" anchor="t" bIns="45700" lIns="91425" spcFirstLastPara="1" rIns="91425" wrap="square" tIns="45700">
            <a:spAutoFit/>
          </a:bodyPr>
          <a:lstStyle/>
          <a:p>
            <a:pPr indent="-285750" lvl="2" marL="460375" marR="0" rtl="0" algn="l">
              <a:lnSpc>
                <a:spcPct val="100000"/>
              </a:lnSpc>
              <a:spcBef>
                <a:spcPts val="0"/>
              </a:spcBef>
              <a:spcAft>
                <a:spcPts val="0"/>
              </a:spcAft>
              <a:buClr>
                <a:srgbClr val="000000"/>
              </a:buClr>
              <a:buSzPts val="1400"/>
              <a:buFont typeface="Noto Sans Symbols"/>
              <a:buChar char="❖"/>
            </a:pPr>
            <a:r>
              <a:rPr b="1" lang="en-US">
                <a:solidFill>
                  <a:schemeClr val="accent1"/>
                </a:solidFill>
              </a:rPr>
              <a:t>Secretaries </a:t>
            </a:r>
            <a:r>
              <a:rPr b="1" i="0" lang="en-US" sz="1400" u="none" cap="none" strike="noStrike">
                <a:solidFill>
                  <a:schemeClr val="accent1"/>
                </a:solidFill>
              </a:rPr>
              <a:t>can document discussions with summarizing bullet points; not attempting to record everything that is said.</a:t>
            </a:r>
            <a:endParaRPr b="1"/>
          </a:p>
        </p:txBody>
      </p:sp>
      <p:sp>
        <p:nvSpPr>
          <p:cNvPr id="302" name="Google Shape;302;p49"/>
          <p:cNvSpPr txBox="1"/>
          <p:nvPr/>
        </p:nvSpPr>
        <p:spPr>
          <a:xfrm>
            <a:off x="650400" y="2294700"/>
            <a:ext cx="8206200" cy="1169700"/>
          </a:xfrm>
          <a:prstGeom prst="rect">
            <a:avLst/>
          </a:prstGeom>
          <a:noFill/>
          <a:ln>
            <a:noFill/>
          </a:ln>
        </p:spPr>
        <p:txBody>
          <a:bodyPr anchorCtr="0" anchor="t" bIns="45700" lIns="91425" spcFirstLastPara="1" rIns="91425" wrap="square" tIns="45700">
            <a:spAutoFit/>
          </a:bodyPr>
          <a:lstStyle/>
          <a:p>
            <a:pPr indent="0" lvl="2" marL="174625" marR="0" rtl="0" algn="l">
              <a:lnSpc>
                <a:spcPct val="100000"/>
              </a:lnSpc>
              <a:spcBef>
                <a:spcPts val="0"/>
              </a:spcBef>
              <a:spcAft>
                <a:spcPts val="0"/>
              </a:spcAft>
              <a:buNone/>
            </a:pPr>
            <a:r>
              <a:t/>
            </a:r>
            <a:endParaRPr b="1" i="0" sz="1400" u="none" cap="none" strike="noStrike">
              <a:solidFill>
                <a:schemeClr val="accent1"/>
              </a:solidFill>
            </a:endParaRPr>
          </a:p>
          <a:p>
            <a:pPr indent="-285750" lvl="2" marL="460375" marR="0" rtl="0" algn="l">
              <a:lnSpc>
                <a:spcPct val="100000"/>
              </a:lnSpc>
              <a:spcBef>
                <a:spcPts val="0"/>
              </a:spcBef>
              <a:spcAft>
                <a:spcPts val="0"/>
              </a:spcAft>
              <a:buClr>
                <a:srgbClr val="000000"/>
              </a:buClr>
              <a:buSzPts val="1400"/>
              <a:buFont typeface="Noto Sans Symbols"/>
              <a:buChar char="❖"/>
            </a:pPr>
            <a:r>
              <a:rPr b="1" i="0" lang="en-US" sz="1400" u="none" cap="none" strike="noStrike">
                <a:solidFill>
                  <a:schemeClr val="accent1"/>
                </a:solidFill>
              </a:rPr>
              <a:t>Secretaries can share the minutes on-screen in real-time offering a shared responsibility for ensuring accuracy. Secretaries can ask for help in a fast-moving discussion and members can offer real-time suggestions, if they believe a discussion should be documented differently.</a:t>
            </a:r>
            <a:endParaRPr b="1"/>
          </a:p>
        </p:txBody>
      </p:sp>
      <p:sp>
        <p:nvSpPr>
          <p:cNvPr id="303" name="Google Shape;303;p49"/>
          <p:cNvSpPr txBox="1"/>
          <p:nvPr/>
        </p:nvSpPr>
        <p:spPr>
          <a:xfrm>
            <a:off x="782118" y="3464388"/>
            <a:ext cx="6816300" cy="7389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Noto Sans Symbols"/>
              <a:buChar char="❖"/>
            </a:pPr>
            <a:r>
              <a:rPr b="1" i="0" lang="en-US" sz="1400" u="none" cap="none" strike="noStrike">
                <a:solidFill>
                  <a:schemeClr val="accent1"/>
                </a:solidFill>
              </a:rPr>
              <a:t>Sharing note taking on-screen can also give members providing verbal reports, the opportunity to see </a:t>
            </a:r>
            <a:r>
              <a:rPr b="1" lang="en-US">
                <a:solidFill>
                  <a:schemeClr val="accent1"/>
                </a:solidFill>
              </a:rPr>
              <a:t>how </a:t>
            </a:r>
            <a:r>
              <a:rPr b="1" i="0" lang="en-US" sz="1400" u="none" cap="none" strike="noStrike">
                <a:solidFill>
                  <a:schemeClr val="accent1"/>
                </a:solidFill>
              </a:rPr>
              <a:t>their message will come across in the minutes.</a:t>
            </a:r>
            <a:endParaRPr b="1"/>
          </a:p>
        </p:txBody>
      </p:sp>
      <p:pic>
        <p:nvPicPr>
          <p:cNvPr id="304" name="Google Shape;304;p49"/>
          <p:cNvPicPr preferRelativeResize="0"/>
          <p:nvPr/>
        </p:nvPicPr>
        <p:blipFill rotWithShape="1">
          <a:blip r:embed="rId4">
            <a:alphaModFix/>
          </a:blip>
          <a:srcRect b="0" l="0" r="0" t="0"/>
          <a:stretch/>
        </p:blipFill>
        <p:spPr>
          <a:xfrm>
            <a:off x="6660448" y="454438"/>
            <a:ext cx="2196091" cy="1232671"/>
          </a:xfrm>
          <a:prstGeom prst="rect">
            <a:avLst/>
          </a:prstGeom>
          <a:noFill/>
          <a:ln>
            <a:noFill/>
          </a:ln>
        </p:spPr>
      </p:pic>
      <p:pic>
        <p:nvPicPr>
          <p:cNvPr id="305" name="Google Shape;305;p49"/>
          <p:cNvPicPr preferRelativeResize="0"/>
          <p:nvPr/>
        </p:nvPicPr>
        <p:blipFill rotWithShape="1">
          <a:blip r:embed="rId5">
            <a:alphaModFix/>
          </a:blip>
          <a:srcRect b="0" l="0" r="0" t="0"/>
          <a:stretch/>
        </p:blipFill>
        <p:spPr>
          <a:xfrm>
            <a:off x="8528275" y="1353525"/>
            <a:ext cx="164650" cy="164650"/>
          </a:xfrm>
          <a:prstGeom prst="rect">
            <a:avLst/>
          </a:prstGeom>
          <a:noFill/>
          <a:ln>
            <a:noFill/>
          </a:ln>
        </p:spPr>
      </p:pic>
      <p:pic>
        <p:nvPicPr>
          <p:cNvPr id="306" name="Google Shape;306;p49"/>
          <p:cNvPicPr preferRelativeResize="0"/>
          <p:nvPr/>
        </p:nvPicPr>
        <p:blipFill rotWithShape="1">
          <a:blip r:embed="rId5">
            <a:alphaModFix/>
          </a:blip>
          <a:srcRect b="0" l="0" r="0" t="0"/>
          <a:stretch/>
        </p:blipFill>
        <p:spPr>
          <a:xfrm>
            <a:off x="6901375" y="1353525"/>
            <a:ext cx="164650" cy="164650"/>
          </a:xfrm>
          <a:prstGeom prst="rect">
            <a:avLst/>
          </a:prstGeom>
          <a:noFill/>
          <a:ln>
            <a:noFill/>
          </a:ln>
        </p:spPr>
      </p:pic>
      <p:pic>
        <p:nvPicPr>
          <p:cNvPr id="307" name="Google Shape;307;p49" title="NA_logo-–-NAWS-–-white.png"/>
          <p:cNvPicPr preferRelativeResize="0"/>
          <p:nvPr/>
        </p:nvPicPr>
        <p:blipFill>
          <a:blip r:embed="rId6">
            <a:alphaModFix/>
          </a:blip>
          <a:stretch>
            <a:fillRect/>
          </a:stretch>
        </p:blipFill>
        <p:spPr>
          <a:xfrm>
            <a:off x="7676175" y="1340400"/>
            <a:ext cx="164652" cy="164575"/>
          </a:xfrm>
          <a:prstGeom prst="rect">
            <a:avLst/>
          </a:prstGeom>
          <a:noFill/>
          <a:ln>
            <a:noFill/>
          </a:ln>
        </p:spPr>
      </p:pic>
    </p:spTree>
  </p:cSld>
  <p:clrMapOvr>
    <a:masterClrMapping/>
  </p:clrMapOvr>
  <mc:AlternateContent>
    <mc:Choice Requires="p14">
      <p:transition spd="med">
        <p14:prism dir="l"/>
      </p:transition>
    </mc:Choice>
    <mc:Fallback>
      <p:transition spd="med">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mph" presetID="8" presetSubtype="0">
                                  <p:stCondLst>
                                    <p:cond delay="0"/>
                                  </p:stCondLst>
                                  <p:childTnLst>
                                    <p:animRot by="-21600000">
                                      <p:cBhvr>
                                        <p:cTn dur="1000" fill="hold"/>
                                        <p:tgtEl>
                                          <p:spTgt spid="298"/>
                                        </p:tgtEl>
                                        <p:attrNameLst>
                                          <p:attrName>r</p:attrName>
                                        </p:attrNameLst>
                                      </p:cBhvr>
                                    </p:animRo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99"/>
                                        </p:tgtEl>
                                        <p:attrNameLst>
                                          <p:attrName>style.visibility</p:attrName>
                                        </p:attrNameLst>
                                      </p:cBhvr>
                                      <p:to>
                                        <p:strVal val="visible"/>
                                      </p:to>
                                    </p:set>
                                    <p:anim calcmode="lin" valueType="num">
                                      <p:cBhvr additive="base">
                                        <p:cTn dur="1000"/>
                                        <p:tgtEl>
                                          <p:spTgt spid="29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1" name="Shape 311"/>
        <p:cNvGrpSpPr/>
        <p:nvPr/>
      </p:nvGrpSpPr>
      <p:grpSpPr>
        <a:xfrm>
          <a:off x="0" y="0"/>
          <a:ext cx="0" cy="0"/>
          <a:chOff x="0" y="0"/>
          <a:chExt cx="0" cy="0"/>
        </a:xfrm>
      </p:grpSpPr>
      <p:sp>
        <p:nvSpPr>
          <p:cNvPr id="312" name="Google Shape;312;p50"/>
          <p:cNvSpPr txBox="1"/>
          <p:nvPr/>
        </p:nvSpPr>
        <p:spPr>
          <a:xfrm>
            <a:off x="296276" y="422638"/>
            <a:ext cx="769720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400" u="none" cap="none" strike="noStrike">
                <a:solidFill>
                  <a:srgbClr val="FF0000"/>
                </a:solidFill>
                <a:latin typeface="Arial"/>
                <a:ea typeface="Arial"/>
                <a:cs typeface="Arial"/>
                <a:sym typeface="Arial"/>
              </a:rPr>
              <a:t>AFTER the RSC, Secretaries</a:t>
            </a:r>
            <a:endParaRPr/>
          </a:p>
        </p:txBody>
      </p:sp>
      <p:sp>
        <p:nvSpPr>
          <p:cNvPr id="313" name="Google Shape;313;p50"/>
          <p:cNvSpPr txBox="1"/>
          <p:nvPr/>
        </p:nvSpPr>
        <p:spPr>
          <a:xfrm>
            <a:off x="531751" y="1440950"/>
            <a:ext cx="8181900" cy="7080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Char char="•"/>
            </a:pPr>
            <a:r>
              <a:rPr b="1" i="0" lang="en-US" sz="1400" u="none" cap="none" strike="noStrike">
                <a:solidFill>
                  <a:srgbClr val="0C5ADB"/>
                </a:solidFill>
              </a:rPr>
              <a:t>Provide links to written reports; its ok to simply document </a:t>
            </a:r>
            <a:r>
              <a:rPr b="1" lang="en-US">
                <a:solidFill>
                  <a:srgbClr val="0C5ADB"/>
                </a:solidFill>
              </a:rPr>
              <a:t>“no report” or </a:t>
            </a:r>
            <a:r>
              <a:rPr b="1" i="0" lang="en-US" sz="1400" u="none" cap="none" strike="noStrike">
                <a:solidFill>
                  <a:srgbClr val="0C5ADB"/>
                </a:solidFill>
              </a:rPr>
              <a:t>“verbal report provided” </a:t>
            </a:r>
            <a:endParaRPr b="1"/>
          </a:p>
          <a:p>
            <a:pPr indent="0" lvl="0" marL="0" marR="0" rtl="0" algn="l">
              <a:lnSpc>
                <a:spcPct val="100000"/>
              </a:lnSpc>
              <a:spcBef>
                <a:spcPts val="0"/>
              </a:spcBef>
              <a:spcAft>
                <a:spcPts val="0"/>
              </a:spcAft>
              <a:buNone/>
            </a:pPr>
            <a:r>
              <a:t/>
            </a:r>
            <a:endParaRPr b="1" i="0" sz="1200" u="none" cap="none" strike="noStrike">
              <a:solidFill>
                <a:srgbClr val="0C5ADB"/>
              </a:solidFill>
            </a:endParaRPr>
          </a:p>
        </p:txBody>
      </p:sp>
      <p:sp>
        <p:nvSpPr>
          <p:cNvPr id="314" name="Google Shape;314;p50"/>
          <p:cNvSpPr txBox="1"/>
          <p:nvPr/>
        </p:nvSpPr>
        <p:spPr>
          <a:xfrm>
            <a:off x="377491" y="835046"/>
            <a:ext cx="7615990" cy="338554"/>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600"/>
              <a:buFont typeface="Noto Sans Symbols"/>
              <a:buChar char="❖"/>
            </a:pPr>
            <a:r>
              <a:rPr b="1" i="0" lang="en-US" sz="1600" u="none" cap="none" strike="noStrike">
                <a:solidFill>
                  <a:srgbClr val="0C5ADB"/>
                </a:solidFill>
                <a:latin typeface="Arial"/>
                <a:ea typeface="Arial"/>
                <a:cs typeface="Arial"/>
                <a:sym typeface="Arial"/>
              </a:rPr>
              <a:t>Compile RSC Minutes</a:t>
            </a:r>
            <a:endParaRPr b="0" i="0" sz="1400" u="none" cap="none" strike="noStrike">
              <a:solidFill>
                <a:schemeClr val="dk1"/>
              </a:solidFill>
              <a:latin typeface="Arial"/>
              <a:ea typeface="Arial"/>
              <a:cs typeface="Arial"/>
              <a:sym typeface="Arial"/>
            </a:endParaRPr>
          </a:p>
        </p:txBody>
      </p:sp>
      <p:sp>
        <p:nvSpPr>
          <p:cNvPr id="315" name="Google Shape;315;p50"/>
          <p:cNvSpPr txBox="1"/>
          <p:nvPr/>
        </p:nvSpPr>
        <p:spPr>
          <a:xfrm>
            <a:off x="543203" y="1133146"/>
            <a:ext cx="7616100" cy="3078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Char char="•"/>
            </a:pPr>
            <a:r>
              <a:rPr b="1" i="0" lang="en-US" sz="1400" u="none" cap="none" strike="noStrike">
                <a:solidFill>
                  <a:srgbClr val="0C5ADB"/>
                </a:solidFill>
              </a:rPr>
              <a:t>Use a watermark to designate the minutes as “Pending Approval” or “Draft”</a:t>
            </a:r>
            <a:endParaRPr b="1"/>
          </a:p>
        </p:txBody>
      </p:sp>
      <p:sp>
        <p:nvSpPr>
          <p:cNvPr id="316" name="Google Shape;316;p50"/>
          <p:cNvSpPr txBox="1"/>
          <p:nvPr/>
        </p:nvSpPr>
        <p:spPr>
          <a:xfrm>
            <a:off x="397826" y="2571750"/>
            <a:ext cx="8080500" cy="338700"/>
          </a:xfrm>
          <a:prstGeom prst="rect">
            <a:avLst/>
          </a:prstGeom>
          <a:noFill/>
          <a:ln>
            <a:noFill/>
          </a:ln>
        </p:spPr>
        <p:txBody>
          <a:bodyPr anchorCtr="0" anchor="t" bIns="45700" lIns="91425" spcFirstLastPara="1" rIns="91425" wrap="square" tIns="45700">
            <a:spAutoFit/>
          </a:bodyPr>
          <a:lstStyle/>
          <a:p>
            <a:pPr indent="-298450" lvl="0" marL="285750" marR="0" rtl="0" algn="l">
              <a:lnSpc>
                <a:spcPct val="100000"/>
              </a:lnSpc>
              <a:spcBef>
                <a:spcPts val="0"/>
              </a:spcBef>
              <a:spcAft>
                <a:spcPts val="0"/>
              </a:spcAft>
              <a:buClr>
                <a:srgbClr val="000000"/>
              </a:buClr>
              <a:buSzPts val="1600"/>
              <a:buFont typeface="Noto Sans Symbols"/>
              <a:buChar char="❖"/>
            </a:pPr>
            <a:r>
              <a:rPr b="1" lang="en-US" sz="1600">
                <a:solidFill>
                  <a:schemeClr val="dk1"/>
                </a:solidFill>
              </a:rPr>
              <a:t>P</a:t>
            </a:r>
            <a:r>
              <a:rPr b="1" i="0" lang="en-US" sz="1600" u="none" cap="none" strike="noStrike">
                <a:solidFill>
                  <a:schemeClr val="dk1"/>
                </a:solidFill>
                <a:latin typeface="Arial"/>
                <a:ea typeface="Arial"/>
                <a:cs typeface="Arial"/>
                <a:sym typeface="Arial"/>
              </a:rPr>
              <a:t>ublish/archive trusted servants reports &amp; RSC Minutes</a:t>
            </a:r>
            <a:endParaRPr sz="1600"/>
          </a:p>
        </p:txBody>
      </p:sp>
      <p:sp>
        <p:nvSpPr>
          <p:cNvPr id="317" name="Google Shape;317;p50"/>
          <p:cNvSpPr txBox="1"/>
          <p:nvPr/>
        </p:nvSpPr>
        <p:spPr>
          <a:xfrm>
            <a:off x="438395" y="3852088"/>
            <a:ext cx="7077600" cy="800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1" lang="en-US" sz="2300" u="none" cap="none" strike="noStrike">
                <a:solidFill>
                  <a:schemeClr val="dk1"/>
                </a:solidFill>
                <a:latin typeface="Arial"/>
                <a:ea typeface="Arial"/>
                <a:cs typeface="Arial"/>
                <a:sym typeface="Arial"/>
              </a:rPr>
              <a:t>How does your Region store and maintain RSC Minutes and Team Reports?</a:t>
            </a:r>
            <a:endParaRPr b="0" i="1" sz="2300" u="none" cap="none" strike="noStrike">
              <a:solidFill>
                <a:schemeClr val="dk1"/>
              </a:solidFill>
              <a:latin typeface="Arial"/>
              <a:ea typeface="Arial"/>
              <a:cs typeface="Arial"/>
              <a:sym typeface="Arial"/>
            </a:endParaRPr>
          </a:p>
        </p:txBody>
      </p:sp>
      <p:sp>
        <p:nvSpPr>
          <p:cNvPr id="318" name="Google Shape;318;p50"/>
          <p:cNvSpPr txBox="1"/>
          <p:nvPr/>
        </p:nvSpPr>
        <p:spPr>
          <a:xfrm>
            <a:off x="543200" y="1909450"/>
            <a:ext cx="8309100" cy="692700"/>
          </a:xfrm>
          <a:prstGeom prst="rect">
            <a:avLst/>
          </a:prstGeom>
          <a:noFill/>
          <a:ln>
            <a:noFill/>
          </a:ln>
        </p:spPr>
        <p:txBody>
          <a:bodyPr anchorCtr="0" anchor="t" bIns="45700" lIns="91425" spcFirstLastPara="1" rIns="91425" wrap="square" tIns="45700">
            <a:spAutoFit/>
          </a:bodyPr>
          <a:lstStyle/>
          <a:p>
            <a:pPr indent="-177800" lvl="0" marL="171450" marR="0" rtl="0" algn="l">
              <a:lnSpc>
                <a:spcPct val="100000"/>
              </a:lnSpc>
              <a:spcBef>
                <a:spcPts val="0"/>
              </a:spcBef>
              <a:spcAft>
                <a:spcPts val="0"/>
              </a:spcAft>
              <a:buClr>
                <a:srgbClr val="000000"/>
              </a:buClr>
              <a:buSzPts val="1300"/>
              <a:buChar char="•"/>
            </a:pPr>
            <a:r>
              <a:rPr b="1" i="0" lang="en-US" sz="1300" u="none" cap="none" strike="noStrike">
                <a:solidFill>
                  <a:srgbClr val="0C5ADB"/>
                </a:solidFill>
              </a:rPr>
              <a:t> Compiling minutes and reports are done differently: some secretaries insert links to reports, use a pdf-merge tool to attach minutes and original reports, attach reports separately, &amp;/</a:t>
            </a:r>
            <a:r>
              <a:rPr b="1" lang="en-US" sz="1300">
                <a:solidFill>
                  <a:srgbClr val="0C5ADB"/>
                </a:solidFill>
              </a:rPr>
              <a:t>or </a:t>
            </a:r>
            <a:r>
              <a:rPr b="1" i="0" lang="en-US" sz="1300" u="none" cap="none" strike="noStrike">
                <a:solidFill>
                  <a:srgbClr val="0C5ADB"/>
                </a:solidFill>
              </a:rPr>
              <a:t>maintain separate report files</a:t>
            </a:r>
            <a:endParaRPr b="1" sz="1300"/>
          </a:p>
        </p:txBody>
      </p:sp>
      <p:sp>
        <p:nvSpPr>
          <p:cNvPr id="319" name="Google Shape;319;p50"/>
          <p:cNvSpPr txBox="1"/>
          <p:nvPr/>
        </p:nvSpPr>
        <p:spPr>
          <a:xfrm>
            <a:off x="397832" y="2887938"/>
            <a:ext cx="7575300" cy="585000"/>
          </a:xfrm>
          <a:prstGeom prst="rect">
            <a:avLst/>
          </a:prstGeom>
          <a:noFill/>
          <a:ln>
            <a:noFill/>
          </a:ln>
        </p:spPr>
        <p:txBody>
          <a:bodyPr anchorCtr="0" anchor="t" bIns="45700" lIns="91425" spcFirstLastPara="1" rIns="91425" wrap="square" tIns="45700">
            <a:spAutoFit/>
          </a:bodyPr>
          <a:lstStyle/>
          <a:p>
            <a:pPr indent="-298450" lvl="0" marL="285750" marR="0" rtl="0" algn="l">
              <a:lnSpc>
                <a:spcPct val="100000"/>
              </a:lnSpc>
              <a:spcBef>
                <a:spcPts val="0"/>
              </a:spcBef>
              <a:spcAft>
                <a:spcPts val="0"/>
              </a:spcAft>
              <a:buClr>
                <a:srgbClr val="000000"/>
              </a:buClr>
              <a:buSzPts val="1600"/>
              <a:buFont typeface="Noto Sans Symbols"/>
              <a:buChar char="❖"/>
            </a:pPr>
            <a:r>
              <a:rPr b="1" i="0" lang="en-US" sz="1600" u="none" cap="none" strike="noStrike">
                <a:solidFill>
                  <a:srgbClr val="FF0000"/>
                </a:solidFill>
                <a:latin typeface="Arial"/>
                <a:ea typeface="Arial"/>
                <a:cs typeface="Arial"/>
                <a:sym typeface="Arial"/>
              </a:rPr>
              <a:t>Update the Previous Meeting Minutes: Make requested revisions to the minutes, remove the draft watermark &amp; publish/archive</a:t>
            </a:r>
            <a:endParaRPr sz="1600"/>
          </a:p>
        </p:txBody>
      </p:sp>
      <p:sp>
        <p:nvSpPr>
          <p:cNvPr id="320" name="Google Shape;320;p50"/>
          <p:cNvSpPr txBox="1"/>
          <p:nvPr/>
        </p:nvSpPr>
        <p:spPr>
          <a:xfrm>
            <a:off x="418096" y="3472958"/>
            <a:ext cx="7359000" cy="3387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C5ADB"/>
              </a:buClr>
              <a:buSzPts val="1600"/>
              <a:buFont typeface="Noto Sans Symbols"/>
              <a:buChar char="❖"/>
            </a:pPr>
            <a:r>
              <a:rPr b="1" i="0" lang="en-US" sz="1600" u="none" cap="none" strike="noStrike">
                <a:solidFill>
                  <a:srgbClr val="0C5ADB"/>
                </a:solidFill>
                <a:latin typeface="Arial"/>
                <a:ea typeface="Arial"/>
                <a:cs typeface="Arial"/>
                <a:sym typeface="Arial"/>
              </a:rPr>
              <a:t>Share your work with </a:t>
            </a:r>
            <a:r>
              <a:rPr b="1" lang="en-US" sz="1600">
                <a:solidFill>
                  <a:srgbClr val="0C5ADB"/>
                </a:solidFill>
              </a:rPr>
              <a:t>the </a:t>
            </a:r>
            <a:r>
              <a:rPr b="1" i="0" lang="en-US" sz="1600" u="none" cap="none" strike="noStrike">
                <a:solidFill>
                  <a:srgbClr val="0C5ADB"/>
                </a:solidFill>
                <a:latin typeface="Arial"/>
                <a:ea typeface="Arial"/>
                <a:cs typeface="Arial"/>
                <a:sym typeface="Arial"/>
              </a:rPr>
              <a:t>team! </a:t>
            </a:r>
            <a:r>
              <a:rPr b="1" lang="en-US" sz="1600">
                <a:solidFill>
                  <a:srgbClr val="0C5ADB"/>
                </a:solidFill>
              </a:rPr>
              <a:t>S</a:t>
            </a:r>
            <a:r>
              <a:rPr b="1" i="0" lang="en-US" sz="1600" u="none" cap="none" strike="noStrike">
                <a:solidFill>
                  <a:srgbClr val="0C5ADB"/>
                </a:solidFill>
                <a:latin typeface="Arial"/>
                <a:ea typeface="Arial"/>
                <a:cs typeface="Arial"/>
                <a:sym typeface="Arial"/>
              </a:rPr>
              <a:t>hare the responsibility!</a:t>
            </a:r>
            <a:endParaRPr>
              <a:solidFill>
                <a:srgbClr val="0C5ADB"/>
              </a:solidFill>
            </a:endParaRPr>
          </a:p>
        </p:txBody>
      </p:sp>
    </p:spTree>
  </p:cSld>
  <p:clrMapOvr>
    <a:masterClrMapping/>
  </p:clrMapOvr>
  <mc:AlternateContent>
    <mc:Choice Requires="p14">
      <p:transition spd="med">
        <p14:flip dir="l"/>
      </p:transition>
    </mc:Choice>
    <mc:Fallback>
      <p:transition spd="med">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14"/>
                                        </p:tgtEl>
                                        <p:attrNameLst>
                                          <p:attrName>style.visibility</p:attrName>
                                        </p:attrNameLst>
                                      </p:cBhvr>
                                      <p:to>
                                        <p:strVal val="visible"/>
                                      </p:to>
                                    </p:set>
                                    <p:anim calcmode="lin" valueType="num">
                                      <p:cBhvr additive="base">
                                        <p:cTn dur="1000"/>
                                        <p:tgtEl>
                                          <p:spTgt spid="314"/>
                                        </p:tgtEl>
                                        <p:attrNameLst>
                                          <p:attrName>ppt_w</p:attrName>
                                        </p:attrNameLst>
                                      </p:cBhvr>
                                      <p:tavLst>
                                        <p:tav fmla="" tm="0">
                                          <p:val>
                                            <p:strVal val="0"/>
                                          </p:val>
                                        </p:tav>
                                        <p:tav fmla="" tm="100000">
                                          <p:val>
                                            <p:strVal val="#ppt_w"/>
                                          </p:val>
                                        </p:tav>
                                      </p:tavLst>
                                    </p:anim>
                                    <p:anim calcmode="lin" valueType="num">
                                      <p:cBhvr additive="base">
                                        <p:cTn dur="1000"/>
                                        <p:tgtEl>
                                          <p:spTgt spid="314"/>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16"/>
                                        </p:tgtEl>
                                        <p:attrNameLst>
                                          <p:attrName>style.visibility</p:attrName>
                                        </p:attrNameLst>
                                      </p:cBhvr>
                                      <p:to>
                                        <p:strVal val="visible"/>
                                      </p:to>
                                    </p:set>
                                    <p:anim calcmode="lin" valueType="num">
                                      <p:cBhvr additive="base">
                                        <p:cTn dur="1000"/>
                                        <p:tgtEl>
                                          <p:spTgt spid="31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319"/>
                                        </p:tgtEl>
                                        <p:attrNameLst>
                                          <p:attrName>style.visibility</p:attrName>
                                        </p:attrNameLst>
                                      </p:cBhvr>
                                      <p:to>
                                        <p:strVal val="visible"/>
                                      </p:to>
                                    </p:set>
                                    <p:anim calcmode="lin" valueType="num">
                                      <p:cBhvr additive="base">
                                        <p:cTn dur="1000"/>
                                        <p:tgtEl>
                                          <p:spTgt spid="31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17"/>
                                        </p:tgtEl>
                                        <p:attrNameLst>
                                          <p:attrName>style.visibility</p:attrName>
                                        </p:attrNameLst>
                                      </p:cBhvr>
                                      <p:to>
                                        <p:strVal val="visible"/>
                                      </p:to>
                                    </p:set>
                                    <p:anim calcmode="lin" valueType="num">
                                      <p:cBhvr additive="base">
                                        <p:cTn dur="1000"/>
                                        <p:tgtEl>
                                          <p:spTgt spid="31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4" name="Shape 324"/>
        <p:cNvGrpSpPr/>
        <p:nvPr/>
      </p:nvGrpSpPr>
      <p:grpSpPr>
        <a:xfrm>
          <a:off x="0" y="0"/>
          <a:ext cx="0" cy="0"/>
          <a:chOff x="0" y="0"/>
          <a:chExt cx="0" cy="0"/>
        </a:xfrm>
      </p:grpSpPr>
      <p:pic>
        <p:nvPicPr>
          <p:cNvPr id="325" name="Google Shape;325;p51"/>
          <p:cNvPicPr preferRelativeResize="0"/>
          <p:nvPr/>
        </p:nvPicPr>
        <p:blipFill rotWithShape="1">
          <a:blip r:embed="rId4">
            <a:alphaModFix/>
          </a:blip>
          <a:srcRect b="0" l="0" r="0" t="0"/>
          <a:stretch/>
        </p:blipFill>
        <p:spPr>
          <a:xfrm>
            <a:off x="713445" y="2571750"/>
            <a:ext cx="2049313" cy="1928765"/>
          </a:xfrm>
          <a:prstGeom prst="rect">
            <a:avLst/>
          </a:prstGeom>
          <a:noFill/>
          <a:ln>
            <a:noFill/>
          </a:ln>
        </p:spPr>
      </p:pic>
      <p:sp>
        <p:nvSpPr>
          <p:cNvPr id="326" name="Google Shape;326;p51"/>
          <p:cNvSpPr txBox="1"/>
          <p:nvPr/>
        </p:nvSpPr>
        <p:spPr>
          <a:xfrm>
            <a:off x="336884" y="420321"/>
            <a:ext cx="7052264"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3600" u="none" cap="none" strike="noStrike">
                <a:solidFill>
                  <a:srgbClr val="FF0000"/>
                </a:solidFill>
                <a:latin typeface="Arial"/>
                <a:ea typeface="Arial"/>
                <a:cs typeface="Arial"/>
                <a:sym typeface="Arial"/>
              </a:rPr>
              <a:t>After the RSC, Secretaries may </a:t>
            </a:r>
            <a:endParaRPr/>
          </a:p>
        </p:txBody>
      </p:sp>
      <p:sp>
        <p:nvSpPr>
          <p:cNvPr id="327" name="Google Shape;327;p51"/>
          <p:cNvSpPr txBox="1"/>
          <p:nvPr/>
        </p:nvSpPr>
        <p:spPr>
          <a:xfrm>
            <a:off x="418099" y="1017478"/>
            <a:ext cx="7616100" cy="338700"/>
          </a:xfrm>
          <a:prstGeom prst="rect">
            <a:avLst/>
          </a:prstGeom>
          <a:noFill/>
          <a:ln>
            <a:noFill/>
          </a:ln>
        </p:spPr>
        <p:txBody>
          <a:bodyPr anchorCtr="0" anchor="t" bIns="45700" lIns="91425" spcFirstLastPara="1" rIns="91425" wrap="square" tIns="45700">
            <a:spAutoFit/>
          </a:bodyPr>
          <a:lstStyle/>
          <a:p>
            <a:pPr indent="-298450" lvl="0" marL="285750" marR="0" rtl="0" algn="l">
              <a:lnSpc>
                <a:spcPct val="100000"/>
              </a:lnSpc>
              <a:spcBef>
                <a:spcPts val="0"/>
              </a:spcBef>
              <a:spcAft>
                <a:spcPts val="0"/>
              </a:spcAft>
              <a:buClr>
                <a:srgbClr val="000000"/>
              </a:buClr>
              <a:buSzPts val="1600"/>
              <a:buChar char="•"/>
            </a:pPr>
            <a:r>
              <a:rPr b="1" i="0" lang="en-US" sz="1600" u="none" cap="none" strike="noStrike">
                <a:solidFill>
                  <a:schemeClr val="accent1"/>
                </a:solidFill>
              </a:rPr>
              <a:t>Update your Region’s Distribution List</a:t>
            </a:r>
            <a:endParaRPr b="1" sz="1600"/>
          </a:p>
        </p:txBody>
      </p:sp>
      <p:sp>
        <p:nvSpPr>
          <p:cNvPr id="328" name="Google Shape;328;p51"/>
          <p:cNvSpPr txBox="1"/>
          <p:nvPr/>
        </p:nvSpPr>
        <p:spPr>
          <a:xfrm>
            <a:off x="336884" y="2840554"/>
            <a:ext cx="9962147"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1" lang="en-US" sz="2400" u="none" cap="none" strike="noStrike">
                <a:solidFill>
                  <a:schemeClr val="dk1"/>
                </a:solidFill>
                <a:latin typeface="Arial"/>
                <a:ea typeface="Arial"/>
                <a:cs typeface="Arial"/>
                <a:sym typeface="Arial"/>
              </a:rPr>
              <a:t>HOW does YOUR REGION share </a:t>
            </a:r>
            <a:endParaRPr/>
          </a:p>
          <a:p>
            <a:pPr indent="0" lvl="0" marL="0" marR="0" rtl="0" algn="ctr">
              <a:lnSpc>
                <a:spcPct val="100000"/>
              </a:lnSpc>
              <a:spcBef>
                <a:spcPts val="0"/>
              </a:spcBef>
              <a:spcAft>
                <a:spcPts val="0"/>
              </a:spcAft>
              <a:buNone/>
            </a:pPr>
            <a:r>
              <a:rPr b="1" i="1" lang="en-US" sz="2400" u="none" cap="none" strike="noStrike">
                <a:solidFill>
                  <a:schemeClr val="dk1"/>
                </a:solidFill>
                <a:latin typeface="Arial"/>
                <a:ea typeface="Arial"/>
                <a:cs typeface="Arial"/>
                <a:sym typeface="Arial"/>
              </a:rPr>
              <a:t>minutes and reports ?????</a:t>
            </a:r>
            <a:endParaRPr/>
          </a:p>
        </p:txBody>
      </p:sp>
      <p:sp>
        <p:nvSpPr>
          <p:cNvPr id="329" name="Google Shape;329;p51"/>
          <p:cNvSpPr txBox="1"/>
          <p:nvPr/>
        </p:nvSpPr>
        <p:spPr>
          <a:xfrm>
            <a:off x="418099" y="1404349"/>
            <a:ext cx="7616100" cy="338700"/>
          </a:xfrm>
          <a:prstGeom prst="rect">
            <a:avLst/>
          </a:prstGeom>
          <a:noFill/>
          <a:ln>
            <a:noFill/>
          </a:ln>
        </p:spPr>
        <p:txBody>
          <a:bodyPr anchorCtr="0" anchor="t" bIns="45700" lIns="91425" spcFirstLastPara="1" rIns="91425" wrap="square" tIns="45700">
            <a:spAutoFit/>
          </a:bodyPr>
          <a:lstStyle/>
          <a:p>
            <a:pPr indent="-298450" lvl="0" marL="285750" marR="0" rtl="0" algn="l">
              <a:lnSpc>
                <a:spcPct val="100000"/>
              </a:lnSpc>
              <a:spcBef>
                <a:spcPts val="0"/>
              </a:spcBef>
              <a:spcAft>
                <a:spcPts val="0"/>
              </a:spcAft>
              <a:buClr>
                <a:srgbClr val="000000"/>
              </a:buClr>
              <a:buSzPts val="1600"/>
              <a:buChar char="•"/>
            </a:pPr>
            <a:r>
              <a:rPr b="1" i="0" lang="en-US" sz="1600" u="none" cap="none" strike="noStrike">
                <a:solidFill>
                  <a:schemeClr val="accent1"/>
                </a:solidFill>
              </a:rPr>
              <a:t>Update the Motion log</a:t>
            </a:r>
            <a:endParaRPr b="1" sz="1600"/>
          </a:p>
        </p:txBody>
      </p:sp>
      <p:sp>
        <p:nvSpPr>
          <p:cNvPr id="330" name="Google Shape;330;p51"/>
          <p:cNvSpPr txBox="1"/>
          <p:nvPr/>
        </p:nvSpPr>
        <p:spPr>
          <a:xfrm>
            <a:off x="418099" y="1752844"/>
            <a:ext cx="7615990" cy="307777"/>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Char char="•"/>
            </a:pPr>
            <a:r>
              <a:rPr b="1" i="0" lang="en-US" sz="1400" u="none" cap="none" strike="noStrike">
                <a:solidFill>
                  <a:schemeClr val="accent1"/>
                </a:solidFill>
              </a:rPr>
              <a:t>Update Election History</a:t>
            </a:r>
            <a:endParaRPr b="1"/>
          </a:p>
        </p:txBody>
      </p:sp>
      <p:sp>
        <p:nvSpPr>
          <p:cNvPr id="331" name="Google Shape;331;p51"/>
          <p:cNvSpPr txBox="1"/>
          <p:nvPr/>
        </p:nvSpPr>
        <p:spPr>
          <a:xfrm>
            <a:off x="412019" y="2101339"/>
            <a:ext cx="7616100" cy="3078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Char char="•"/>
            </a:pPr>
            <a:r>
              <a:rPr b="1" i="0" lang="en-US" sz="1400" u="none" cap="none" strike="noStrike">
                <a:solidFill>
                  <a:schemeClr val="accent1"/>
                </a:solidFill>
              </a:rPr>
              <a:t>Publish or Distribute the RSC minutes!</a:t>
            </a:r>
            <a:endParaRPr b="1"/>
          </a:p>
        </p:txBody>
      </p:sp>
      <p:pic>
        <p:nvPicPr>
          <p:cNvPr id="332" name="Google Shape;332;p51"/>
          <p:cNvPicPr preferRelativeResize="0"/>
          <p:nvPr/>
        </p:nvPicPr>
        <p:blipFill rotWithShape="1">
          <a:blip r:embed="rId5">
            <a:alphaModFix/>
          </a:blip>
          <a:srcRect b="0" l="0" r="0" t="0"/>
          <a:stretch/>
        </p:blipFill>
        <p:spPr>
          <a:xfrm>
            <a:off x="1514114" y="3227425"/>
            <a:ext cx="297324" cy="297324"/>
          </a:xfrm>
          <a:prstGeom prst="rect">
            <a:avLst/>
          </a:prstGeom>
          <a:noFill/>
          <a:ln>
            <a:noFill/>
          </a:ln>
        </p:spPr>
      </p:pic>
    </p:spTree>
  </p:cSld>
  <p:clrMapOvr>
    <a:masterClrMapping/>
  </p:clrMapOvr>
  <mc:AlternateContent>
    <mc:Choice Requires="p14">
      <p:transition spd="med">
        <p14:flip dir="l"/>
      </p:transition>
    </mc:Choice>
    <mc:Fallback>
      <p:transition spd="med">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7"/>
                                        </p:tgtEl>
                                        <p:attrNameLst>
                                          <p:attrName>style.visibility</p:attrName>
                                        </p:attrNameLst>
                                      </p:cBhvr>
                                      <p:to>
                                        <p:strVal val="visible"/>
                                      </p:to>
                                    </p:set>
                                    <p:animEffect filter="fade" transition="in">
                                      <p:cBhvr>
                                        <p:cTn dur="1000"/>
                                        <p:tgtEl>
                                          <p:spTgt spid="3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9"/>
                                        </p:tgtEl>
                                        <p:attrNameLst>
                                          <p:attrName>style.visibility</p:attrName>
                                        </p:attrNameLst>
                                      </p:cBhvr>
                                      <p:to>
                                        <p:strVal val="visible"/>
                                      </p:to>
                                    </p:set>
                                    <p:animEffect filter="fade" transition="in">
                                      <p:cBhvr>
                                        <p:cTn dur="1000"/>
                                        <p:tgtEl>
                                          <p:spTgt spid="3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0"/>
                                        </p:tgtEl>
                                        <p:attrNameLst>
                                          <p:attrName>style.visibility</p:attrName>
                                        </p:attrNameLst>
                                      </p:cBhvr>
                                      <p:to>
                                        <p:strVal val="visible"/>
                                      </p:to>
                                    </p:set>
                                    <p:animEffect filter="fade" transition="in">
                                      <p:cBhvr>
                                        <p:cTn dur="1000"/>
                                        <p:tgtEl>
                                          <p:spTgt spid="3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1"/>
                                        </p:tgtEl>
                                        <p:attrNameLst>
                                          <p:attrName>style.visibility</p:attrName>
                                        </p:attrNameLst>
                                      </p:cBhvr>
                                      <p:to>
                                        <p:strVal val="visible"/>
                                      </p:to>
                                    </p:set>
                                    <p:animEffect filter="fade" transition="in">
                                      <p:cBhvr>
                                        <p:cTn dur="1000"/>
                                        <p:tgtEl>
                                          <p:spTgt spid="3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28"/>
                                        </p:tgtEl>
                                        <p:attrNameLst>
                                          <p:attrName>style.visibility</p:attrName>
                                        </p:attrNameLst>
                                      </p:cBhvr>
                                      <p:to>
                                        <p:strVal val="visible"/>
                                      </p:to>
                                    </p:set>
                                    <p:anim calcmode="lin" valueType="num">
                                      <p:cBhvr additive="base">
                                        <p:cTn dur="1000"/>
                                        <p:tgtEl>
                                          <p:spTgt spid="32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6" name="Shape 336"/>
        <p:cNvGrpSpPr/>
        <p:nvPr/>
      </p:nvGrpSpPr>
      <p:grpSpPr>
        <a:xfrm>
          <a:off x="0" y="0"/>
          <a:ext cx="0" cy="0"/>
          <a:chOff x="0" y="0"/>
          <a:chExt cx="0" cy="0"/>
        </a:xfrm>
      </p:grpSpPr>
      <p:sp>
        <p:nvSpPr>
          <p:cNvPr id="337" name="Google Shape;337;p52"/>
          <p:cNvSpPr txBox="1"/>
          <p:nvPr>
            <p:ph type="ctrTitle"/>
          </p:nvPr>
        </p:nvSpPr>
        <p:spPr>
          <a:xfrm>
            <a:off x="1519305" y="686479"/>
            <a:ext cx="5312148" cy="2052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b="1" i="1" lang="en-US" sz="3200">
                <a:solidFill>
                  <a:srgbClr val="0C5ADB"/>
                </a:solidFill>
              </a:rPr>
              <a:t>HATS OFF TO NARCOTICS ANONYMOUS SECRETARIES!</a:t>
            </a:r>
            <a:br>
              <a:rPr b="1" i="1" lang="en-US" sz="1400">
                <a:solidFill>
                  <a:srgbClr val="0C5ADB"/>
                </a:solidFill>
              </a:rPr>
            </a:br>
            <a:endParaRPr sz="3200"/>
          </a:p>
        </p:txBody>
      </p:sp>
      <p:sp>
        <p:nvSpPr>
          <p:cNvPr id="338" name="Google Shape;338;p52"/>
          <p:cNvSpPr txBox="1"/>
          <p:nvPr/>
        </p:nvSpPr>
        <p:spPr>
          <a:xfrm>
            <a:off x="61274" y="1982587"/>
            <a:ext cx="5870700" cy="2247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br>
              <a:rPr b="1" i="1" lang="en-US" sz="2800" u="none" cap="none" strike="noStrike">
                <a:solidFill>
                  <a:srgbClr val="0C5ADB"/>
                </a:solidFill>
                <a:latin typeface="Arial"/>
                <a:ea typeface="Arial"/>
                <a:cs typeface="Arial"/>
                <a:sym typeface="Arial"/>
              </a:rPr>
            </a:br>
            <a:r>
              <a:rPr b="1" i="1" lang="en-US" sz="2800" u="none" cap="none" strike="noStrike">
                <a:solidFill>
                  <a:srgbClr val="FF0000"/>
                </a:solidFill>
                <a:latin typeface="Arial"/>
                <a:ea typeface="Arial"/>
                <a:cs typeface="Arial"/>
                <a:sym typeface="Arial"/>
              </a:rPr>
              <a:t>THANK YOU FOR YOUR </a:t>
            </a:r>
            <a:br>
              <a:rPr b="1" i="1" lang="en-US" sz="2800" u="none" cap="none" strike="noStrike">
                <a:solidFill>
                  <a:srgbClr val="FF0000"/>
                </a:solidFill>
                <a:latin typeface="Arial"/>
                <a:ea typeface="Arial"/>
                <a:cs typeface="Arial"/>
                <a:sym typeface="Arial"/>
              </a:rPr>
            </a:br>
            <a:r>
              <a:rPr b="1" i="1" lang="en-US" sz="2800" u="none" cap="none" strike="noStrike">
                <a:solidFill>
                  <a:srgbClr val="FF0000"/>
                </a:solidFill>
                <a:latin typeface="Arial"/>
                <a:ea typeface="Arial"/>
                <a:cs typeface="Arial"/>
                <a:sym typeface="Arial"/>
              </a:rPr>
              <a:t>EFFECTIVE COMMUNICATION AND SERVICE TO Narcotics Anonymous!</a:t>
            </a:r>
            <a:endParaRPr b="0" i="0" sz="2800" u="none" cap="none" strike="noStrike">
              <a:solidFill>
                <a:srgbClr val="000000"/>
              </a:solidFill>
              <a:latin typeface="Arial"/>
              <a:ea typeface="Arial"/>
              <a:cs typeface="Arial"/>
              <a:sym typeface="Arial"/>
            </a:endParaRPr>
          </a:p>
        </p:txBody>
      </p:sp>
      <p:pic>
        <p:nvPicPr>
          <p:cNvPr descr="Hats Off" id="339" name="Google Shape;339;p52"/>
          <p:cNvPicPr preferRelativeResize="0"/>
          <p:nvPr/>
        </p:nvPicPr>
        <p:blipFill rotWithShape="1">
          <a:blip r:embed="rId4">
            <a:alphaModFix/>
          </a:blip>
          <a:srcRect b="0" l="0" r="0" t="0"/>
          <a:stretch/>
        </p:blipFill>
        <p:spPr>
          <a:xfrm>
            <a:off x="262888" y="319586"/>
            <a:ext cx="1880028" cy="1880028"/>
          </a:xfrm>
          <a:prstGeom prst="rect">
            <a:avLst/>
          </a:prstGeom>
          <a:noFill/>
          <a:ln>
            <a:noFill/>
          </a:ln>
        </p:spPr>
      </p:pic>
      <p:pic>
        <p:nvPicPr>
          <p:cNvPr id="340" name="Google Shape;340;p52"/>
          <p:cNvPicPr preferRelativeResize="0"/>
          <p:nvPr/>
        </p:nvPicPr>
        <p:blipFill rotWithShape="1">
          <a:blip r:embed="rId5">
            <a:alphaModFix/>
          </a:blip>
          <a:srcRect b="0" l="0" r="0" t="0"/>
          <a:stretch/>
        </p:blipFill>
        <p:spPr>
          <a:xfrm rot="-995088">
            <a:off x="951537" y="1537784"/>
            <a:ext cx="212791" cy="214175"/>
          </a:xfrm>
          <a:prstGeom prst="rect">
            <a:avLst/>
          </a:prstGeom>
          <a:noFill/>
          <a:ln>
            <a:noFill/>
          </a:ln>
        </p:spPr>
      </p:pic>
      <p:pic>
        <p:nvPicPr>
          <p:cNvPr id="341" name="Google Shape;341;p52"/>
          <p:cNvPicPr preferRelativeResize="0"/>
          <p:nvPr/>
        </p:nvPicPr>
        <p:blipFill rotWithShape="1">
          <a:blip r:embed="rId5">
            <a:alphaModFix/>
          </a:blip>
          <a:srcRect b="0" l="0" r="0" t="0"/>
          <a:stretch/>
        </p:blipFill>
        <p:spPr>
          <a:xfrm rot="1522980">
            <a:off x="631621" y="395659"/>
            <a:ext cx="173951" cy="175083"/>
          </a:xfrm>
          <a:prstGeom prst="rect">
            <a:avLst/>
          </a:prstGeom>
          <a:noFill/>
          <a:ln>
            <a:noFill/>
          </a:ln>
        </p:spPr>
      </p:pic>
      <p:pic>
        <p:nvPicPr>
          <p:cNvPr id="342" name="Google Shape;342;p52"/>
          <p:cNvPicPr preferRelativeResize="0"/>
          <p:nvPr/>
        </p:nvPicPr>
        <p:blipFill rotWithShape="1">
          <a:blip r:embed="rId5">
            <a:alphaModFix/>
          </a:blip>
          <a:srcRect b="0" l="0" r="0" t="0"/>
          <a:stretch/>
        </p:blipFill>
        <p:spPr>
          <a:xfrm rot="10035733">
            <a:off x="1873349" y="497333"/>
            <a:ext cx="144417" cy="145357"/>
          </a:xfrm>
          <a:prstGeom prst="rect">
            <a:avLst/>
          </a:prstGeom>
          <a:noFill/>
          <a:ln>
            <a:noFill/>
          </a:ln>
        </p:spPr>
      </p:pic>
      <p:pic>
        <p:nvPicPr>
          <p:cNvPr id="343" name="Google Shape;343;p52"/>
          <p:cNvPicPr preferRelativeResize="0"/>
          <p:nvPr/>
        </p:nvPicPr>
        <p:blipFill rotWithShape="1">
          <a:blip r:embed="rId5">
            <a:alphaModFix/>
          </a:blip>
          <a:srcRect b="0" l="0" r="0" t="0"/>
          <a:stretch/>
        </p:blipFill>
        <p:spPr>
          <a:xfrm rot="-995088">
            <a:off x="987846" y="1052954"/>
            <a:ext cx="140172" cy="141084"/>
          </a:xfrm>
          <a:prstGeom prst="rect">
            <a:avLst/>
          </a:prstGeom>
          <a:noFill/>
          <a:ln>
            <a:noFill/>
          </a:ln>
        </p:spPr>
      </p:pic>
    </p:spTree>
  </p:cSld>
  <p:clrMapOvr>
    <a:masterClrMapping/>
  </p:clrMapOvr>
  <mc:AlternateContent>
    <mc:Choice Requires="p14">
      <p:transition spd="med">
        <p14:flip dir="l"/>
      </p:transition>
    </mc:Choice>
    <mc:Fallback>
      <p:transition spd="med">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337"/>
                                        </p:tgtEl>
                                        <p:attrNameLst>
                                          <p:attrName>style.visibility</p:attrName>
                                        </p:attrNameLst>
                                      </p:cBhvr>
                                      <p:to>
                                        <p:strVal val="visible"/>
                                      </p:to>
                                    </p:set>
                                    <p:anim calcmode="lin" valueType="num">
                                      <p:cBhvr additive="base">
                                        <p:cTn dur="1000"/>
                                        <p:tgtEl>
                                          <p:spTgt spid="33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38"/>
                                        </p:tgtEl>
                                        <p:attrNameLst>
                                          <p:attrName>style.visibility</p:attrName>
                                        </p:attrNameLst>
                                      </p:cBhvr>
                                      <p:to>
                                        <p:strVal val="visible"/>
                                      </p:to>
                                    </p:set>
                                    <p:anim calcmode="lin" valueType="num">
                                      <p:cBhvr additive="base">
                                        <p:cTn dur="1000"/>
                                        <p:tgtEl>
                                          <p:spTgt spid="33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7" name="Shape 347"/>
        <p:cNvGrpSpPr/>
        <p:nvPr/>
      </p:nvGrpSpPr>
      <p:grpSpPr>
        <a:xfrm>
          <a:off x="0" y="0"/>
          <a:ext cx="0" cy="0"/>
          <a:chOff x="0" y="0"/>
          <a:chExt cx="0" cy="0"/>
        </a:xfrm>
      </p:grpSpPr>
      <p:sp>
        <p:nvSpPr>
          <p:cNvPr id="348" name="Google Shape;348;p53"/>
          <p:cNvSpPr txBox="1"/>
          <p:nvPr>
            <p:ph type="ctrTitle"/>
          </p:nvPr>
        </p:nvSpPr>
        <p:spPr>
          <a:xfrm>
            <a:off x="292800" y="308150"/>
            <a:ext cx="7250400" cy="1064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t>Thank You!</a:t>
            </a:r>
            <a:endParaRPr/>
          </a:p>
        </p:txBody>
      </p:sp>
      <p:sp>
        <p:nvSpPr>
          <p:cNvPr id="349" name="Google Shape;349;p53"/>
          <p:cNvSpPr txBox="1"/>
          <p:nvPr>
            <p:ph idx="1" type="subTitle"/>
          </p:nvPr>
        </p:nvSpPr>
        <p:spPr>
          <a:xfrm>
            <a:off x="241200" y="1703425"/>
            <a:ext cx="5408400" cy="2647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US"/>
              <a:t>Contact Info:</a:t>
            </a:r>
            <a:endParaRPr/>
          </a:p>
        </p:txBody>
      </p:sp>
      <p:sp>
        <p:nvSpPr>
          <p:cNvPr id="350" name="Google Shape;350;p53"/>
          <p:cNvSpPr txBox="1"/>
          <p:nvPr/>
        </p:nvSpPr>
        <p:spPr>
          <a:xfrm>
            <a:off x="2418750" y="1792450"/>
            <a:ext cx="33720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200" u="sng">
                <a:solidFill>
                  <a:schemeClr val="hlink"/>
                </a:solidFill>
                <a:hlinkClick r:id="rId4"/>
              </a:rPr>
              <a:t>Webservant@mzfna.org</a:t>
            </a:r>
            <a:endParaRPr sz="2200">
              <a:solidFill>
                <a:schemeClr val="dk2"/>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