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70" r:id="rId5"/>
    <p:sldId id="274" r:id="rId6"/>
    <p:sldId id="279" r:id="rId7"/>
    <p:sldId id="264" r:id="rId8"/>
    <p:sldId id="265" r:id="rId9"/>
    <p:sldId id="271" r:id="rId10"/>
    <p:sldId id="272" r:id="rId11"/>
    <p:sldId id="276" r:id="rId12"/>
    <p:sldId id="278" r:id="rId13"/>
    <p:sldId id="275" r:id="rId14"/>
    <p:sldId id="277" r:id="rId15"/>
    <p:sldId id="273" r:id="rId16"/>
    <p:sldId id="280" r:id="rId17"/>
    <p:sldId id="261" r:id="rId18"/>
    <p:sldId id="26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7D27C-D948-432C-99B3-638BBD3F7A02}" v="5" dt="2026-09-19T13:41:54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49" autoAdjust="0"/>
  </p:normalViewPr>
  <p:slideViewPr>
    <p:cSldViewPr snapToGrid="0">
      <p:cViewPr varScale="1">
        <p:scale>
          <a:sx n="135" d="100"/>
          <a:sy n="135" d="100"/>
        </p:scale>
        <p:origin x="9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265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Kondo" userId="bb5e2a3aa293538e" providerId="LiveId" clId="{04290381-10C5-4517-854C-1FAC6B5D1B4D}"/>
    <pc:docChg chg="undo custSel addSld delSld modSld sldOrd">
      <pc:chgData name="Tom Kondo" userId="bb5e2a3aa293538e" providerId="LiveId" clId="{04290381-10C5-4517-854C-1FAC6B5D1B4D}" dt="2026-09-19T13:44:21.201" v="98"/>
      <pc:docMkLst>
        <pc:docMk/>
      </pc:docMkLst>
      <pc:sldChg chg="del">
        <pc:chgData name="Tom Kondo" userId="bb5e2a3aa293538e" providerId="LiveId" clId="{04290381-10C5-4517-854C-1FAC6B5D1B4D}" dt="2026-09-19T13:40:03.192" v="83" actId="47"/>
        <pc:sldMkLst>
          <pc:docMk/>
          <pc:sldMk cId="96549748" sldId="267"/>
        </pc:sldMkLst>
      </pc:sldChg>
      <pc:sldChg chg="modSp mod">
        <pc:chgData name="Tom Kondo" userId="bb5e2a3aa293538e" providerId="LiveId" clId="{04290381-10C5-4517-854C-1FAC6B5D1B4D}" dt="2026-09-19T13:43:49.122" v="96" actId="1076"/>
        <pc:sldMkLst>
          <pc:docMk/>
          <pc:sldMk cId="1206244439" sldId="273"/>
        </pc:sldMkLst>
        <pc:spChg chg="mod">
          <ac:chgData name="Tom Kondo" userId="bb5e2a3aa293538e" providerId="LiveId" clId="{04290381-10C5-4517-854C-1FAC6B5D1B4D}" dt="2026-09-19T13:43:49.122" v="96" actId="1076"/>
          <ac:spMkLst>
            <pc:docMk/>
            <pc:sldMk cId="1206244439" sldId="273"/>
            <ac:spMk id="67" creationId="{5DAD6D8B-4D67-4ADC-F7B5-C84DE26970D6}"/>
          </ac:spMkLst>
        </pc:spChg>
      </pc:sldChg>
      <pc:sldChg chg="ord">
        <pc:chgData name="Tom Kondo" userId="bb5e2a3aa293538e" providerId="LiveId" clId="{04290381-10C5-4517-854C-1FAC6B5D1B4D}" dt="2026-09-19T13:44:21.201" v="98"/>
        <pc:sldMkLst>
          <pc:docMk/>
          <pc:sldMk cId="1792181659" sldId="280"/>
        </pc:sldMkLst>
      </pc:sldChg>
      <pc:sldChg chg="add del">
        <pc:chgData name="Tom Kondo" userId="bb5e2a3aa293538e" providerId="LiveId" clId="{04290381-10C5-4517-854C-1FAC6B5D1B4D}" dt="2026-09-19T13:40:25.850" v="84" actId="47"/>
        <pc:sldMkLst>
          <pc:docMk/>
          <pc:sldMk cId="3407747946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aa41247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aa41247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9aa412472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9aa412472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"This workshop will identify some of those who may be isolated from the NA message while suggesting possible solutions and resources to connect with them.</a:t>
            </a:r>
          </a:p>
          <a:p>
            <a:r>
              <a:rPr lang="en-US" dirty="0"/>
              <a:t>We also will share some experience, both successful and otherwise, with these efforts."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highlight>
                  <a:srgbClr val="FFFF00"/>
                </a:highlight>
              </a:rPr>
              <a:t>*********** Add disclaimer about race, etc. that </a:t>
            </a:r>
            <a:r>
              <a:rPr lang="en-US" dirty="0"/>
              <a:t>we</a:t>
            </a:r>
            <a:r>
              <a:rPr lang="en-US" dirty="0">
                <a:highlight>
                  <a:srgbClr val="FFFF00"/>
                </a:highlight>
              </a:rPr>
              <a:t> are doing the best our ignorant selves can do. **********   </a:t>
            </a:r>
            <a:r>
              <a:rPr lang="en-US" dirty="0"/>
              <a:t>The isolated we are referencing are in no particular order on our list and may fit just as well or better under a different stub topic then where we have them listed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28E11435-2629-34DB-BABF-F1A2C69D6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F7C5F35B-3312-F6A5-0351-1753B1E452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D22A5F23-1078-AF32-EC36-D71E05A7B6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1375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AA230F61-CA41-6911-AC7F-0F166FFDC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0E9BEA4E-5887-AF33-C7CA-E3B875023E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FA8A9193-B9B5-431F-C09F-6612EAC684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505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83367966-405B-03C0-4E51-4AE17F6E5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955E07C1-D334-4E06-7FD8-93AB6EAB2B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492BFD3A-6EC0-0D57-D94C-C428DEBF9D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345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3C304C2-5FBA-66AC-C8A0-BC695B2FF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9aa412472_1_35:notes">
            <a:extLst>
              <a:ext uri="{FF2B5EF4-FFF2-40B4-BE49-F238E27FC236}">
                <a16:creationId xmlns:a16="http://schemas.microsoft.com/office/drawing/2014/main" id="{C603762A-F9F3-8698-CFC1-E3FC4F388B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9aa412472_1_35:notes">
            <a:extLst>
              <a:ext uri="{FF2B5EF4-FFF2-40B4-BE49-F238E27FC236}">
                <a16:creationId xmlns:a16="http://schemas.microsoft.com/office/drawing/2014/main" id="{1075E9B2-CF23-360B-C962-14F42966C3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4475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DD41A604-88E3-A0A6-C0B1-F78B75F36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35104C1F-B8F2-43FC-8733-C4D8F106E5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C37A792A-889E-EF3D-62B8-05A24235DC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9008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38C88019-9DD0-9A76-F41C-ACC542CB3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A6A126F8-6435-68C7-253E-40850634C7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486A0C38-1DB5-6254-3245-78168F6D53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7829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2A4096EA-18A1-AAD5-962D-5B358B9E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4D1A2C3C-DC2E-96A6-33B9-C1897032F8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C7BDC4A5-7FA9-E422-A8CA-3FCA00C2A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NAWS has speaker recordings for free from WCNA 38</a:t>
            </a:r>
            <a:br>
              <a:rPr lang="en-US" dirty="0"/>
            </a:br>
            <a:r>
              <a:rPr lang="en-US" dirty="0"/>
              <a:t>An Iranian Group buys the IP 22, and everyone in the Group hands it out.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634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5A08A648-3E2A-B66C-BFAE-177A14995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30FC92E4-D033-A25A-6A86-FB7FC5A25E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CAFCA91E-EEFA-7974-03DC-27B4B16B18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NAWS has speaker recordings for free from WCNA 38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4353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323AB397-6E1D-E13C-025E-F3460800F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EEC9449D-7FEA-D6C2-E694-5DA994E0E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D7979F52-51E4-4CF2-267B-7EB49AD8B0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NAWS has speaker recordings for free from WCNA 38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9287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D5463E4D-F098-C427-CD61-88109EA19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9FC46A5B-1715-C651-45B1-73FF4CC589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1A027C88-DE67-D1F5-059C-780500438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9215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61A8B474-4279-AE84-5719-B989E56A9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47B736EA-12C0-8C6F-C1E0-6339B7C635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23C0F76D-AAFC-D8D3-6513-03A1BB2D73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318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C35CF066-CD49-37DD-1066-14FFD198C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6C11CD80-0CCF-C1FB-3536-C3AB0D58E0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9DC8FF0A-C75A-DB81-3BEC-D05350292B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NAWS has speaker recordings for free from WCNA 38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0722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7A654F4B-AEA3-8FB5-6BAE-578E287E5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>
            <a:extLst>
              <a:ext uri="{FF2B5EF4-FFF2-40B4-BE49-F238E27FC236}">
                <a16:creationId xmlns:a16="http://schemas.microsoft.com/office/drawing/2014/main" id="{93F2BAE2-E385-5758-693F-1E40BDC172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>
            <a:extLst>
              <a:ext uri="{FF2B5EF4-FFF2-40B4-BE49-F238E27FC236}">
                <a16:creationId xmlns:a16="http://schemas.microsoft.com/office/drawing/2014/main" id="{37E5F25B-E3BA-2E2B-8A12-342D52991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7128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9aa412472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9aa412472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virtual-na.org/meeting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.org/e-lit/ip-21-staying-clean-in-isolation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byphon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szf.org/public-relations-presentation-to-vips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nezf.org/pr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szf.org/na-public-relations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zfna.org/presentations/" TargetMode="External"/><Relationship Id="rId5" Type="http://schemas.openxmlformats.org/officeDocument/2006/relationships/hyperlink" Target="https://na.org/wp-content/uploads/2026/06/Rural-and-Isolated_2025-12-15-1.pdf" TargetMode="External"/><Relationship Id="rId4" Type="http://schemas.openxmlformats.org/officeDocument/2006/relationships/hyperlink" Target="https://na.org/fellowship-development-resourc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szf.org/wp-content/uploads/2023/10/police-overview-2021.pptx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Tom.na.servant@gmail.com" TargetMode="External"/><Relationship Id="rId4" Type="http://schemas.openxmlformats.org/officeDocument/2006/relationships/hyperlink" Target="mailto:powerlesstim@yaho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96547" y="211897"/>
            <a:ext cx="7250400" cy="14564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n-US" dirty="0">
                <a:solidFill>
                  <a:srgbClr val="0033CC"/>
                </a:solidFill>
              </a:rPr>
              <a:t>Building Connections to the Isolated</a:t>
            </a:r>
            <a:endParaRPr dirty="0">
              <a:solidFill>
                <a:srgbClr val="0033CC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96675" y="2097248"/>
            <a:ext cx="5408400" cy="16967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Tim L. (OK Region)</a:t>
            </a:r>
            <a:endParaRPr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Tom K. (Rio Grande Region)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0" y="175080"/>
            <a:ext cx="6915268" cy="15253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n-US" dirty="0">
                <a:solidFill>
                  <a:srgbClr val="0033CC"/>
                </a:solidFill>
              </a:rPr>
              <a:t>Building Connections to the Isolated</a:t>
            </a:r>
            <a:endParaRPr dirty="0">
              <a:solidFill>
                <a:srgbClr val="0033CC"/>
              </a:solidFill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657600" y="1928813"/>
            <a:ext cx="5050172" cy="20788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dirty="0">
                <a:solidFill>
                  <a:schemeClr val="tx1"/>
                </a:solidFill>
              </a:rPr>
              <a:t>Who are the </a:t>
            </a:r>
            <a:br>
              <a:rPr lang="en-US" sz="3100" b="1" dirty="0">
                <a:solidFill>
                  <a:schemeClr val="tx1"/>
                </a:solidFill>
              </a:rPr>
            </a:br>
            <a:r>
              <a:rPr lang="en-US" sz="3100" b="1" dirty="0">
                <a:solidFill>
                  <a:srgbClr val="FF0000"/>
                </a:solidFill>
              </a:rPr>
              <a:t>Isolated  Communities </a:t>
            </a:r>
            <a:br>
              <a:rPr lang="en-US" sz="3100" b="1" dirty="0">
                <a:solidFill>
                  <a:srgbClr val="FF0000"/>
                </a:solidFill>
              </a:rPr>
            </a:br>
            <a:r>
              <a:rPr lang="en-US" sz="3100" b="1" dirty="0">
                <a:solidFill>
                  <a:schemeClr val="tx1"/>
                </a:solidFill>
              </a:rPr>
              <a:t>and</a:t>
            </a:r>
            <a:r>
              <a:rPr lang="en-US" sz="3100" b="1" dirty="0">
                <a:solidFill>
                  <a:srgbClr val="FF0000"/>
                </a:solidFill>
              </a:rPr>
              <a:t> Individuals</a:t>
            </a:r>
            <a:r>
              <a:rPr lang="en-US" sz="3100" b="1" dirty="0">
                <a:solidFill>
                  <a:schemeClr val="tx1"/>
                </a:solidFill>
              </a:rPr>
              <a:t>?</a:t>
            </a:r>
            <a:br>
              <a:rPr lang="en-US" sz="3100" b="1" dirty="0">
                <a:solidFill>
                  <a:schemeClr val="tx1"/>
                </a:solidFill>
              </a:rPr>
            </a:br>
            <a:endParaRPr lang="en-US" sz="3100" b="1"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We want your input as well!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Please write on handouts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provided.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ctrTitle"/>
          </p:nvPr>
        </p:nvSpPr>
        <p:spPr>
          <a:xfrm>
            <a:off x="311700" y="134224"/>
            <a:ext cx="7037056" cy="1426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ts val="4800"/>
              </a:lnSpc>
            </a:pPr>
            <a:r>
              <a:rPr lang="en-US" sz="4400" dirty="0">
                <a:solidFill>
                  <a:srgbClr val="FF0000"/>
                </a:solidFill>
              </a:rPr>
              <a:t>Isolated Communities </a:t>
            </a:r>
            <a:br>
              <a:rPr lang="en-US" sz="4400" dirty="0">
                <a:solidFill>
                  <a:srgbClr val="FF0000"/>
                </a:solidFill>
              </a:rPr>
            </a:br>
            <a:r>
              <a:rPr lang="en-US" sz="4400" dirty="0">
                <a:solidFill>
                  <a:srgbClr val="FF0000"/>
                </a:solidFill>
              </a:rPr>
              <a:t>and Individuals</a:t>
            </a:r>
            <a:endParaRPr sz="4400" dirty="0">
              <a:solidFill>
                <a:srgbClr val="FF0000"/>
              </a:solidFill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1"/>
          </p:nvPr>
        </p:nvSpPr>
        <p:spPr>
          <a:xfrm>
            <a:off x="763398" y="1476462"/>
            <a:ext cx="8288323" cy="33639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50813" indent="-242888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Isolated by Language barriers</a:t>
            </a:r>
            <a:endParaRPr lang="en-US" sz="2400" dirty="0">
              <a:solidFill>
                <a:schemeClr val="tx1"/>
              </a:solidFill>
            </a:endParaRPr>
          </a:p>
          <a:p>
            <a:pPr indent="0" algn="l"/>
            <a:r>
              <a:rPr lang="en-US" sz="1900" dirty="0">
                <a:solidFill>
                  <a:schemeClr val="tx1"/>
                </a:solidFill>
              </a:rPr>
              <a:t>With over 44 million* individuals who speak Spanish in the home, this is the largest group in the United States that falls under this heading.</a:t>
            </a:r>
            <a:br>
              <a:rPr lang="en-US" sz="1900" dirty="0">
                <a:solidFill>
                  <a:schemeClr val="tx1"/>
                </a:solidFill>
              </a:rPr>
            </a:br>
            <a:r>
              <a:rPr lang="en-US" sz="1900" dirty="0">
                <a:solidFill>
                  <a:schemeClr val="tx1"/>
                </a:solidFill>
              </a:rPr>
              <a:t>There are another approximate 29 million* individuals who speak </a:t>
            </a:r>
            <a:br>
              <a:rPr lang="en-US" sz="1900" dirty="0">
                <a:solidFill>
                  <a:schemeClr val="tx1"/>
                </a:solidFill>
              </a:rPr>
            </a:br>
            <a:r>
              <a:rPr lang="en-US" sz="1900" dirty="0">
                <a:solidFill>
                  <a:schemeClr val="tx1"/>
                </a:solidFill>
              </a:rPr>
              <a:t>another language. </a:t>
            </a:r>
            <a:br>
              <a:rPr lang="en-US" sz="1900" dirty="0">
                <a:solidFill>
                  <a:schemeClr val="tx1"/>
                </a:solidFill>
              </a:rPr>
            </a:br>
            <a:r>
              <a:rPr lang="en-US" sz="1900" dirty="0">
                <a:solidFill>
                  <a:schemeClr val="tx1"/>
                </a:solidFill>
              </a:rPr>
              <a:t>Those who speak English, but live in a non-English speaking  environment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  <a:p>
            <a:pPr marL="230188" indent="-230188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Cultural Differences</a:t>
            </a:r>
            <a:endParaRPr lang="en-US" sz="2000" dirty="0">
              <a:solidFill>
                <a:schemeClr val="tx1"/>
              </a:solidFill>
            </a:endParaRPr>
          </a:p>
          <a:p>
            <a:pPr marL="731520" lvl="2" algn="l"/>
            <a:r>
              <a:rPr lang="en-US" sz="1900" dirty="0">
                <a:solidFill>
                  <a:schemeClr val="tx1"/>
                </a:solidFill>
              </a:rPr>
              <a:t>Examples: Hispanic/Latino, Black/African American, Asian, Native/Indigenous Americans</a:t>
            </a:r>
          </a:p>
          <a:p>
            <a:pPr marL="731520" lvl="2" algn="l"/>
            <a:r>
              <a:rPr lang="en-US" sz="1900" dirty="0">
                <a:solidFill>
                  <a:schemeClr val="tx1"/>
                </a:solidFill>
              </a:rPr>
              <a:t>Religious or Spiritual Beliefs Examples: Amish, Hasidic Jewish, </a:t>
            </a:r>
            <a:br>
              <a:rPr lang="en-US" sz="1900" dirty="0">
                <a:solidFill>
                  <a:schemeClr val="tx1"/>
                </a:solidFill>
              </a:rPr>
            </a:br>
            <a:r>
              <a:rPr lang="en-US" sz="1900" dirty="0">
                <a:solidFill>
                  <a:schemeClr val="tx1"/>
                </a:solidFill>
              </a:rPr>
              <a:t>Traditional Islanders</a:t>
            </a:r>
          </a:p>
          <a:p>
            <a:pPr lvl="1" indent="-457200" algn="l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lvl="1" algn="l"/>
            <a:r>
              <a:rPr lang="en-US" sz="1600" dirty="0">
                <a:solidFill>
                  <a:schemeClr val="tx1"/>
                </a:solidFill>
              </a:rPr>
              <a:t>*The U. S. Census Bureau’s 2024 American Community Survey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EC8F128C-1868-6A7B-E157-0EA7FB7D3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CC2AA80B-200C-238C-D866-18354D04FB8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04007" y="1560352"/>
            <a:ext cx="8154099" cy="312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230188" indent="-230188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</a:rPr>
              <a:t>Physically Isolated</a:t>
            </a: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Examples: Rural Communities (only 1-2 addicts in a town of 300)</a:t>
            </a: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Incarcerated – jail, prison, mental institution</a:t>
            </a: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Displaced, both long and short term</a:t>
            </a:r>
          </a:p>
          <a:p>
            <a:pPr marL="914400" lvl="2" indent="0" algn="l">
              <a:spcBef>
                <a:spcPts val="600"/>
              </a:spcBef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Traveling, relocated, temporarily or long term, work,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Employment keeps them on the road)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Marine job - on the ocean </a:t>
            </a: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Uncomfortable around people - Phobias</a:t>
            </a: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r>
              <a:rPr lang="en-US" dirty="0">
                <a:solidFill>
                  <a:schemeClr val="tx1"/>
                </a:solidFill>
              </a:rPr>
              <a:t>	Physically isolated and lacking knowledge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of available technologies that might help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(Technophobes)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Google Shape;66;p15">
            <a:extLst>
              <a:ext uri="{FF2B5EF4-FFF2-40B4-BE49-F238E27FC236}">
                <a16:creationId xmlns:a16="http://schemas.microsoft.com/office/drawing/2014/main" id="{7CAC4840-83CC-D75C-1A84-14F78943956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224"/>
            <a:ext cx="6746818" cy="1426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ts val="4800"/>
              </a:lnSpc>
            </a:pPr>
            <a:r>
              <a:rPr lang="en-US" sz="4400" dirty="0">
                <a:solidFill>
                  <a:srgbClr val="FF0000"/>
                </a:solidFill>
              </a:rPr>
              <a:t>Isolated Communities </a:t>
            </a:r>
            <a:br>
              <a:rPr lang="en-US" sz="4400" dirty="0">
                <a:solidFill>
                  <a:srgbClr val="FF0000"/>
                </a:solidFill>
              </a:rPr>
            </a:br>
            <a:r>
              <a:rPr lang="en-US" sz="4400" dirty="0">
                <a:solidFill>
                  <a:srgbClr val="FF0000"/>
                </a:solidFill>
              </a:rPr>
              <a:t>and Individuals</a:t>
            </a:r>
            <a:endParaRPr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41728ED5-2F21-7309-CD88-29D747F9D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9F1D6DDC-9733-DA80-8CE4-93530434347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94950" y="1393250"/>
            <a:ext cx="8154099" cy="36160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230188" lvl="0" indent="-230188" algn="l">
              <a:buFont typeface="Arial" panose="020B0604020202020204" pitchFamily="34" charset="0"/>
              <a:buChar char="•"/>
              <a:tabLst>
                <a:tab pos="0" algn="l"/>
                <a:tab pos="460375" algn="l"/>
              </a:tabLst>
            </a:pPr>
            <a:r>
              <a:rPr lang="en-US" sz="4400" b="1" dirty="0">
                <a:solidFill>
                  <a:schemeClr val="tx1"/>
                </a:solidFill>
              </a:rPr>
              <a:t>Health Issues</a:t>
            </a:r>
          </a:p>
          <a:p>
            <a:pPr algn="l"/>
            <a:r>
              <a:rPr lang="en-US" sz="4400" b="1" dirty="0">
                <a:solidFill>
                  <a:schemeClr val="tx1"/>
                </a:solidFill>
              </a:rPr>
              <a:t> 	</a:t>
            </a:r>
            <a:r>
              <a:rPr lang="en-US" sz="2900" dirty="0">
                <a:solidFill>
                  <a:schemeClr val="tx1"/>
                </a:solidFill>
              </a:rPr>
              <a:t>Visually Impaired, Hearing Impaired, Mentally Impaired, </a:t>
            </a:r>
          </a:p>
          <a:p>
            <a:pPr algn="l"/>
            <a:r>
              <a:rPr lang="en-US" sz="2900" dirty="0">
                <a:solidFill>
                  <a:schemeClr val="tx1"/>
                </a:solidFill>
              </a:rPr>
              <a:t>	Disabled, Short- or Long-Term Conditions, Hospice, Aged</a:t>
            </a:r>
            <a:br>
              <a:rPr lang="en-US" sz="2900" dirty="0">
                <a:solidFill>
                  <a:schemeClr val="tx1"/>
                </a:solidFill>
              </a:rPr>
            </a:br>
            <a:r>
              <a:rPr lang="en-US" sz="2900" dirty="0">
                <a:solidFill>
                  <a:schemeClr val="tx1"/>
                </a:solidFill>
              </a:rPr>
              <a:t>Care givers for: children, elderly, infirm</a:t>
            </a:r>
            <a:br>
              <a:rPr lang="en-US" sz="2900" dirty="0">
                <a:solidFill>
                  <a:schemeClr val="tx1"/>
                </a:solidFill>
              </a:rPr>
            </a:br>
            <a:r>
              <a:rPr lang="en-US" sz="2900" dirty="0">
                <a:solidFill>
                  <a:schemeClr val="tx1"/>
                </a:solidFill>
              </a:rPr>
              <a:t> </a:t>
            </a:r>
            <a:endParaRPr lang="en-US" sz="2200" b="1" dirty="0">
              <a:solidFill>
                <a:schemeClr val="tx1"/>
              </a:solidFill>
            </a:endParaRPr>
          </a:p>
          <a:p>
            <a:pPr marL="230188" indent="-230188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</a:rPr>
              <a:t>Employment Requiring Absolute Anonymity</a:t>
            </a:r>
          </a:p>
          <a:p>
            <a:pPr marL="457200" lvl="1" indent="0" algn="l">
              <a:spcBef>
                <a:spcPts val="200"/>
              </a:spcBef>
              <a:buClr>
                <a:schemeClr val="tx1"/>
              </a:buClr>
            </a:pPr>
            <a:r>
              <a:rPr lang="en-US" sz="2900" dirty="0">
                <a:solidFill>
                  <a:schemeClr val="tx1"/>
                </a:solidFill>
              </a:rPr>
              <a:t>Examples: Military - Reserve, Deployed military, National Guard </a:t>
            </a:r>
            <a:br>
              <a:rPr lang="en-US" sz="2900" dirty="0">
                <a:solidFill>
                  <a:schemeClr val="tx1"/>
                </a:solidFill>
              </a:rPr>
            </a:br>
            <a:r>
              <a:rPr lang="en-US" sz="2900" dirty="0">
                <a:solidFill>
                  <a:schemeClr val="tx1"/>
                </a:solidFill>
              </a:rPr>
              <a:t>(communication under surveillance)</a:t>
            </a:r>
          </a:p>
          <a:p>
            <a:pPr marL="0" indent="0" algn="l">
              <a:spcBef>
                <a:spcPts val="200"/>
              </a:spcBef>
              <a:buClr>
                <a:schemeClr val="tx1"/>
              </a:buClr>
            </a:pPr>
            <a:r>
              <a:rPr lang="en-US" sz="2900" dirty="0">
                <a:solidFill>
                  <a:schemeClr val="tx1"/>
                </a:solidFill>
              </a:rPr>
              <a:t>	Local police, state and federal police</a:t>
            </a:r>
          </a:p>
          <a:p>
            <a:pPr marL="0" indent="0" algn="l">
              <a:spcBef>
                <a:spcPts val="200"/>
              </a:spcBef>
              <a:buClr>
                <a:schemeClr val="tx1"/>
              </a:buClr>
            </a:pPr>
            <a:r>
              <a:rPr lang="en-US" sz="2900" dirty="0">
                <a:solidFill>
                  <a:schemeClr val="tx1"/>
                </a:solidFill>
              </a:rPr>
              <a:t>	Undercover agents (retired or active)</a:t>
            </a:r>
          </a:p>
          <a:p>
            <a:pPr marL="457200" lvl="1" indent="0" algn="l">
              <a:spcBef>
                <a:spcPts val="200"/>
              </a:spcBef>
            </a:pPr>
            <a:r>
              <a:rPr lang="en-US" sz="2900" dirty="0">
                <a:solidFill>
                  <a:schemeClr val="tx1"/>
                </a:solidFill>
              </a:rPr>
              <a:t>	Federal employees with security clearance</a:t>
            </a:r>
          </a:p>
          <a:p>
            <a:pPr marL="457200" lvl="1" indent="0" algn="l">
              <a:spcBef>
                <a:spcPts val="200"/>
              </a:spcBef>
            </a:pPr>
            <a:r>
              <a:rPr lang="en-US" sz="2900" dirty="0">
                <a:solidFill>
                  <a:schemeClr val="tx1"/>
                </a:solidFill>
              </a:rPr>
              <a:t>	Commercial employees with security clearance </a:t>
            </a:r>
            <a:br>
              <a:rPr lang="en-US" sz="2900" dirty="0">
                <a:solidFill>
                  <a:schemeClr val="tx1"/>
                </a:solidFill>
              </a:rPr>
            </a:br>
            <a:r>
              <a:rPr lang="en-US" sz="2900" dirty="0">
                <a:solidFill>
                  <a:schemeClr val="tx1"/>
                </a:solidFill>
              </a:rPr>
              <a:t>	(e.g. NY Stock Exchange)</a:t>
            </a:r>
          </a:p>
          <a:p>
            <a:pPr marL="227013" lvl="1" indent="-227013" algn="l">
              <a:spcBef>
                <a:spcPts val="600"/>
              </a:spcBef>
            </a:pPr>
            <a:endParaRPr lang="en-US" sz="3800" b="1" i="1" dirty="0">
              <a:solidFill>
                <a:srgbClr val="FF0000"/>
              </a:solidFill>
            </a:endParaRPr>
          </a:p>
        </p:txBody>
      </p:sp>
      <p:sp>
        <p:nvSpPr>
          <p:cNvPr id="4" name="Google Shape;66;p15">
            <a:extLst>
              <a:ext uri="{FF2B5EF4-FFF2-40B4-BE49-F238E27FC236}">
                <a16:creationId xmlns:a16="http://schemas.microsoft.com/office/drawing/2014/main" id="{C48C7EB2-064B-1648-93F5-D34A88E648A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224"/>
            <a:ext cx="6746818" cy="1426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ts val="4800"/>
              </a:lnSpc>
            </a:pPr>
            <a:r>
              <a:rPr lang="en-US" sz="4400" dirty="0">
                <a:solidFill>
                  <a:srgbClr val="FF0000"/>
                </a:solidFill>
              </a:rPr>
              <a:t>Isolated Communities </a:t>
            </a:r>
            <a:br>
              <a:rPr lang="en-US" sz="4400" dirty="0">
                <a:solidFill>
                  <a:srgbClr val="FF0000"/>
                </a:solidFill>
              </a:rPr>
            </a:br>
            <a:r>
              <a:rPr lang="en-US" sz="4400" dirty="0">
                <a:solidFill>
                  <a:srgbClr val="FF0000"/>
                </a:solidFill>
              </a:rPr>
              <a:t>and Individuals</a:t>
            </a:r>
            <a:endParaRPr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83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5E0DEA70-D935-1BCA-715E-6CFD6F14E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0F1A154B-72B6-1EB8-A035-B9D04EFE781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9174" y="1459684"/>
            <a:ext cx="8154099" cy="35495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/>
              </a:solidFill>
            </a:endParaRP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</a:rPr>
              <a:t>Other Circumstances</a:t>
            </a:r>
            <a:endParaRPr lang="en-US" sz="3800" dirty="0">
              <a:solidFill>
                <a:schemeClr val="tx1"/>
              </a:solidFill>
            </a:endParaRPr>
          </a:p>
          <a:p>
            <a:pPr lvl="1" algn="l">
              <a:spcBef>
                <a:spcPts val="600"/>
              </a:spcBef>
            </a:pPr>
            <a:r>
              <a:rPr lang="en-US" sz="3800" dirty="0">
                <a:solidFill>
                  <a:schemeClr val="tx1"/>
                </a:solidFill>
              </a:rPr>
              <a:t>Examples: Old/Long Timers (Trouble relating to younger members, </a:t>
            </a:r>
            <a:br>
              <a:rPr lang="en-US" sz="3800" dirty="0">
                <a:solidFill>
                  <a:schemeClr val="tx1"/>
                </a:solidFill>
              </a:rPr>
            </a:br>
            <a:r>
              <a:rPr lang="en-US" sz="3800" dirty="0">
                <a:solidFill>
                  <a:schemeClr val="tx1"/>
                </a:solidFill>
              </a:rPr>
              <a:t>lost touch with NA – unintentional or by choice, just drifted away)</a:t>
            </a:r>
            <a:br>
              <a:rPr lang="en-US" sz="3800" dirty="0">
                <a:solidFill>
                  <a:schemeClr val="tx1"/>
                </a:solidFill>
              </a:rPr>
            </a:br>
            <a:r>
              <a:rPr lang="en-US" sz="3800" dirty="0">
                <a:solidFill>
                  <a:schemeClr val="tx1"/>
                </a:solidFill>
              </a:rPr>
              <a:t>Those who are “All Knowed Up” (Believe they have no more to learn)</a:t>
            </a:r>
          </a:p>
          <a:p>
            <a:pPr lvl="1" algn="l">
              <a:spcBef>
                <a:spcPts val="600"/>
              </a:spcBef>
            </a:pPr>
            <a:r>
              <a:rPr lang="en-US" sz="3800" dirty="0">
                <a:solidFill>
                  <a:schemeClr val="tx1"/>
                </a:solidFill>
              </a:rPr>
              <a:t>Long or odd work schedules or locations</a:t>
            </a:r>
            <a:br>
              <a:rPr lang="en-US" sz="3800" dirty="0">
                <a:solidFill>
                  <a:schemeClr val="tx1"/>
                </a:solidFill>
              </a:rPr>
            </a:br>
            <a:r>
              <a:rPr lang="en-US" sz="3800" dirty="0">
                <a:solidFill>
                  <a:schemeClr val="tx1"/>
                </a:solidFill>
              </a:rPr>
              <a:t>(e.g. 4 days on – 4 days off, Cowboys on a ranch can’t get into town)</a:t>
            </a:r>
          </a:p>
          <a:p>
            <a:pPr lvl="1" algn="l">
              <a:spcBef>
                <a:spcPts val="600"/>
              </a:spcBef>
            </a:pPr>
            <a:r>
              <a:rPr lang="en-US" sz="3800" dirty="0">
                <a:solidFill>
                  <a:schemeClr val="tx1"/>
                </a:solidFill>
              </a:rPr>
              <a:t>Homeless</a:t>
            </a:r>
          </a:p>
          <a:p>
            <a:pPr lvl="1" algn="l">
              <a:spcBef>
                <a:spcPts val="600"/>
              </a:spcBef>
            </a:pPr>
            <a:r>
              <a:rPr lang="en-US" sz="3800" dirty="0">
                <a:solidFill>
                  <a:schemeClr val="tx1"/>
                </a:solidFill>
              </a:rPr>
              <a:t>Addicts living in a family of addicts (Don’t believe there is any other way)</a:t>
            </a:r>
          </a:p>
          <a:p>
            <a:pPr lvl="1" algn="l">
              <a:spcBef>
                <a:spcPts val="600"/>
              </a:spcBef>
            </a:pPr>
            <a:r>
              <a:rPr lang="en-US" sz="3800" dirty="0">
                <a:solidFill>
                  <a:schemeClr val="tx1"/>
                </a:solidFill>
              </a:rPr>
              <a:t>Uninformed – Just never heard of NA</a:t>
            </a:r>
          </a:p>
          <a:p>
            <a:pPr lvl="1" algn="l">
              <a:spcBef>
                <a:spcPts val="60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marL="227013" lvl="1" indent="-227013" algn="l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sz="3800" b="1" i="1" dirty="0">
                <a:solidFill>
                  <a:srgbClr val="FF0000"/>
                </a:solidFill>
              </a:rPr>
              <a:t>Not an Exhaustive List! </a:t>
            </a:r>
          </a:p>
        </p:txBody>
      </p:sp>
      <p:sp>
        <p:nvSpPr>
          <p:cNvPr id="4" name="Google Shape;66;p15">
            <a:extLst>
              <a:ext uri="{FF2B5EF4-FFF2-40B4-BE49-F238E27FC236}">
                <a16:creationId xmlns:a16="http://schemas.microsoft.com/office/drawing/2014/main" id="{3FFD3B7F-0854-DB7F-B31D-A487E0A39FC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224"/>
            <a:ext cx="6746818" cy="1426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ts val="4800"/>
              </a:lnSpc>
            </a:pPr>
            <a:r>
              <a:rPr lang="en-US" sz="4400" dirty="0">
                <a:solidFill>
                  <a:srgbClr val="FF0000"/>
                </a:solidFill>
              </a:rPr>
              <a:t>Isolated Communities </a:t>
            </a:r>
            <a:br>
              <a:rPr lang="en-US" sz="4400" dirty="0">
                <a:solidFill>
                  <a:srgbClr val="FF0000"/>
                </a:solidFill>
              </a:rPr>
            </a:br>
            <a:r>
              <a:rPr lang="en-US" sz="4400" dirty="0">
                <a:solidFill>
                  <a:srgbClr val="FF0000"/>
                </a:solidFill>
              </a:rPr>
              <a:t>and Individuals</a:t>
            </a:r>
            <a:endParaRPr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70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D91F6478-30FD-8756-7C83-8535F8BDD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4F5211B7-0135-D251-E171-006E27C5277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75080"/>
            <a:ext cx="6915268" cy="15253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n-US" dirty="0">
                <a:solidFill>
                  <a:srgbClr val="0033CC"/>
                </a:solidFill>
              </a:rPr>
              <a:t>Building Connections to the Isolated</a:t>
            </a:r>
            <a:endParaRPr dirty="0">
              <a:solidFill>
                <a:srgbClr val="0033CC"/>
              </a:solidFill>
            </a:endParaRPr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C1232875-6495-530C-00FD-7EFABDED512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689119" y="2227679"/>
            <a:ext cx="4565100" cy="15903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/>
            <a:r>
              <a:rPr lang="en-US" b="1" dirty="0">
                <a:solidFill>
                  <a:schemeClr val="tx1"/>
                </a:solidFill>
              </a:rPr>
              <a:t>What are our </a:t>
            </a:r>
            <a:r>
              <a:rPr lang="en-US" b="1" dirty="0">
                <a:solidFill>
                  <a:srgbClr val="0033CC"/>
                </a:solidFill>
              </a:rPr>
              <a:t>NA Resources</a:t>
            </a:r>
            <a:r>
              <a:rPr lang="en-US" b="1" dirty="0"/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b="1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We want your input as well.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Again, we want you to write.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024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C424010F-384F-0264-ABA7-0E79EE740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ABCE550A-28FD-0B1C-29FB-DB4E05C6D5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B774569E-1CC2-E174-92E9-3E2BC768D51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9842" y="1415604"/>
            <a:ext cx="7357145" cy="33745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Websites</a:t>
            </a:r>
          </a:p>
          <a:p>
            <a:pPr marL="457200" lvl="1" indent="0" algn="l"/>
            <a:r>
              <a:rPr lang="en-US" sz="2300" dirty="0">
                <a:solidFill>
                  <a:schemeClr val="tx1"/>
                </a:solidFill>
              </a:rPr>
              <a:t>NAWS, Zone, Region (Multi-lingual)</a:t>
            </a: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Meeting info, service materials, event calendar</a:t>
            </a: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BMLT allows planning for travel </a:t>
            </a: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Flyers, etc. to have QR codes to websites</a:t>
            </a:r>
          </a:p>
          <a:p>
            <a:pPr marL="914400" lvl="2" indent="0" algn="l"/>
            <a:r>
              <a:rPr lang="en-US" sz="2300" dirty="0">
                <a:solidFill>
                  <a:schemeClr val="tx1"/>
                </a:solidFill>
              </a:rPr>
              <a:t>Places to put flyers: Dumpsters, Laundromat, Community bulletin boards, Hospitals, Methadone clinics, Busses and Bus Stops, Community Benches, Pharmacies, libraries, Homeless Shelters </a:t>
            </a:r>
          </a:p>
          <a:p>
            <a:pPr marL="457200" lvl="1" indent="0" algn="l"/>
            <a:r>
              <a:rPr lang="en-US" sz="2300" dirty="0">
                <a:solidFill>
                  <a:schemeClr val="tx1"/>
                </a:solidFill>
              </a:rPr>
              <a:t>Digital Flyers: Grocery receipts, Banks, Digital Billboards</a:t>
            </a:r>
          </a:p>
          <a:p>
            <a:pPr marL="457200" lvl="1" indent="0" algn="l"/>
            <a:r>
              <a:rPr lang="en-US" sz="1900" dirty="0">
                <a:solidFill>
                  <a:schemeClr val="tx1"/>
                </a:solidFill>
              </a:rPr>
              <a:t> </a:t>
            </a:r>
          </a:p>
          <a:p>
            <a:pPr marL="227013" lvl="0" indent="-227013" algn="l" rtl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Helplines with Texting support (YAP)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English and Spanish volunteers</a:t>
            </a:r>
            <a:endParaRPr lang="en-US" dirty="0">
              <a:solidFill>
                <a:schemeClr val="tx1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2206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7A548A55-FC67-922C-E005-A137550DF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4B1EB99F-BEB3-35B3-6E8C-874EA2A380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CB77B46E-6DD5-2D25-D9FC-9BE97CB59CA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19053" y="1283485"/>
            <a:ext cx="8085437" cy="3414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227013" lvl="0" indent="-227013" algn="l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chemeClr val="tx1"/>
                </a:solidFill>
              </a:rPr>
              <a:t>Online/Hybrid meetings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600" dirty="0">
                <a:solidFill>
                  <a:schemeClr val="tx1"/>
                </a:solidFill>
              </a:rPr>
              <a:t>Support for those needing extra anonymity (video off),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	Geographically isolated, home bound, etc.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	Meeting guides to ID language used 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	and if ASL supported </a:t>
            </a:r>
            <a:br>
              <a:rPr lang="en-US" sz="2600" dirty="0">
                <a:solidFill>
                  <a:schemeClr val="tx1"/>
                </a:solidFill>
              </a:rPr>
            </a:br>
            <a:endParaRPr lang="en-US" sz="2600" dirty="0">
              <a:solidFill>
                <a:schemeClr val="tx1"/>
              </a:solidFill>
            </a:endParaRP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Online Meetings that include other isolated meetings/members/communities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	using their format and service round robin</a:t>
            </a:r>
          </a:p>
          <a:p>
            <a:pPr marL="457200" lvl="1" indent="0" algn="l"/>
            <a:r>
              <a:rPr lang="en-US" sz="2600" dirty="0">
                <a:solidFill>
                  <a:schemeClr val="tx1"/>
                </a:solidFill>
              </a:rPr>
              <a:t>	Example: “STAR Meeting” Small Town Allied Recovery. 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	Several isolated communities have online access and are each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	responsible for format on a rotating basis. Get them into service!</a:t>
            </a:r>
            <a:br>
              <a:rPr lang="en-US" sz="2600" dirty="0">
                <a:solidFill>
                  <a:schemeClr val="tx1"/>
                </a:solidFill>
              </a:rPr>
            </a:br>
            <a:endParaRPr lang="en-US" sz="2600" dirty="0">
              <a:solidFill>
                <a:schemeClr val="tx1"/>
              </a:solidFill>
            </a:endParaRPr>
          </a:p>
          <a:p>
            <a:pPr marL="457200" lvl="1" indent="0" algn="l"/>
            <a:r>
              <a:rPr lang="en-US" sz="2600" dirty="0">
                <a:solidFill>
                  <a:schemeClr val="tx1"/>
                </a:solidFill>
              </a:rPr>
              <a:t>Virtual Meetings - </a:t>
            </a:r>
            <a:r>
              <a:rPr lang="en-US" sz="2600" dirty="0">
                <a:solidFill>
                  <a:schemeClr val="tx1"/>
                </a:solidFill>
                <a:hlinkClick r:id="rId4"/>
              </a:rPr>
              <a:t>https://virtual-na.org/meetings/</a:t>
            </a:r>
            <a:endParaRPr lang="en-US" sz="2600" dirty="0">
              <a:solidFill>
                <a:schemeClr val="tx1"/>
              </a:solidFill>
            </a:endParaRPr>
          </a:p>
          <a:p>
            <a:pPr marL="457200" lvl="1" indent="0" algn="l"/>
            <a:r>
              <a:rPr lang="en-US" sz="2600" dirty="0">
                <a:solidFill>
                  <a:schemeClr val="tx1"/>
                </a:solidFill>
              </a:rPr>
              <a:t>	Sorted by Language and includes ASL</a:t>
            </a:r>
          </a:p>
          <a:p>
            <a:pPr marL="457200" lvl="1" indent="0" algn="l"/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40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D35DAF63-1822-F77F-6885-9C88EF070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F04CB29E-84ED-2FCB-3418-95C8F3EDAFE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04CCD362-D474-12BE-375A-030F43D58A6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84663" y="1253448"/>
            <a:ext cx="7554662" cy="38117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227013" lvl="0" indent="-227013" algn="l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chemeClr val="tx1"/>
                </a:solidFill>
              </a:rPr>
              <a:t>Literature – electronic and paper</a:t>
            </a: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Books, IPs, Audio books, Reaching Out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NA.org has IPs in 57 languages – free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IP 21 – </a:t>
            </a:r>
            <a:r>
              <a:rPr lang="en-US" sz="2400" dirty="0">
                <a:solidFill>
                  <a:schemeClr val="tx1"/>
                </a:solidFill>
                <a:hlinkClick r:id="rId4"/>
              </a:rPr>
              <a:t>Staying Clean in Isolation</a:t>
            </a:r>
            <a:endParaRPr lang="en-US" sz="2400" dirty="0">
              <a:solidFill>
                <a:schemeClr val="tx1"/>
              </a:solidFill>
            </a:endParaRP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Iran gives out more Welcome to NA IP #22 than any other language</a:t>
            </a:r>
          </a:p>
          <a:p>
            <a:pPr marL="457200" lvl="1" indent="0" algn="l">
              <a:spcBef>
                <a:spcPts val="600"/>
              </a:spcBef>
            </a:pPr>
            <a:endParaRPr lang="en-US" sz="600" dirty="0">
              <a:solidFill>
                <a:schemeClr val="tx1"/>
              </a:solidFill>
            </a:endParaRP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Speaker Recordings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NAWS (WCNA 38) 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Many local websites provide free downloads </a:t>
            </a:r>
            <a:endParaRPr lang="en-US" sz="1100" dirty="0">
              <a:solidFill>
                <a:schemeClr val="tx1"/>
              </a:solidFill>
            </a:endParaRPr>
          </a:p>
          <a:p>
            <a:pPr marL="227013" lvl="0" indent="-227013" algn="l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100" b="1">
                <a:solidFill>
                  <a:schemeClr val="tx1"/>
                </a:solidFill>
              </a:rPr>
              <a:t>Convention </a:t>
            </a:r>
            <a:r>
              <a:rPr lang="en-US" sz="3100" b="1" dirty="0">
                <a:solidFill>
                  <a:schemeClr val="tx1"/>
                </a:solidFill>
              </a:rPr>
              <a:t>Support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Speaker translation: English, Spanish, ASL 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Provide people willing to Sponsor and Childcare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1481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E27B2DA5-23D9-D252-84E9-1546619DA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9C6EE945-7B76-2AA9-BAD9-A369E56E1B0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37614533-5836-0F57-C6CC-FC4C1965A06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57562" y="1317010"/>
            <a:ext cx="8202548" cy="36010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lvl="0" indent="-4572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b="1" dirty="0">
                <a:solidFill>
                  <a:schemeClr val="tx1"/>
                </a:solidFill>
              </a:rPr>
              <a:t>NAbyPhone.org </a:t>
            </a:r>
            <a:r>
              <a:rPr lang="en-US" sz="3300" b="1" dirty="0">
                <a:solidFill>
                  <a:schemeClr val="tx1"/>
                </a:solidFill>
                <a:hlinkClick r:id="rId4"/>
              </a:rPr>
              <a:t>https://nabyphone.org/</a:t>
            </a:r>
            <a:endParaRPr lang="en-US" sz="3300" b="1" dirty="0">
              <a:solidFill>
                <a:schemeClr val="tx1"/>
              </a:solidFill>
            </a:endParaRPr>
          </a:p>
          <a:p>
            <a:pPr marL="0" lvl="0" indent="0" algn="l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100" dirty="0">
                <a:solidFill>
                  <a:schemeClr val="tx1"/>
                </a:solidFill>
              </a:rPr>
              <a:t>For those with simple phones or no internet</a:t>
            </a:r>
            <a:br>
              <a:rPr lang="en-US" sz="2100" dirty="0">
                <a:solidFill>
                  <a:schemeClr val="tx1"/>
                </a:solidFill>
              </a:rPr>
            </a:br>
            <a:r>
              <a:rPr lang="en-US" sz="2100" dirty="0">
                <a:solidFill>
                  <a:schemeClr val="tx1"/>
                </a:solidFill>
              </a:rPr>
              <a:t>	This is a long-standing meeting guide prior to online meetings </a:t>
            </a:r>
            <a:br>
              <a:rPr lang="en-US" sz="2100" dirty="0">
                <a:solidFill>
                  <a:schemeClr val="tx1"/>
                </a:solidFill>
              </a:rPr>
            </a:br>
            <a:endParaRPr lang="en-US" sz="1100" dirty="0">
              <a:solidFill>
                <a:schemeClr val="tx1"/>
              </a:solidFill>
            </a:endParaRP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Start a Meeting yourself </a:t>
            </a:r>
          </a:p>
          <a:p>
            <a:pPr marL="457200" lvl="1" indent="0" algn="l"/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2100" dirty="0">
                <a:solidFill>
                  <a:schemeClr val="tx1"/>
                </a:solidFill>
              </a:rPr>
              <a:t>Then train your replacement</a:t>
            </a:r>
            <a:endParaRPr lang="en-US" sz="2100" b="1" dirty="0">
              <a:solidFill>
                <a:schemeClr val="tx1"/>
              </a:solidFill>
            </a:endParaRPr>
          </a:p>
          <a:p>
            <a:pPr marL="227013" lvl="0" indent="-227013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Long Distance Sponsorship</a:t>
            </a: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Event activities that include all generations</a:t>
            </a: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Writing: step work, inventory </a:t>
            </a:r>
          </a:p>
          <a:p>
            <a:pPr marL="684213" lvl="1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Sponsorship behind the Walls </a:t>
            </a:r>
          </a:p>
          <a:p>
            <a:pPr marL="684213" lvl="1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Outreach committees</a:t>
            </a: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42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3F7859FA-456E-A033-A2EC-24D16AEC9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021031B1-F575-DA6D-B791-FED8B5D4D91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776BE5B8-72B3-CD01-8D81-C43E9E46AC9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38231" y="1427356"/>
            <a:ext cx="8045042" cy="34130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chemeClr val="tx1"/>
                </a:solidFill>
              </a:rPr>
              <a:t>Social Media</a:t>
            </a:r>
            <a:r>
              <a:rPr lang="en-US" dirty="0">
                <a:solidFill>
                  <a:schemeClr val="tx1"/>
                </a:solidFill>
              </a:rPr>
              <a:t>	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600" dirty="0">
                <a:solidFill>
                  <a:schemeClr val="tx1"/>
                </a:solidFill>
              </a:rPr>
              <a:t>Start social media accounts (Must be moderated)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Brazil has an Instagram account with 60,000 followers!</a:t>
            </a:r>
          </a:p>
          <a:p>
            <a:pPr marL="457200" lvl="1" indent="0" algn="l"/>
            <a:r>
              <a:rPr lang="en-US" sz="2100" i="1" dirty="0">
                <a:solidFill>
                  <a:schemeClr val="tx1"/>
                </a:solidFill>
              </a:rPr>
              <a:t>Lots more here</a:t>
            </a: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PR PSAs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Aimed at isolated communities or communities with no meetings at all</a:t>
            </a:r>
            <a:endParaRPr lang="en-US" dirty="0">
              <a:solidFill>
                <a:schemeClr val="tx1"/>
              </a:solidFill>
            </a:endParaRP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Get in the car!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300" dirty="0">
                <a:solidFill>
                  <a:schemeClr val="tx1"/>
                </a:solidFill>
              </a:rPr>
              <a:t>How it was done in the beginning. </a:t>
            </a:r>
            <a:r>
              <a:rPr lang="en-US" sz="2300" u="sng" dirty="0">
                <a:solidFill>
                  <a:schemeClr val="tx1"/>
                </a:solidFill>
              </a:rPr>
              <a:t>Still works!</a:t>
            </a:r>
            <a:br>
              <a:rPr lang="en-US" sz="2300" u="sng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	Grab a couple members and go meet them.</a:t>
            </a: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	Go post flyers in those rural communities!</a:t>
            </a: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616291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6BDE96FD-C422-C268-0375-B78C7228C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F3BE699F-2341-D7AE-435A-10588081EC4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59971B7E-283A-B30A-1F70-459468426C1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9174" y="1342208"/>
            <a:ext cx="7927596" cy="3129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chemeClr val="tx1"/>
                </a:solidFill>
              </a:rPr>
              <a:t>Reaching Native American or First People  </a:t>
            </a:r>
            <a:br>
              <a:rPr lang="en-US" sz="3100" b="1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Considerations: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1600" dirty="0">
                <a:solidFill>
                  <a:schemeClr val="tx1"/>
                </a:solidFill>
              </a:rPr>
              <a:t>Often no internet available. Need permission from Elders</a:t>
            </a:r>
          </a:p>
          <a:p>
            <a:pPr marL="457200" lvl="1" indent="0" algn="l">
              <a:spcBef>
                <a:spcPts val="600"/>
              </a:spcBef>
            </a:pPr>
            <a:r>
              <a:rPr lang="en-US" sz="1600" dirty="0">
                <a:solidFill>
                  <a:schemeClr val="tx1"/>
                </a:solidFill>
              </a:rPr>
              <a:t>Make sure there are volunteers committed  to bring a meeting in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No volunteers? Put a PR rack in place if permitted &amp; keep it stocked</a:t>
            </a:r>
          </a:p>
          <a:p>
            <a:pPr marL="227013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PR presentation to the elders – Commit to a year</a:t>
            </a: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Start a meeting</a:t>
            </a:r>
          </a:p>
          <a:p>
            <a:pPr marL="227013" lvl="0" indent="-227013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Run it for a year training locals to be self-sufficient including GSR training</a:t>
            </a:r>
          </a:p>
          <a:p>
            <a:pPr marL="914400" lvl="2" indent="0" algn="l"/>
            <a:r>
              <a:rPr lang="en-US" sz="2600" b="1" dirty="0">
                <a:solidFill>
                  <a:schemeClr val="tx1"/>
                </a:solidFill>
              </a:rPr>
              <a:t>Keep in touch with Elders!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5925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DD5E9EF1-31CE-628D-F6E9-3BAA35B6D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B6B08641-865A-E971-AC96-0F59FBB486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319459"/>
            <a:ext cx="6746818" cy="11486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0033CC"/>
                </a:solidFill>
              </a:rPr>
              <a:t>Reaching People to Help NA Reach the Isolated</a:t>
            </a:r>
            <a:endParaRPr sz="4400" dirty="0">
              <a:solidFill>
                <a:srgbClr val="0033CC"/>
              </a:solidFill>
            </a:endParaRPr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FDF1284C-2A2D-CB70-0CA1-B3860A50C85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62063" y="1468073"/>
            <a:ext cx="8154099" cy="35968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230188" indent="-230188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</a:rPr>
              <a:t>People Needing Information (PR) to help us reach Addicts</a:t>
            </a: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br>
              <a:rPr lang="en-US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Examples: Judges, Religious advisors, Therapists, Human Resources in many companies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Hospital administrators (ambulance drivers otherwise known as Narcan delivery). </a:t>
            </a:r>
            <a:br>
              <a:rPr lang="en-US" sz="4000" dirty="0">
                <a:solidFill>
                  <a:schemeClr val="tx1"/>
                </a:solidFill>
              </a:rPr>
            </a:b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u="sng" dirty="0">
                <a:solidFill>
                  <a:schemeClr val="tx1"/>
                </a:solidFill>
              </a:rPr>
              <a:t>Government officials:</a:t>
            </a:r>
            <a:r>
              <a:rPr lang="en-US" sz="4000" dirty="0">
                <a:solidFill>
                  <a:schemeClr val="tx1"/>
                </a:solidFill>
              </a:rPr>
              <a:t> Governor, State Attorney General,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	Financial committee that funds prisons,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	State legislator</a:t>
            </a:r>
            <a:br>
              <a:rPr lang="en-US" sz="4000" dirty="0">
                <a:solidFill>
                  <a:schemeClr val="tx1"/>
                </a:solidFill>
              </a:rPr>
            </a:b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	H</a:t>
            </a:r>
            <a:r>
              <a:rPr lang="en-US" sz="4000" b="1" dirty="0">
                <a:solidFill>
                  <a:schemeClr val="tx1"/>
                </a:solidFill>
              </a:rPr>
              <a:t>ow to Present to Decision Makers: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	</a:t>
            </a:r>
            <a:r>
              <a:rPr lang="en-US" sz="4000" dirty="0">
                <a:solidFill>
                  <a:schemeClr val="tx1"/>
                </a:solidFill>
                <a:hlinkClick r:id="rId4"/>
              </a:rPr>
              <a:t>https://wszf.org/public-relations-presentation-to-vips/</a:t>
            </a:r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  <a:p>
            <a:pPr marL="457200" lvl="1" indent="0" algn="l">
              <a:spcBef>
                <a:spcPts val="600"/>
              </a:spcBef>
              <a:buClr>
                <a:schemeClr val="tx1"/>
              </a:buClr>
            </a:pPr>
            <a:endParaRPr lang="en-US" sz="3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703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B6BA3EED-7530-9DD0-205C-021FFBAA5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6DE8ABC0-D0BB-656D-812E-F61C8DC4A3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510" y="175080"/>
            <a:ext cx="6746818" cy="11671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33CC"/>
                </a:solidFill>
              </a:rPr>
              <a:t>NA Resources</a:t>
            </a:r>
            <a:br>
              <a:rPr lang="en-US" dirty="0"/>
            </a:br>
            <a:r>
              <a:rPr lang="en-US" sz="3100" dirty="0"/>
              <a:t>More Tools to Reach the Isolated</a:t>
            </a:r>
            <a:endParaRPr sz="3100" dirty="0"/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5DAD6D8B-4D67-4ADC-F7B5-C84DE26970D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2869" y="1384122"/>
            <a:ext cx="7835589" cy="37247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282575" lvl="0" indent="-282575" algn="l">
              <a:buFont typeface="Arial" panose="020B0604020202020204" pitchFamily="34" charset="0"/>
              <a:buChar char="•"/>
            </a:pPr>
            <a:r>
              <a:rPr lang="en-US" sz="2900" b="1" dirty="0">
                <a:solidFill>
                  <a:schemeClr val="tx1"/>
                </a:solidFill>
              </a:rPr>
              <a:t>Fellowship Developed Resources - NA.org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  <a:hlinkClick r:id="rId4"/>
              </a:rPr>
              <a:t>https://na.org/fellowship-development-resources/</a:t>
            </a:r>
            <a:br>
              <a:rPr lang="en-US" sz="24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sz="2900" b="1" dirty="0">
                <a:solidFill>
                  <a:schemeClr val="tx1"/>
                </a:solidFill>
              </a:rPr>
              <a:t>Serving NA in Rural &amp; Isolated Communities - IP</a:t>
            </a:r>
            <a:br>
              <a:rPr lang="en-US" sz="29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	</a:t>
            </a:r>
            <a:r>
              <a:rPr lang="en-US" sz="2400" b="1" dirty="0">
                <a:solidFill>
                  <a:schemeClr val="tx1"/>
                </a:solidFill>
                <a:hlinkClick r:id="rId5"/>
              </a:rPr>
              <a:t>https://na.org/wp-content/uploads/2026/06/Rural-and-Isolated_2025-12-15-1.pdf</a:t>
            </a:r>
            <a:endParaRPr lang="en-US" sz="2400" b="1" dirty="0">
              <a:solidFill>
                <a:schemeClr val="tx1"/>
              </a:solidFill>
            </a:endParaRPr>
          </a:p>
          <a:p>
            <a:pPr marL="0" indent="0" algn="l"/>
            <a:endParaRPr lang="en-US" sz="2400" b="1" dirty="0">
              <a:solidFill>
                <a:schemeClr val="tx1"/>
              </a:solidFill>
            </a:endParaRPr>
          </a:p>
          <a:p>
            <a:pPr marL="227013" indent="-227013" algn="l">
              <a:buFont typeface="Arial" panose="020B0604020202020204" pitchFamily="34" charset="0"/>
              <a:buChar char="•"/>
            </a:pPr>
            <a:r>
              <a:rPr lang="en-US" sz="2900" b="1" dirty="0">
                <a:solidFill>
                  <a:schemeClr val="tx1"/>
                </a:solidFill>
              </a:rPr>
              <a:t>Zonal materials</a:t>
            </a:r>
          </a:p>
          <a:p>
            <a:pPr algn="l"/>
            <a:r>
              <a:rPr lang="en-US" sz="1900" dirty="0"/>
              <a:t>  </a:t>
            </a:r>
            <a:endParaRPr lang="en-US" sz="1900" b="1" dirty="0"/>
          </a:p>
          <a:p>
            <a:pPr lvl="2" algn="l"/>
            <a:r>
              <a:rPr lang="en-US" sz="2500" b="1" dirty="0">
                <a:solidFill>
                  <a:schemeClr val="tx1"/>
                </a:solidFill>
              </a:rPr>
              <a:t>Southern Zone</a:t>
            </a:r>
          </a:p>
          <a:p>
            <a:pPr lvl="2" algn="l"/>
            <a:r>
              <a:rPr lang="en-US" u="sng" dirty="0">
                <a:hlinkClick r:id="rId6"/>
              </a:rPr>
              <a:t>https://szfna.org/presentations/</a:t>
            </a:r>
            <a:endParaRPr lang="en-US" dirty="0"/>
          </a:p>
          <a:p>
            <a:pPr marL="1141413" lvl="2" indent="-227013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  <a:p>
            <a:pPr lvl="2" algn="l"/>
            <a:r>
              <a:rPr lang="en-US" sz="2500" b="1" dirty="0">
                <a:solidFill>
                  <a:schemeClr val="tx1"/>
                </a:solidFill>
              </a:rPr>
              <a:t>Western States Zone</a:t>
            </a:r>
            <a:endParaRPr lang="en-US" sz="2500" b="1" dirty="0">
              <a:solidFill>
                <a:schemeClr val="tx1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2" algn="l"/>
            <a:r>
              <a:rPr lang="en-US" sz="2400" b="1" dirty="0">
                <a:solidFill>
                  <a:srgbClr val="0097A7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https://wszf.org/na-public-relations/</a:t>
            </a:r>
            <a:endParaRPr lang="en-US" sz="2400" b="1" dirty="0">
              <a:solidFill>
                <a:schemeClr val="tx1"/>
              </a:solidFill>
            </a:endParaRPr>
          </a:p>
          <a:p>
            <a:pPr lvl="1" algn="l"/>
            <a:endParaRPr lang="en-US" sz="2400" b="1" dirty="0">
              <a:solidFill>
                <a:schemeClr val="tx1"/>
              </a:solidFill>
            </a:endParaRPr>
          </a:p>
          <a:p>
            <a:pPr lvl="2" algn="l"/>
            <a:r>
              <a:rPr lang="en-US" sz="2500" b="1" dirty="0">
                <a:solidFill>
                  <a:schemeClr val="tx1"/>
                </a:solidFill>
              </a:rPr>
              <a:t>Northeastern Zone</a:t>
            </a:r>
          </a:p>
          <a:p>
            <a:pPr lvl="2" algn="l"/>
            <a:r>
              <a:rPr lang="en-US" sz="2400" u="sng" dirty="0">
                <a:hlinkClick r:id="rId8"/>
              </a:rPr>
              <a:t>https://nezf.org/pr/</a:t>
            </a:r>
            <a:endParaRPr lang="en-US" sz="2400" dirty="0"/>
          </a:p>
          <a:p>
            <a:pPr marL="684213" lvl="1" indent="-227013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</a:endParaRPr>
          </a:p>
          <a:p>
            <a:pPr marL="914400" lvl="2" indent="0" algn="l"/>
            <a:r>
              <a:rPr lang="en-US" sz="2400" b="1" i="1" dirty="0">
                <a:solidFill>
                  <a:srgbClr val="FF0000"/>
                </a:solidFill>
              </a:rPr>
              <a:t>	Not an Exhaustive List!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44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4FF8D227-4769-2AA0-4F06-8BD9E5FF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>
            <a:extLst>
              <a:ext uri="{FF2B5EF4-FFF2-40B4-BE49-F238E27FC236}">
                <a16:creationId xmlns:a16="http://schemas.microsoft.com/office/drawing/2014/main" id="{7102177C-3A44-54DC-0193-2E8C687749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319459"/>
            <a:ext cx="6746818" cy="11486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0033CC"/>
                </a:solidFill>
              </a:rPr>
              <a:t>Reaching People to Help NA Reach the Isolated</a:t>
            </a:r>
            <a:endParaRPr sz="4400" dirty="0">
              <a:solidFill>
                <a:srgbClr val="0033CC"/>
              </a:solidFill>
            </a:endParaRPr>
          </a:p>
        </p:txBody>
      </p:sp>
      <p:sp>
        <p:nvSpPr>
          <p:cNvPr id="67" name="Google Shape;67;p15">
            <a:extLst>
              <a:ext uri="{FF2B5EF4-FFF2-40B4-BE49-F238E27FC236}">
                <a16:creationId xmlns:a16="http://schemas.microsoft.com/office/drawing/2014/main" id="{FD3D973A-A858-89A5-929F-E21D5CB3D91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94950" y="1409350"/>
            <a:ext cx="8154099" cy="33472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227013" indent="-227013" algn="l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</a:rPr>
              <a:t>How to do a PR Presentation to a Police Department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hlinkClick r:id="rId4"/>
              </a:rPr>
              <a:t>https://wszf.org/wp-content/uploads/2023/10/police-overview-2021.pptx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Get police to carry NA Business cards!</a:t>
            </a:r>
            <a:br>
              <a:rPr lang="en-US" sz="4000" dirty="0"/>
            </a:br>
            <a:r>
              <a:rPr lang="en-US" sz="4000" dirty="0"/>
              <a:t>Some police department now allow people arrested on drug charges an extra phone call to the local NA hotline when being booked. PR is powerful.</a:t>
            </a:r>
          </a:p>
          <a:p>
            <a:pPr marL="227013" indent="-227013" algn="l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27013" lvl="1" indent="-227013" algn="l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sz="3800" b="1" i="1" dirty="0">
                <a:solidFill>
                  <a:srgbClr val="FF0000"/>
                </a:solidFill>
              </a:rPr>
              <a:t>Not an Exhaustive List! </a:t>
            </a:r>
          </a:p>
        </p:txBody>
      </p:sp>
    </p:spTree>
    <p:extLst>
      <p:ext uri="{BB962C8B-B14F-4D97-AF65-F5344CB8AC3E}">
        <p14:creationId xmlns:p14="http://schemas.microsoft.com/office/powerpoint/2010/main" val="1792181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312814-7D25-DB6C-18A2-7DE69B871521}"/>
              </a:ext>
            </a:extLst>
          </p:cNvPr>
          <p:cNvSpPr txBox="1"/>
          <p:nvPr/>
        </p:nvSpPr>
        <p:spPr>
          <a:xfrm>
            <a:off x="1092994" y="2014538"/>
            <a:ext cx="715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33CC"/>
                </a:solidFill>
              </a:rPr>
              <a:t>Our Personal Experience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ctrTitle"/>
          </p:nvPr>
        </p:nvSpPr>
        <p:spPr>
          <a:xfrm>
            <a:off x="292800" y="308150"/>
            <a:ext cx="7250400" cy="10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/>
              <a:t>Thank You!</a:t>
            </a:r>
            <a:endParaRPr u="sng" dirty="0"/>
          </a:p>
        </p:txBody>
      </p:sp>
      <p:sp>
        <p:nvSpPr>
          <p:cNvPr id="97" name="Google Shape;97;p20"/>
          <p:cNvSpPr txBox="1">
            <a:spLocks noGrp="1"/>
          </p:cNvSpPr>
          <p:nvPr>
            <p:ph type="subTitle" idx="1"/>
          </p:nvPr>
        </p:nvSpPr>
        <p:spPr>
          <a:xfrm>
            <a:off x="241200" y="1703425"/>
            <a:ext cx="5408400" cy="26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Contact Info: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</a:rPr>
              <a:t>Tim L. (405) 409-2179</a:t>
            </a:r>
            <a:br>
              <a:rPr lang="en" sz="2200" dirty="0">
                <a:solidFill>
                  <a:schemeClr val="tx1"/>
                </a:solidFill>
              </a:rPr>
            </a:br>
            <a:r>
              <a:rPr lang="en" sz="2200" dirty="0">
                <a:solidFill>
                  <a:srgbClr val="0033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powerlesstim@yahoo.com</a:t>
            </a:r>
            <a:endParaRPr lang="en" sz="2200" dirty="0">
              <a:solidFill>
                <a:srgbClr val="0033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2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</a:rPr>
              <a:t>Tom K. (408) 857-3438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0033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" sz="2200" dirty="0">
                <a:solidFill>
                  <a:srgbClr val="0033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om.na.servant@gmail.com</a:t>
            </a:r>
            <a:endParaRPr lang="en" sz="2200" dirty="0">
              <a:solidFill>
                <a:srgbClr val="0033C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2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</TotalTime>
  <Words>1496</Words>
  <Application>Microsoft Office PowerPoint</Application>
  <PresentationFormat>On-screen Show (16:9)</PresentationFormat>
  <Paragraphs>137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Building Connections to the Isolated</vt:lpstr>
      <vt:lpstr>Building Connections to the Isolated</vt:lpstr>
      <vt:lpstr>Isolated Communities  and Individuals</vt:lpstr>
      <vt:lpstr>Isolated Communities  and Individuals</vt:lpstr>
      <vt:lpstr>Isolated Communities  and Individuals</vt:lpstr>
      <vt:lpstr>Isolated Communities  and Individuals</vt:lpstr>
      <vt:lpstr>Building Connections to the Isolated</vt:lpstr>
      <vt:lpstr>NA Resources Tools to reach the Isolated</vt:lpstr>
      <vt:lpstr>NA Resources Tools to reach the Isolated</vt:lpstr>
      <vt:lpstr>NA Resources Tools to reach the Isolated</vt:lpstr>
      <vt:lpstr>NA Resources Tools to reach the Isolated</vt:lpstr>
      <vt:lpstr>NA Resources Tools to reach the Isolated</vt:lpstr>
      <vt:lpstr>NA Resources Tools to reach the Isolated</vt:lpstr>
      <vt:lpstr>Reaching People to Help NA Reach the Isolated</vt:lpstr>
      <vt:lpstr>NA Resources More Tools to Reach the Isolated</vt:lpstr>
      <vt:lpstr>Reaching People to Help NA Reach the Isolated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 Leftwich</dc:creator>
  <cp:lastModifiedBy>De Leftwich</cp:lastModifiedBy>
  <cp:revision>5</cp:revision>
  <dcterms:modified xsi:type="dcterms:W3CDTF">2026-09-20T03:45:11Z</dcterms:modified>
</cp:coreProperties>
</file>