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12192000"/>
  <p:embeddedFontLst>
    <p:embeddedFont>
      <p:font typeface="Playfair Display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96">
          <p15:clr>
            <a:srgbClr val="747775"/>
          </p15:clr>
        </p15:guide>
        <p15:guide id="2" pos="3672">
          <p15:clr>
            <a:srgbClr val="747775"/>
          </p15:clr>
        </p15:guide>
      </p15:sldGuideLst>
    </p:ext>
    <p:ext uri="GoogleSlidesCustomDataVersion2">
      <go:slidesCustomData xmlns:go="http://customooxmlschemas.google.com/" r:id="rId29" roundtripDataSignature="AMtx7miqoPDcs2/J+OnuuyC1Jiu0skRb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96" orient="horz"/>
        <p:guide pos="367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layfairDisplay-bold.fntdata"/><Relationship Id="rId25" Type="http://schemas.openxmlformats.org/officeDocument/2006/relationships/font" Target="fonts/PlayfairDisplay-regular.fntdata"/><Relationship Id="rId28" Type="http://schemas.openxmlformats.org/officeDocument/2006/relationships/font" Target="fonts/PlayfairDisplay-boldItalic.fntdata"/><Relationship Id="rId27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" name="Google Shape;3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h704680216c47f95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" name="Google Shape;39;h704680216c47f95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h704680216c47f95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://na.org/sps" TargetMode="External"/><Relationship Id="rId5" Type="http://schemas.openxmlformats.org/officeDocument/2006/relationships/hyperlink" Target="http://na.org/localresources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2.png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4031350" y="1051550"/>
            <a:ext cx="73986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Disruptive and</a:t>
            </a:r>
            <a:endParaRPr i="0" sz="42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Predatory Behavior</a:t>
            </a:r>
            <a:endParaRPr i="0" sz="42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4892040" y="3429000"/>
            <a:ext cx="6126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MZSSNA Workshop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4892040" y="3778065"/>
            <a:ext cx="6126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200"/>
              <a:buFont typeface="Arial"/>
              <a:buNone/>
            </a:pPr>
            <a:r>
              <a:rPr b="0" i="1" lang="en-US" sz="2200" u="none" cap="none" strike="noStrike">
                <a:solidFill>
                  <a:srgbClr val="006BB7"/>
                </a:solidFill>
                <a:latin typeface="Arial"/>
                <a:ea typeface="Arial"/>
                <a:cs typeface="Arial"/>
                <a:sym typeface="Arial"/>
              </a:rPr>
              <a:t>Building Unity Through Service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3.png" id="25" name="Google Shape;2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Resources </a:t>
            </a:r>
            <a:r>
              <a:rPr b="1" lang="en-US" sz="3700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Grounding this Conversation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1690925" y="1621975"/>
            <a:ext cx="7547400" cy="3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-4000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Font typeface="Arial"/>
              <a:buChar char="●"/>
            </a:pPr>
            <a:r>
              <a:rPr lang="en-US" sz="2700" u="sng">
                <a:solidFill>
                  <a:srgbClr val="1C4587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na.org/sps</a:t>
            </a:r>
            <a:r>
              <a:rPr lang="en-US" sz="2700">
                <a:solidFill>
                  <a:srgbClr val="1C4587"/>
                </a:solidFill>
              </a:rPr>
              <a:t>: Disruptive &amp; Violent Behavior Service Pamphlet written in 2007</a:t>
            </a:r>
            <a:endParaRPr sz="2700">
              <a:solidFill>
                <a:srgbClr val="1C4587"/>
              </a:solidFill>
            </a:endParaRPr>
          </a:p>
          <a:p>
            <a:pPr indent="-4000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Font typeface="Arial"/>
              <a:buChar char="●"/>
            </a:pPr>
            <a:r>
              <a:rPr b="0" i="0" lang="en-US" sz="2700" u="sng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na.org/localresources</a:t>
            </a:r>
            <a:r>
              <a:rPr lang="en-US" sz="2700">
                <a:solidFill>
                  <a:srgbClr val="1C4587"/>
                </a:solidFill>
              </a:rPr>
              <a:t>: </a:t>
            </a:r>
            <a:r>
              <a:rPr b="0" i="0" lang="en-US" sz="27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resources from local service bodies</a:t>
            </a:r>
            <a:endParaRPr b="0" i="0" sz="27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lang="en-US" sz="2700">
                <a:solidFill>
                  <a:srgbClr val="1C4587"/>
                </a:solidFill>
              </a:rPr>
              <a:t>2023 – 2026 Conference Cycle surveys</a:t>
            </a:r>
            <a:endParaRPr sz="27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4.png" id="33" name="Google Shape;3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"/>
          <p:cNvSpPr/>
          <p:nvPr/>
        </p:nvSpPr>
        <p:spPr>
          <a:xfrm>
            <a:off x="594350" y="457200"/>
            <a:ext cx="89610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Why This Topic Matters</a:t>
            </a:r>
            <a:endParaRPr b="1" i="0" sz="3700" u="none" cap="none" strike="noStrike">
              <a:solidFill>
                <a:srgbClr val="0B397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lang="en-US" sz="3000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2023 Conference</a:t>
            </a:r>
            <a:endParaRPr b="1" sz="3000">
              <a:solidFill>
                <a:srgbClr val="0B397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777240" y="1852745"/>
            <a:ext cx="9784200" cy="19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Guided by Fellowship input and response to the CAR survey, the 2023 World Service Conference selected this as an Issue Discussion Topic, or IDT.</a:t>
            </a:r>
            <a:endParaRPr b="0" i="0" sz="29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594350" y="4057496"/>
            <a:ext cx="112665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B3979"/>
                </a:solidFill>
                <a:latin typeface="Arial"/>
                <a:ea typeface="Arial"/>
                <a:cs typeface="Arial"/>
                <a:sym typeface="Arial"/>
              </a:rPr>
              <a:t>Dealing with disruptive and predatory behavior is part of the work of building unity.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4.png" id="42" name="Google Shape;42;h704680216c47f954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h704680216c47f954_0_0"/>
          <p:cNvSpPr/>
          <p:nvPr/>
        </p:nvSpPr>
        <p:spPr>
          <a:xfrm>
            <a:off x="594350" y="457200"/>
            <a:ext cx="89610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Why This Topic </a:t>
            </a:r>
            <a:r>
              <a:rPr b="1" lang="en-US" sz="3700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Still </a:t>
            </a: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Matters</a:t>
            </a:r>
            <a:endParaRPr b="1" i="0" sz="3700" u="none" cap="none" strike="noStrike">
              <a:solidFill>
                <a:srgbClr val="0B397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lang="en-US" sz="3000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2026 Conference</a:t>
            </a:r>
            <a:endParaRPr b="1" sz="3000">
              <a:solidFill>
                <a:srgbClr val="0B3979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4" name="Google Shape;44;h704680216c47f954_0_0"/>
          <p:cNvSpPr/>
          <p:nvPr/>
        </p:nvSpPr>
        <p:spPr>
          <a:xfrm>
            <a:off x="777250" y="1737300"/>
            <a:ext cx="9784200" cy="32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lang="en-US" sz="2700">
                <a:solidFill>
                  <a:srgbClr val="1C4587"/>
                </a:solidFill>
              </a:rPr>
              <a:t>Fellowship input continued to identify Disruptive &amp; Predatory Behavior as a priority.</a:t>
            </a:r>
            <a:endParaRPr sz="2700">
              <a:solidFill>
                <a:srgbClr val="1C4587"/>
              </a:solidFill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lang="en-US" sz="2700">
                <a:solidFill>
                  <a:srgbClr val="1C4587"/>
                </a:solidFill>
              </a:rPr>
              <a:t>874 survey responses helped identify members’ experiences and the resources groups need to respond.</a:t>
            </a:r>
            <a:endParaRPr sz="2700">
              <a:solidFill>
                <a:srgbClr val="1C4587"/>
              </a:solidFill>
            </a:endParaRPr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lang="en-US" sz="2700">
                <a:solidFill>
                  <a:srgbClr val="1C4587"/>
                </a:solidFill>
              </a:rPr>
              <a:t>The World Board recommended moving the work forward as a new recovery IP on Disruptive &amp; Predatory Behavior.</a:t>
            </a:r>
            <a:endParaRPr b="1" sz="12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Clr>
                <a:srgbClr val="006BB7"/>
              </a:buClr>
              <a:buSzPts val="2900"/>
              <a:buFont typeface="Arial"/>
              <a:buNone/>
            </a:pPr>
            <a:r>
              <a:t/>
            </a:r>
            <a:endParaRPr sz="2900">
              <a:solidFill>
                <a:srgbClr val="1C4587"/>
              </a:solidFill>
            </a:endParaRPr>
          </a:p>
        </p:txBody>
      </p:sp>
      <p:sp>
        <p:nvSpPr>
          <p:cNvPr id="45" name="Google Shape;45;h704680216c47f954_0_0"/>
          <p:cNvSpPr/>
          <p:nvPr/>
        </p:nvSpPr>
        <p:spPr>
          <a:xfrm>
            <a:off x="777250" y="4982850"/>
            <a:ext cx="96039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800"/>
              <a:buFont typeface="Arial"/>
              <a:buNone/>
            </a:pPr>
            <a:r>
              <a:rPr b="1" lang="en-US" sz="3000">
                <a:solidFill>
                  <a:srgbClr val="0B3979"/>
                </a:solidFill>
              </a:rPr>
              <a:t>The Fellowship has moved from identifying the problem toward developing tools to address it.</a:t>
            </a:r>
            <a:endParaRPr b="1" sz="3000">
              <a:solidFill>
                <a:srgbClr val="0B397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6.png" id="51" name="Google Shape;5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4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Our Ability to Carry the Message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983350" y="1270736"/>
            <a:ext cx="86904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B3979"/>
                </a:solidFill>
                <a:latin typeface="Arial"/>
                <a:ea typeface="Arial"/>
                <a:cs typeface="Arial"/>
                <a:sym typeface="Arial"/>
              </a:rPr>
              <a:t>This topic, at its heart, is about our ability as a Fellowship to carry the message —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1055925" y="2240275"/>
            <a:ext cx="10282500" cy="28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rm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lang="en-US" sz="2700">
                <a:solidFill>
                  <a:srgbClr val="1C4587"/>
                </a:solidFill>
              </a:rPr>
              <a:t>if new members do not feel safe,they won’t stay</a:t>
            </a:r>
            <a:endParaRPr sz="2700">
              <a:solidFill>
                <a:srgbClr val="1C4587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b="0" i="0" lang="en-US" sz="27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if professionals hear negative things about NA,</a:t>
            </a:r>
            <a:r>
              <a:rPr lang="en-US" sz="2700">
                <a:solidFill>
                  <a:srgbClr val="1C4587"/>
                </a:solidFill>
              </a:rPr>
              <a:t> </a:t>
            </a:r>
            <a:r>
              <a:rPr b="0" i="0" lang="en-US" sz="27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they will stop referring clients to us</a:t>
            </a:r>
            <a:endParaRPr b="0" i="0" sz="27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600"/>
              <a:buFont typeface="Arial"/>
              <a:buNone/>
            </a:pPr>
            <a:r>
              <a:rPr b="0" i="0" lang="en-US" sz="27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and addicts who need us may never find us.</a:t>
            </a:r>
            <a:endParaRPr b="0" i="0" sz="27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7.png" id="60" name="Google Shape;6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5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From Living Clean…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402775" y="1325875"/>
            <a:ext cx="7166400" cy="283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B3979"/>
                </a:solidFill>
                <a:latin typeface="Arial"/>
                <a:ea typeface="Arial"/>
                <a:cs typeface="Arial"/>
                <a:sym typeface="Arial"/>
              </a:rPr>
              <a:t>“All our lives we had looked for the peace and safety we experience in recovery.”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402775" y="4206225"/>
            <a:ext cx="64770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76BD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Addressing predatory and disruptive behavior is part of how we give it away.</a:t>
            </a:r>
            <a:endParaRPr b="0" i="0" sz="24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3.png" id="69" name="Google Shape;6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6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Atmosphere of Recovery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822960" y="1417320"/>
            <a:ext cx="8321040" cy="425196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An atmosphere of recovery is about making sure everyone who needs NA feels safe and welcome.</a:t>
            </a:r>
            <a:endParaRPr b="0" i="0" sz="26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Anonymity, sharing, listening, respect, no judgment, and safety.</a:t>
            </a:r>
            <a:endParaRPr b="0" i="0" sz="26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Font typeface="Arial"/>
              <a:buChar char="●"/>
            </a:pPr>
            <a:r>
              <a:rPr b="0" i="0" lang="en-US" sz="26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What else characterizes an atmosphere of recovery?</a:t>
            </a:r>
            <a:endParaRPr b="0" i="0" sz="26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4.png" id="77" name="Google Shape;7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7"/>
          <p:cNvSpPr/>
          <p:nvPr/>
        </p:nvSpPr>
        <p:spPr>
          <a:xfrm>
            <a:off x="594350" y="457200"/>
            <a:ext cx="89610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Ideas to Increase the Atmosphere of Recovery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9" name="Google Shape;79;p7"/>
          <p:cNvSpPr txBox="1"/>
          <p:nvPr/>
        </p:nvSpPr>
        <p:spPr>
          <a:xfrm>
            <a:off x="1005125" y="1785275"/>
            <a:ext cx="8961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C4587"/>
                </a:solidFill>
              </a:rPr>
              <a:t>• Leading by example</a:t>
            </a:r>
            <a:endParaRPr sz="26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C4587"/>
                </a:solidFill>
              </a:rPr>
              <a:t>• Welcoming and paying attention to newcomers</a:t>
            </a:r>
            <a:endParaRPr sz="26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C4587"/>
                </a:solidFill>
              </a:rPr>
              <a:t>• Creating a safe meeting environment</a:t>
            </a:r>
            <a:endParaRPr sz="26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C4587"/>
                </a:solidFill>
              </a:rPr>
              <a:t>• Sharing in a way that members can identify</a:t>
            </a:r>
            <a:endParaRPr sz="26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C4587"/>
                </a:solidFill>
              </a:rPr>
              <a:t>• Mentoring trusted servants</a:t>
            </a:r>
            <a:endParaRPr sz="26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C4587"/>
                </a:solidFill>
              </a:rPr>
              <a:t>• Group unity</a:t>
            </a:r>
            <a:endParaRPr sz="1700">
              <a:solidFill>
                <a:srgbClr val="1C4587"/>
              </a:solidFill>
            </a:endParaRPr>
          </a:p>
        </p:txBody>
      </p:sp>
      <p:sp>
        <p:nvSpPr>
          <p:cNvPr id="80" name="Google Shape;80;p7"/>
          <p:cNvSpPr txBox="1"/>
          <p:nvPr/>
        </p:nvSpPr>
        <p:spPr>
          <a:xfrm>
            <a:off x="594350" y="4524000"/>
            <a:ext cx="9605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Char char="●"/>
            </a:pPr>
            <a:r>
              <a:rPr b="1" lang="en-US" sz="3000">
                <a:solidFill>
                  <a:srgbClr val="1C4587"/>
                </a:solidFill>
              </a:rPr>
              <a:t>What else contributes to an atmosphere of recovery?</a:t>
            </a:r>
            <a:endParaRPr b="1" sz="3000">
              <a:solidFill>
                <a:srgbClr val="1C4587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Char char="●"/>
            </a:pPr>
            <a:r>
              <a:rPr b="1" lang="en-US" sz="3000">
                <a:solidFill>
                  <a:srgbClr val="1C4587"/>
                </a:solidFill>
              </a:rPr>
              <a:t>How do I contribute?</a:t>
            </a:r>
            <a:endParaRPr b="1" sz="30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6.png" id="86" name="Google Shape;8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8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Negative Behaviors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8" name="Google Shape;88;p8"/>
          <p:cNvSpPr/>
          <p:nvPr/>
        </p:nvSpPr>
        <p:spPr>
          <a:xfrm>
            <a:off x="822960" y="1417320"/>
            <a:ext cx="932688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We need to come to a common understanding of the problem before we can seek a solution.</a:t>
            </a:r>
            <a:endParaRPr b="0" i="0" sz="27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One way to think about disruptive behavior generally is</a:t>
            </a:r>
            <a:r>
              <a:rPr lang="en-US" sz="2700">
                <a:solidFill>
                  <a:srgbClr val="1C4587"/>
                </a:solidFill>
              </a:rPr>
              <a:t> </a:t>
            </a:r>
            <a:r>
              <a:rPr b="0" i="0" lang="en-US" sz="27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behavior that interferes with the peace, security, and integrity of a meeting and its members.</a:t>
            </a:r>
            <a:endParaRPr b="0" i="0" sz="27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3.png" id="94" name="Google Shape;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9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Negative Behaviors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6" name="Google Shape;96;p9"/>
          <p:cNvSpPr/>
          <p:nvPr/>
        </p:nvSpPr>
        <p:spPr>
          <a:xfrm>
            <a:off x="822960" y="1417320"/>
            <a:ext cx="950976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Predatory behavior happens when a member knowingly or unknowingly takes advantage of another member’s vulnerability.</a:t>
            </a:r>
            <a:endParaRPr sz="2800">
              <a:solidFill>
                <a:srgbClr val="1C4587"/>
              </a:solidFill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Sometimes blatant, sometimes subtle</a:t>
            </a:r>
            <a:endParaRPr sz="2800">
              <a:solidFill>
                <a:srgbClr val="1C4587"/>
              </a:solidFill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Characterized by manipulation</a:t>
            </a:r>
            <a:endParaRPr sz="2800">
              <a:solidFill>
                <a:srgbClr val="1C4587"/>
              </a:solidFill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Sexual connotation or targets sexuality</a:t>
            </a:r>
            <a:endParaRPr b="0" i="0" sz="28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4.png" id="102" name="Google Shape;10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0"/>
          <p:cNvSpPr/>
          <p:nvPr/>
        </p:nvSpPr>
        <p:spPr>
          <a:xfrm>
            <a:off x="594350" y="457200"/>
            <a:ext cx="8961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8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Examples of Disruptive and Predatory Behaviors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4" name="Google Shape;104;p10"/>
          <p:cNvSpPr txBox="1"/>
          <p:nvPr/>
        </p:nvSpPr>
        <p:spPr>
          <a:xfrm>
            <a:off x="5760650" y="1896925"/>
            <a:ext cx="51663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Bullying / picking on / harassing</a:t>
            </a:r>
            <a:endParaRPr sz="225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Threatening physical violence</a:t>
            </a:r>
            <a:endParaRPr sz="2250">
              <a:solidFill>
                <a:srgbClr val="0B3979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Racist words or actions</a:t>
            </a:r>
            <a:endParaRPr sz="2250">
              <a:solidFill>
                <a:srgbClr val="0B3979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Homophobic words or actions</a:t>
            </a:r>
            <a:endParaRPr sz="2250">
              <a:solidFill>
                <a:srgbClr val="0B3979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Theft</a:t>
            </a:r>
            <a:endParaRPr sz="2250">
              <a:solidFill>
                <a:srgbClr val="0B3979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Asking members for money</a:t>
            </a:r>
            <a:endParaRPr sz="2250">
              <a:solidFill>
                <a:srgbClr val="0B3979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Private messaging members (virtual)</a:t>
            </a:r>
            <a:endParaRPr sz="2250">
              <a:solidFill>
                <a:srgbClr val="0B3979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Distri</a:t>
            </a:r>
            <a:r>
              <a:rPr lang="en-US" sz="2250">
                <a:solidFill>
                  <a:srgbClr val="0B3979"/>
                </a:solidFill>
              </a:rPr>
              <a:t>bution of non-approved literature</a:t>
            </a:r>
            <a:endParaRPr sz="1800"/>
          </a:p>
        </p:txBody>
      </p:sp>
      <p:sp>
        <p:nvSpPr>
          <p:cNvPr id="105" name="Google Shape;105;p10"/>
          <p:cNvSpPr txBox="1"/>
          <p:nvPr/>
        </p:nvSpPr>
        <p:spPr>
          <a:xfrm>
            <a:off x="594350" y="1896925"/>
            <a:ext cx="5166300" cy="3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Stalking</a:t>
            </a:r>
            <a:endParaRPr sz="225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Violating restraining orders</a:t>
            </a:r>
            <a:endParaRPr sz="225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Use phone to record during meeting</a:t>
            </a:r>
            <a:endParaRPr sz="225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Loud family members / pets (virtual)</a:t>
            </a:r>
            <a:endParaRPr sz="225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Disruptive children (in-person)</a:t>
            </a:r>
            <a:endParaRPr sz="225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Interrupting when a member is sharing</a:t>
            </a:r>
            <a:endParaRPr sz="2250">
              <a:solidFill>
                <a:schemeClr val="dk1"/>
              </a:solidFill>
            </a:endParaRPr>
          </a:p>
          <a:p>
            <a:pPr indent="-371475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250"/>
              <a:buChar char="●"/>
            </a:pPr>
            <a:r>
              <a:rPr lang="en-US" sz="2250">
                <a:solidFill>
                  <a:srgbClr val="0B3979"/>
                </a:solidFill>
              </a:rPr>
              <a:t>Making unwanted sexual advances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5.png" id="111" name="Google Shape;11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1"/>
          <p:cNvSpPr txBox="1"/>
          <p:nvPr/>
        </p:nvSpPr>
        <p:spPr>
          <a:xfrm>
            <a:off x="458275" y="1005637"/>
            <a:ext cx="7626600" cy="20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100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are some other examples of disruptive and predatory behaviors?</a:t>
            </a:r>
            <a:endParaRPr sz="17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3.png" id="118" name="Google Shape;1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2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Positive Solutions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0" name="Google Shape;120;p12"/>
          <p:cNvSpPr/>
          <p:nvPr/>
        </p:nvSpPr>
        <p:spPr>
          <a:xfrm>
            <a:off x="868680" y="1371600"/>
            <a:ext cx="896112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We should be clear to all addicts:</a:t>
            </a:r>
            <a:endParaRPr b="0" i="0" sz="30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3000"/>
              <a:buFont typeface="Arial"/>
              <a:buNone/>
            </a:pPr>
            <a:r>
              <a:t/>
            </a:r>
            <a:endParaRPr sz="3000">
              <a:solidFill>
                <a:srgbClr val="1C4587"/>
              </a:solidFill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You are welcome.</a:t>
            </a:r>
            <a:endParaRPr sz="3000">
              <a:solidFill>
                <a:srgbClr val="1C4587"/>
              </a:solidFill>
            </a:endParaRPr>
          </a:p>
          <a:p>
            <a:pPr indent="-4191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Font typeface="Arial"/>
              <a:buChar char="●"/>
            </a:pPr>
            <a:r>
              <a:rPr b="0" i="0" lang="en-US" sz="30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Behavior that harms others or disrupts the atmosphere of recovery is </a:t>
            </a:r>
            <a:r>
              <a:rPr b="1" i="0" lang="en-US" sz="3000" u="none" cap="none" strike="noStrike">
                <a:solidFill>
                  <a:srgbClr val="1C4587"/>
                </a:solidFill>
              </a:rPr>
              <a:t>not</a:t>
            </a:r>
            <a:r>
              <a:rPr b="0" i="0" lang="en-US" sz="30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 welcome.</a:t>
            </a:r>
            <a:endParaRPr b="0" i="0" sz="30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3.png" id="126" name="Google Shape;12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Group Booklet Reminds Us</a:t>
            </a:r>
            <a:r>
              <a:rPr b="1" lang="en-US" sz="3700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…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1194113" y="1875950"/>
            <a:ext cx="7761600" cy="24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1C4587"/>
                </a:solidFill>
              </a:rPr>
              <a:t>“Common sense, open minds, calm discussion, accurate information, mutual respect, and healthy personal recovery enable a group to deal effectively with almost anything that comes its way.”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6.png" id="134" name="Google Shape;13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05225" y="-115525"/>
            <a:ext cx="12602448" cy="708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Positive Solutions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6" name="Google Shape;136;p14"/>
          <p:cNvSpPr/>
          <p:nvPr/>
        </p:nvSpPr>
        <p:spPr>
          <a:xfrm>
            <a:off x="822960" y="1234440"/>
            <a:ext cx="950976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500"/>
              <a:buFont typeface="Arial"/>
              <a:buNone/>
            </a:pPr>
            <a:r>
              <a:rPr b="0" i="0" lang="en-US" sz="28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The worst thing we can do for a newcomer is make NA feel like where they came from.</a:t>
            </a:r>
            <a:endParaRPr b="0" i="0" sz="28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500"/>
              <a:buFont typeface="Arial"/>
              <a:buNone/>
            </a:pPr>
            <a:r>
              <a:rPr b="0" i="0" lang="en-US" sz="28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We need to do our best to protect our members, while respecting their right to make their own decisions.</a:t>
            </a:r>
            <a:endParaRPr b="0" i="0" sz="28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It can be a fine line between being protective and overbearing</a:t>
            </a:r>
            <a:endParaRPr b="0" i="0" sz="28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Arial"/>
              <a:buChar char="●"/>
            </a:pPr>
            <a:r>
              <a:rPr b="0" i="0" lang="en-US" sz="28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Am I the right person to offer help?</a:t>
            </a:r>
            <a:endParaRPr b="0" i="0" sz="28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/>
          <p:nvPr/>
        </p:nvSpPr>
        <p:spPr>
          <a:xfrm>
            <a:off x="594360" y="620486"/>
            <a:ext cx="89610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Possible Solutions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594350" y="1625600"/>
            <a:ext cx="5642400" cy="42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Add a paragraph to the group format</a:t>
            </a:r>
            <a:endParaRPr sz="2040">
              <a:solidFill>
                <a:schemeClr val="dk1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Approach new members and make sure they feel welcome</a:t>
            </a:r>
            <a:endParaRPr sz="2040">
              <a:solidFill>
                <a:schemeClr val="dk1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Join another member(s) and pull aside the member exhibiting the behavior and try to talk to them</a:t>
            </a:r>
            <a:endParaRPr sz="2040">
              <a:solidFill>
                <a:schemeClr val="dk1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If someone is violating a protective order, have a couple of people offer to go to another meeting with them</a:t>
            </a:r>
            <a:endParaRPr sz="2040">
              <a:solidFill>
                <a:schemeClr val="dk1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Discuss behavior in a group business meeting</a:t>
            </a:r>
            <a:endParaRPr sz="2040">
              <a:solidFill>
                <a:srgbClr val="0B3979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Temporarily suspend meeting</a:t>
            </a:r>
            <a:endParaRPr sz="2040">
              <a:solidFill>
                <a:srgbClr val="0B3979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Call law enforcement</a:t>
            </a:r>
            <a:endParaRPr sz="2040">
              <a:solidFill>
                <a:srgbClr val="0B3979"/>
              </a:solidFill>
            </a:endParaRPr>
          </a:p>
        </p:txBody>
      </p:sp>
      <p:sp>
        <p:nvSpPr>
          <p:cNvPr id="144" name="Google Shape;144;p16"/>
          <p:cNvSpPr txBox="1"/>
          <p:nvPr/>
        </p:nvSpPr>
        <p:spPr>
          <a:xfrm>
            <a:off x="6023075" y="1939550"/>
            <a:ext cx="5948400" cy="3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Chairperson / leader / group secretary can request a short break or ask the group to join in a prayer or moment of silence</a:t>
            </a:r>
            <a:endParaRPr sz="2040">
              <a:solidFill>
                <a:schemeClr val="dk1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Hold a recovery meeting focused on atmosphere of recovery</a:t>
            </a:r>
            <a:endParaRPr sz="2040">
              <a:solidFill>
                <a:schemeClr val="dk1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Discuss with other groups at a local service body meeting</a:t>
            </a:r>
            <a:endParaRPr sz="2040">
              <a:solidFill>
                <a:srgbClr val="0B3979"/>
              </a:solidFill>
            </a:endParaRPr>
          </a:p>
          <a:p>
            <a:pPr indent="-358140" lvl="0" marL="45720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2040"/>
              <a:buChar char="●"/>
            </a:pPr>
            <a:r>
              <a:rPr lang="en-US" sz="2040">
                <a:solidFill>
                  <a:srgbClr val="0B3979"/>
                </a:solidFill>
              </a:rPr>
              <a:t>Approach member in a loving and caring way</a:t>
            </a:r>
            <a:endParaRPr sz="2040">
              <a:solidFill>
                <a:srgbClr val="0B3979"/>
              </a:solidFill>
            </a:endParaRPr>
          </a:p>
          <a:p>
            <a:pPr indent="-35814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040"/>
              <a:buChar char="●"/>
            </a:pPr>
            <a:r>
              <a:rPr b="1" lang="en-US" sz="2040">
                <a:solidFill>
                  <a:srgbClr val="4C1130"/>
                </a:solidFill>
              </a:rPr>
              <a:t>Mute or turn off a camera</a:t>
            </a:r>
            <a:endParaRPr b="1" sz="2040">
              <a:solidFill>
                <a:srgbClr val="4C1130"/>
              </a:solidFill>
            </a:endParaRPr>
          </a:p>
          <a:p>
            <a:pPr indent="-35814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040"/>
              <a:buChar char="●"/>
            </a:pPr>
            <a:r>
              <a:rPr b="1" lang="en-US" sz="2040">
                <a:solidFill>
                  <a:srgbClr val="4C1130"/>
                </a:solidFill>
              </a:rPr>
              <a:t>Restrict screen sharing</a:t>
            </a:r>
            <a:endParaRPr b="1" sz="2040">
              <a:solidFill>
                <a:srgbClr val="4C1130"/>
              </a:solidFill>
            </a:endParaRPr>
          </a:p>
          <a:p>
            <a:pPr indent="-35814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040"/>
              <a:buChar char="●"/>
            </a:pPr>
            <a:r>
              <a:rPr b="1" lang="en-US" sz="2040">
                <a:solidFill>
                  <a:srgbClr val="4C1130"/>
                </a:solidFill>
              </a:rPr>
              <a:t>Close down the chat feature</a:t>
            </a:r>
            <a:endParaRPr b="1" sz="2040">
              <a:solidFill>
                <a:srgbClr val="4C1130"/>
              </a:solidFill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525125" y="5807775"/>
            <a:ext cx="9861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1C4587"/>
                </a:solidFill>
              </a:rPr>
              <a:t>There are tools and suggestions in Virtual Meeting Basics: na.org/basics</a:t>
            </a:r>
            <a:endParaRPr b="1"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6.png" id="151" name="Google Shape;15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Small Group Discussion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705400" y="1494975"/>
            <a:ext cx="9784200" cy="43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AutoNum type="arabicPeriod"/>
            </a:pPr>
            <a:r>
              <a:rPr b="1" lang="en-US" sz="2600">
                <a:solidFill>
                  <a:srgbClr val="1C4587"/>
                </a:solidFill>
              </a:rPr>
              <a:t>The example we are discussing is ____________</a:t>
            </a:r>
            <a:endParaRPr b="1" sz="2600">
              <a:solidFill>
                <a:srgbClr val="1C4587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1C4587"/>
              </a:solidFill>
            </a:endParaRPr>
          </a:p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AutoNum type="arabicPeriod"/>
            </a:pPr>
            <a:r>
              <a:rPr b="1" i="0" lang="en-US" sz="2600" u="none" cap="none" strike="noStrike">
                <a:solidFill>
                  <a:srgbClr val="1C4587"/>
                </a:solidFill>
              </a:rPr>
              <a:t>What is our responsibility as members?</a:t>
            </a:r>
            <a:endParaRPr b="1" i="0" sz="2600" u="none" cap="none" strike="noStrike">
              <a:solidFill>
                <a:srgbClr val="1C4587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1C4587"/>
              </a:solidFill>
            </a:endParaRPr>
          </a:p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AutoNum type="arabicPeriod"/>
            </a:pPr>
            <a:r>
              <a:rPr b="1" i="0" lang="en-US" sz="2600" u="none" cap="none" strike="noStrike">
                <a:solidFill>
                  <a:srgbClr val="1C4587"/>
                </a:solidFill>
              </a:rPr>
              <a:t>What is our responsibility as groups and service bodies?</a:t>
            </a:r>
            <a:endParaRPr b="1" i="0" sz="2600" u="none" cap="none" strike="noStrike">
              <a:solidFill>
                <a:srgbClr val="1C4587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1C4587"/>
              </a:solidFill>
            </a:endParaRPr>
          </a:p>
          <a:p>
            <a:pPr indent="-3937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AutoNum type="arabicPeriod"/>
            </a:pPr>
            <a:r>
              <a:rPr b="1" i="0" lang="en-US" sz="2600" u="none" cap="none" strike="noStrike">
                <a:solidFill>
                  <a:srgbClr val="1C4587"/>
                </a:solidFill>
              </a:rPr>
              <a:t>Given that, how do we address the behavior?</a:t>
            </a:r>
            <a:endParaRPr b="1" sz="2600">
              <a:solidFill>
                <a:srgbClr val="1C4587"/>
              </a:solidFill>
            </a:endParaRPr>
          </a:p>
          <a:p>
            <a:pPr indent="-3937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AutoNum type="alphaLcPeriod"/>
            </a:pPr>
            <a:r>
              <a:rPr b="1" i="0" lang="en-US" sz="2600" u="none" cap="none" strike="noStrike">
                <a:solidFill>
                  <a:srgbClr val="1C4587"/>
                </a:solidFill>
              </a:rPr>
              <a:t>How do we ground our approach in spiritual principles?</a:t>
            </a:r>
            <a:endParaRPr b="1" i="0" sz="2600" u="none" cap="none" strike="noStrike">
              <a:solidFill>
                <a:srgbClr val="1C4587"/>
              </a:solidFill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 sz="26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5.png" id="159" name="Google Shape;15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/>
          <p:nvPr/>
        </p:nvSpPr>
        <p:spPr>
          <a:xfrm>
            <a:off x="-235825" y="687250"/>
            <a:ext cx="83820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600"/>
              <a:buFont typeface="Arial"/>
              <a:buNone/>
            </a:pPr>
            <a:r>
              <a:rPr b="1" i="0" lang="en-US" sz="3700" u="none" cap="none" strike="noStrike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Let’s hear back from your discussions</a:t>
            </a:r>
            <a:r>
              <a:rPr b="1" lang="en-US" sz="3700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!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703925" y="2220675"/>
            <a:ext cx="65025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600"/>
              <a:buFont typeface="Arial"/>
              <a:buNone/>
            </a:pPr>
            <a:r>
              <a:rPr b="0" i="0" lang="en-US" sz="27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Tell us what example(s) you discussed and some of the solutions you talked about in your group.</a:t>
            </a:r>
            <a:endParaRPr b="0" i="0" sz="27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render_template/slide-3.png" id="167" name="Google Shape;1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/>
          <p:nvPr/>
        </p:nvSpPr>
        <p:spPr>
          <a:xfrm>
            <a:off x="594360" y="457200"/>
            <a:ext cx="89611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979"/>
              </a:buClr>
              <a:buSzPts val="3000"/>
              <a:buFont typeface="Arial"/>
              <a:buNone/>
            </a:pPr>
            <a:r>
              <a:rPr b="1" lang="en-US" sz="3700">
                <a:solidFill>
                  <a:srgbClr val="0B3979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Can I Do?</a:t>
            </a:r>
            <a:endParaRPr i="0" sz="37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991000" y="1449125"/>
            <a:ext cx="9509700" cy="41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lang="en-US" sz="2700">
                <a:solidFill>
                  <a:srgbClr val="1C4587"/>
                </a:solidFill>
              </a:rPr>
              <a:t>What will I take back to my home group from this conversation?</a:t>
            </a:r>
            <a:endParaRPr sz="27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1C4587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lang="en-US" sz="2700">
                <a:solidFill>
                  <a:srgbClr val="1C4587"/>
                </a:solidFill>
              </a:rPr>
              <a:t>What does courage look like when speaking up might be uncomfortable?</a:t>
            </a:r>
            <a:endParaRPr sz="2700">
              <a:solidFill>
                <a:srgbClr val="1C4587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1C4587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700"/>
              <a:buChar char="●"/>
            </a:pPr>
            <a:r>
              <a:rPr lang="en-US" sz="2700">
                <a:solidFill>
                  <a:srgbClr val="1C4587"/>
                </a:solidFill>
              </a:rPr>
              <a:t>How can I help create a meeting where people feel safe enough to stay?</a:t>
            </a:r>
            <a:endParaRPr sz="2700">
              <a:solidFill>
                <a:srgbClr val="1C4587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6BB7"/>
              </a:buClr>
              <a:buSzPts val="2700"/>
              <a:buFont typeface="Arial"/>
              <a:buNone/>
            </a:pPr>
            <a:r>
              <a:t/>
            </a:r>
            <a:endParaRPr sz="27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2026-09-24T13:36:58Z</dcterms:created>
  <dc:creator>OpenAI</dc:creator>
</cp:coreProperties>
</file>