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3"/>
  </p:notesMasterIdLst>
  <p:sldIdLst>
    <p:sldId id="256" r:id="rId2"/>
    <p:sldId id="262" r:id="rId3"/>
    <p:sldId id="258" r:id="rId4"/>
    <p:sldId id="264" r:id="rId5"/>
    <p:sldId id="265" r:id="rId6"/>
    <p:sldId id="267" r:id="rId7"/>
    <p:sldId id="266" r:id="rId8"/>
    <p:sldId id="268" r:id="rId9"/>
    <p:sldId id="269" r:id="rId10"/>
    <p:sldId id="261" r:id="rId11"/>
    <p:sldId id="263"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95A07EA-3807-4596-9374-4C633426C352}" type="doc">
      <dgm:prSet loTypeId="urn:microsoft.com/office/officeart/2005/8/layout/pyramid3" loCatId="pyramid" qsTypeId="urn:microsoft.com/office/officeart/2005/8/quickstyle/simple3" qsCatId="simple" csTypeId="urn:microsoft.com/office/officeart/2005/8/colors/accent1_2" csCatId="accent1" phldr="1"/>
      <dgm:spPr/>
      <dgm:t>
        <a:bodyPr/>
        <a:lstStyle/>
        <a:p>
          <a:endParaRPr lang="en-US"/>
        </a:p>
      </dgm:t>
    </dgm:pt>
    <dgm:pt modelId="{AA7D1D72-B3A6-4315-AAAE-9D21A22DBB67}">
      <dgm:prSet phldrT="[Text]" phldr="0" custT="1"/>
      <dgm:spPr/>
      <dgm:t>
        <a:bodyPr/>
        <a:lstStyle/>
        <a:p>
          <a:r>
            <a:rPr lang="en-US" sz="2000" dirty="0"/>
            <a:t>MEMBERS/GROUPS</a:t>
          </a:r>
        </a:p>
      </dgm:t>
    </dgm:pt>
    <dgm:pt modelId="{DC560B64-46DA-42FB-8005-88B475A8BC6F}" type="parTrans" cxnId="{812C7A33-6368-468B-9797-8DA16E0C67EE}">
      <dgm:prSet/>
      <dgm:spPr/>
      <dgm:t>
        <a:bodyPr/>
        <a:lstStyle/>
        <a:p>
          <a:endParaRPr lang="en-US"/>
        </a:p>
      </dgm:t>
    </dgm:pt>
    <dgm:pt modelId="{EAA0444C-C0E5-4F17-8018-8BBB98C2008D}" type="sibTrans" cxnId="{812C7A33-6368-468B-9797-8DA16E0C67EE}">
      <dgm:prSet/>
      <dgm:spPr/>
      <dgm:t>
        <a:bodyPr/>
        <a:lstStyle/>
        <a:p>
          <a:endParaRPr lang="en-US"/>
        </a:p>
      </dgm:t>
    </dgm:pt>
    <dgm:pt modelId="{685C3490-8F67-410F-BAEB-F33165885EFA}">
      <dgm:prSet phldrT="[Text]" phldr="0" custT="1"/>
      <dgm:spPr/>
      <dgm:t>
        <a:bodyPr/>
        <a:lstStyle/>
        <a:p>
          <a:r>
            <a:rPr lang="en-US" sz="2000" dirty="0"/>
            <a:t>AREAS</a:t>
          </a:r>
        </a:p>
      </dgm:t>
    </dgm:pt>
    <dgm:pt modelId="{76DC855B-9CE5-4068-B5D0-46F9B46F53E2}" type="parTrans" cxnId="{1C559445-B5B6-4E1B-B2FB-FFECF53CB267}">
      <dgm:prSet/>
      <dgm:spPr/>
      <dgm:t>
        <a:bodyPr/>
        <a:lstStyle/>
        <a:p>
          <a:endParaRPr lang="en-US"/>
        </a:p>
      </dgm:t>
    </dgm:pt>
    <dgm:pt modelId="{8B2FB815-1FFC-4897-BC03-8C59E9B59A86}" type="sibTrans" cxnId="{1C559445-B5B6-4E1B-B2FB-FFECF53CB267}">
      <dgm:prSet/>
      <dgm:spPr/>
      <dgm:t>
        <a:bodyPr/>
        <a:lstStyle/>
        <a:p>
          <a:endParaRPr lang="en-US"/>
        </a:p>
      </dgm:t>
    </dgm:pt>
    <dgm:pt modelId="{3A8F3CDC-88D8-4346-9434-5EB9AAB4F7E2}">
      <dgm:prSet phldrT="[Text]" phldr="0" custT="1"/>
      <dgm:spPr/>
      <dgm:t>
        <a:bodyPr/>
        <a:lstStyle/>
        <a:p>
          <a:r>
            <a:rPr lang="en-US" sz="2000" dirty="0"/>
            <a:t>NAWS</a:t>
          </a:r>
        </a:p>
      </dgm:t>
    </dgm:pt>
    <dgm:pt modelId="{A7367ABB-CB82-486B-86B6-45164BC61C40}" type="parTrans" cxnId="{4B3EEDBE-F6F2-4DB9-AAD1-0938028FDDE4}">
      <dgm:prSet/>
      <dgm:spPr/>
      <dgm:t>
        <a:bodyPr/>
        <a:lstStyle/>
        <a:p>
          <a:endParaRPr lang="en-US"/>
        </a:p>
      </dgm:t>
    </dgm:pt>
    <dgm:pt modelId="{6FDBAC14-EB28-428F-81D0-E2B74247EB19}" type="sibTrans" cxnId="{4B3EEDBE-F6F2-4DB9-AAD1-0938028FDDE4}">
      <dgm:prSet/>
      <dgm:spPr/>
      <dgm:t>
        <a:bodyPr/>
        <a:lstStyle/>
        <a:p>
          <a:endParaRPr lang="en-US"/>
        </a:p>
      </dgm:t>
    </dgm:pt>
    <dgm:pt modelId="{7636F9DC-A303-4067-91E4-F584F65701AD}">
      <dgm:prSet phldrT="[Text]" phldr="0" custT="1"/>
      <dgm:spPr/>
      <dgm:t>
        <a:bodyPr/>
        <a:lstStyle/>
        <a:p>
          <a:r>
            <a:rPr lang="en-US" sz="2000" dirty="0"/>
            <a:t>REGIONS</a:t>
          </a:r>
        </a:p>
      </dgm:t>
    </dgm:pt>
    <dgm:pt modelId="{F7C0EF5E-BF67-4E29-93AD-92825C9A8043}" type="parTrans" cxnId="{8E5DBEA5-4FE4-4344-A2F7-728C24BC8334}">
      <dgm:prSet/>
      <dgm:spPr/>
      <dgm:t>
        <a:bodyPr/>
        <a:lstStyle/>
        <a:p>
          <a:endParaRPr lang="en-US"/>
        </a:p>
      </dgm:t>
    </dgm:pt>
    <dgm:pt modelId="{65FD455A-DE92-4347-A232-CCFBC263672B}" type="sibTrans" cxnId="{8E5DBEA5-4FE4-4344-A2F7-728C24BC8334}">
      <dgm:prSet/>
      <dgm:spPr/>
      <dgm:t>
        <a:bodyPr/>
        <a:lstStyle/>
        <a:p>
          <a:endParaRPr lang="en-US"/>
        </a:p>
      </dgm:t>
    </dgm:pt>
    <dgm:pt modelId="{BDF50E1E-57C4-42DB-9820-5E6D49CF937D}" type="pres">
      <dgm:prSet presAssocID="{C95A07EA-3807-4596-9374-4C633426C352}" presName="Name0" presStyleCnt="0">
        <dgm:presLayoutVars>
          <dgm:dir/>
          <dgm:animLvl val="lvl"/>
          <dgm:resizeHandles val="exact"/>
        </dgm:presLayoutVars>
      </dgm:prSet>
      <dgm:spPr/>
    </dgm:pt>
    <dgm:pt modelId="{CCE27246-D6A6-460A-B291-7612F04E251F}" type="pres">
      <dgm:prSet presAssocID="{AA7D1D72-B3A6-4315-AAAE-9D21A22DBB67}" presName="Name8" presStyleCnt="0"/>
      <dgm:spPr/>
    </dgm:pt>
    <dgm:pt modelId="{224C3B5B-FAE0-4EDD-B5EE-2BF6F8DEC9AA}" type="pres">
      <dgm:prSet presAssocID="{AA7D1D72-B3A6-4315-AAAE-9D21A22DBB67}" presName="level" presStyleLbl="node1" presStyleIdx="0" presStyleCnt="4">
        <dgm:presLayoutVars>
          <dgm:chMax val="1"/>
          <dgm:bulletEnabled val="1"/>
        </dgm:presLayoutVars>
      </dgm:prSet>
      <dgm:spPr/>
    </dgm:pt>
    <dgm:pt modelId="{DB3467DA-841F-4A25-A6B5-FEA2810F1A8C}" type="pres">
      <dgm:prSet presAssocID="{AA7D1D72-B3A6-4315-AAAE-9D21A22DBB67}" presName="levelTx" presStyleLbl="revTx" presStyleIdx="0" presStyleCnt="0">
        <dgm:presLayoutVars>
          <dgm:chMax val="1"/>
          <dgm:bulletEnabled val="1"/>
        </dgm:presLayoutVars>
      </dgm:prSet>
      <dgm:spPr/>
    </dgm:pt>
    <dgm:pt modelId="{78C4025B-5CFB-4C32-9083-74351E287580}" type="pres">
      <dgm:prSet presAssocID="{685C3490-8F67-410F-BAEB-F33165885EFA}" presName="Name8" presStyleCnt="0"/>
      <dgm:spPr/>
    </dgm:pt>
    <dgm:pt modelId="{B1B63E78-E0B5-4FED-B2EF-4560C90F07C7}" type="pres">
      <dgm:prSet presAssocID="{685C3490-8F67-410F-BAEB-F33165885EFA}" presName="level" presStyleLbl="node1" presStyleIdx="1" presStyleCnt="4" custScaleY="45896">
        <dgm:presLayoutVars>
          <dgm:chMax val="1"/>
          <dgm:bulletEnabled val="1"/>
        </dgm:presLayoutVars>
      </dgm:prSet>
      <dgm:spPr/>
    </dgm:pt>
    <dgm:pt modelId="{08EF620F-10B9-40E8-8322-2E30146F0D86}" type="pres">
      <dgm:prSet presAssocID="{685C3490-8F67-410F-BAEB-F33165885EFA}" presName="levelTx" presStyleLbl="revTx" presStyleIdx="0" presStyleCnt="0">
        <dgm:presLayoutVars>
          <dgm:chMax val="1"/>
          <dgm:bulletEnabled val="1"/>
        </dgm:presLayoutVars>
      </dgm:prSet>
      <dgm:spPr/>
    </dgm:pt>
    <dgm:pt modelId="{18039A29-9D71-4748-A4E0-1C83421700E5}" type="pres">
      <dgm:prSet presAssocID="{7636F9DC-A303-4067-91E4-F584F65701AD}" presName="Name8" presStyleCnt="0"/>
      <dgm:spPr/>
    </dgm:pt>
    <dgm:pt modelId="{49FC9CF7-2CA5-4172-B0FE-8C377739CE27}" type="pres">
      <dgm:prSet presAssocID="{7636F9DC-A303-4067-91E4-F584F65701AD}" presName="level" presStyleLbl="node1" presStyleIdx="2" presStyleCnt="4">
        <dgm:presLayoutVars>
          <dgm:chMax val="1"/>
          <dgm:bulletEnabled val="1"/>
        </dgm:presLayoutVars>
      </dgm:prSet>
      <dgm:spPr/>
    </dgm:pt>
    <dgm:pt modelId="{125E8640-03C9-4C99-9A35-A98CCD3C80BB}" type="pres">
      <dgm:prSet presAssocID="{7636F9DC-A303-4067-91E4-F584F65701AD}" presName="levelTx" presStyleLbl="revTx" presStyleIdx="0" presStyleCnt="0">
        <dgm:presLayoutVars>
          <dgm:chMax val="1"/>
          <dgm:bulletEnabled val="1"/>
        </dgm:presLayoutVars>
      </dgm:prSet>
      <dgm:spPr/>
    </dgm:pt>
    <dgm:pt modelId="{1C51FA06-1EE9-4AB9-8CD7-A0C750551A23}" type="pres">
      <dgm:prSet presAssocID="{3A8F3CDC-88D8-4346-9434-5EB9AAB4F7E2}" presName="Name8" presStyleCnt="0"/>
      <dgm:spPr/>
    </dgm:pt>
    <dgm:pt modelId="{C860BD96-212C-498A-893B-9F8DD1C8DF72}" type="pres">
      <dgm:prSet presAssocID="{3A8F3CDC-88D8-4346-9434-5EB9AAB4F7E2}" presName="level" presStyleLbl="node1" presStyleIdx="3" presStyleCnt="4">
        <dgm:presLayoutVars>
          <dgm:chMax val="1"/>
          <dgm:bulletEnabled val="1"/>
        </dgm:presLayoutVars>
      </dgm:prSet>
      <dgm:spPr/>
    </dgm:pt>
    <dgm:pt modelId="{138CFAE9-849B-4578-8886-AD6A5A5F51D1}" type="pres">
      <dgm:prSet presAssocID="{3A8F3CDC-88D8-4346-9434-5EB9AAB4F7E2}" presName="levelTx" presStyleLbl="revTx" presStyleIdx="0" presStyleCnt="0">
        <dgm:presLayoutVars>
          <dgm:chMax val="1"/>
          <dgm:bulletEnabled val="1"/>
        </dgm:presLayoutVars>
      </dgm:prSet>
      <dgm:spPr/>
    </dgm:pt>
  </dgm:ptLst>
  <dgm:cxnLst>
    <dgm:cxn modelId="{7C2D4310-5C35-45D5-A852-EC815F8A7CB1}" type="presOf" srcId="{3A8F3CDC-88D8-4346-9434-5EB9AAB4F7E2}" destId="{C860BD96-212C-498A-893B-9F8DD1C8DF72}" srcOrd="0" destOrd="0" presId="urn:microsoft.com/office/officeart/2005/8/layout/pyramid3"/>
    <dgm:cxn modelId="{82FA882C-5245-4B63-9C0C-8F40557F8A60}" type="presOf" srcId="{C95A07EA-3807-4596-9374-4C633426C352}" destId="{BDF50E1E-57C4-42DB-9820-5E6D49CF937D}" srcOrd="0" destOrd="0" presId="urn:microsoft.com/office/officeart/2005/8/layout/pyramid3"/>
    <dgm:cxn modelId="{812C7A33-6368-468B-9797-8DA16E0C67EE}" srcId="{C95A07EA-3807-4596-9374-4C633426C352}" destId="{AA7D1D72-B3A6-4315-AAAE-9D21A22DBB67}" srcOrd="0" destOrd="0" parTransId="{DC560B64-46DA-42FB-8005-88B475A8BC6F}" sibTransId="{EAA0444C-C0E5-4F17-8018-8BBB98C2008D}"/>
    <dgm:cxn modelId="{813ED262-2056-4CE4-8D2C-605883C435F4}" type="presOf" srcId="{685C3490-8F67-410F-BAEB-F33165885EFA}" destId="{08EF620F-10B9-40E8-8322-2E30146F0D86}" srcOrd="1" destOrd="0" presId="urn:microsoft.com/office/officeart/2005/8/layout/pyramid3"/>
    <dgm:cxn modelId="{1C559445-B5B6-4E1B-B2FB-FFECF53CB267}" srcId="{C95A07EA-3807-4596-9374-4C633426C352}" destId="{685C3490-8F67-410F-BAEB-F33165885EFA}" srcOrd="1" destOrd="0" parTransId="{76DC855B-9CE5-4068-B5D0-46F9B46F53E2}" sibTransId="{8B2FB815-1FFC-4897-BC03-8C59E9B59A86}"/>
    <dgm:cxn modelId="{247AE567-A93F-4874-A933-94B1732E84C0}" type="presOf" srcId="{7636F9DC-A303-4067-91E4-F584F65701AD}" destId="{49FC9CF7-2CA5-4172-B0FE-8C377739CE27}" srcOrd="0" destOrd="0" presId="urn:microsoft.com/office/officeart/2005/8/layout/pyramid3"/>
    <dgm:cxn modelId="{9435AF96-EF41-4ED7-ADD1-6EC6EE4C0F26}" type="presOf" srcId="{AA7D1D72-B3A6-4315-AAAE-9D21A22DBB67}" destId="{224C3B5B-FAE0-4EDD-B5EE-2BF6F8DEC9AA}" srcOrd="0" destOrd="0" presId="urn:microsoft.com/office/officeart/2005/8/layout/pyramid3"/>
    <dgm:cxn modelId="{A1D615A2-A658-476A-AF38-FD92F8A4F6BE}" type="presOf" srcId="{3A8F3CDC-88D8-4346-9434-5EB9AAB4F7E2}" destId="{138CFAE9-849B-4578-8886-AD6A5A5F51D1}" srcOrd="1" destOrd="0" presId="urn:microsoft.com/office/officeart/2005/8/layout/pyramid3"/>
    <dgm:cxn modelId="{8E5DBEA5-4FE4-4344-A2F7-728C24BC8334}" srcId="{C95A07EA-3807-4596-9374-4C633426C352}" destId="{7636F9DC-A303-4067-91E4-F584F65701AD}" srcOrd="2" destOrd="0" parTransId="{F7C0EF5E-BF67-4E29-93AD-92825C9A8043}" sibTransId="{65FD455A-DE92-4347-A232-CCFBC263672B}"/>
    <dgm:cxn modelId="{4B3EEDBE-F6F2-4DB9-AAD1-0938028FDDE4}" srcId="{C95A07EA-3807-4596-9374-4C633426C352}" destId="{3A8F3CDC-88D8-4346-9434-5EB9AAB4F7E2}" srcOrd="3" destOrd="0" parTransId="{A7367ABB-CB82-486B-86B6-45164BC61C40}" sibTransId="{6FDBAC14-EB28-428F-81D0-E2B74247EB19}"/>
    <dgm:cxn modelId="{85BDE5C1-3B28-414A-BA7F-6BD5799F80D7}" type="presOf" srcId="{7636F9DC-A303-4067-91E4-F584F65701AD}" destId="{125E8640-03C9-4C99-9A35-A98CCD3C80BB}" srcOrd="1" destOrd="0" presId="urn:microsoft.com/office/officeart/2005/8/layout/pyramid3"/>
    <dgm:cxn modelId="{B168F8E3-04DA-475C-8F4B-E28C270232BA}" type="presOf" srcId="{AA7D1D72-B3A6-4315-AAAE-9D21A22DBB67}" destId="{DB3467DA-841F-4A25-A6B5-FEA2810F1A8C}" srcOrd="1" destOrd="0" presId="urn:microsoft.com/office/officeart/2005/8/layout/pyramid3"/>
    <dgm:cxn modelId="{7BA138EE-3271-4D6D-A397-428B6AB8733F}" type="presOf" srcId="{685C3490-8F67-410F-BAEB-F33165885EFA}" destId="{B1B63E78-E0B5-4FED-B2EF-4560C90F07C7}" srcOrd="0" destOrd="0" presId="urn:microsoft.com/office/officeart/2005/8/layout/pyramid3"/>
    <dgm:cxn modelId="{3234EA13-F719-44A4-B5E3-A28E1381ACF5}" type="presParOf" srcId="{BDF50E1E-57C4-42DB-9820-5E6D49CF937D}" destId="{CCE27246-D6A6-460A-B291-7612F04E251F}" srcOrd="0" destOrd="0" presId="urn:microsoft.com/office/officeart/2005/8/layout/pyramid3"/>
    <dgm:cxn modelId="{85594C1A-9091-4B2B-98A5-98DCB53ACE3A}" type="presParOf" srcId="{CCE27246-D6A6-460A-B291-7612F04E251F}" destId="{224C3B5B-FAE0-4EDD-B5EE-2BF6F8DEC9AA}" srcOrd="0" destOrd="0" presId="urn:microsoft.com/office/officeart/2005/8/layout/pyramid3"/>
    <dgm:cxn modelId="{7BF3E40A-105D-4946-91FB-6EB1B40EB5B3}" type="presParOf" srcId="{CCE27246-D6A6-460A-B291-7612F04E251F}" destId="{DB3467DA-841F-4A25-A6B5-FEA2810F1A8C}" srcOrd="1" destOrd="0" presId="urn:microsoft.com/office/officeart/2005/8/layout/pyramid3"/>
    <dgm:cxn modelId="{34F71DF5-CDDE-41DD-9BB7-5472F263B795}" type="presParOf" srcId="{BDF50E1E-57C4-42DB-9820-5E6D49CF937D}" destId="{78C4025B-5CFB-4C32-9083-74351E287580}" srcOrd="1" destOrd="0" presId="urn:microsoft.com/office/officeart/2005/8/layout/pyramid3"/>
    <dgm:cxn modelId="{0F4D4918-BDF5-46BB-B761-67B572C8483C}" type="presParOf" srcId="{78C4025B-5CFB-4C32-9083-74351E287580}" destId="{B1B63E78-E0B5-4FED-B2EF-4560C90F07C7}" srcOrd="0" destOrd="0" presId="urn:microsoft.com/office/officeart/2005/8/layout/pyramid3"/>
    <dgm:cxn modelId="{C5BFB3F6-B804-4AA9-8939-EBA98979E36A}" type="presParOf" srcId="{78C4025B-5CFB-4C32-9083-74351E287580}" destId="{08EF620F-10B9-40E8-8322-2E30146F0D86}" srcOrd="1" destOrd="0" presId="urn:microsoft.com/office/officeart/2005/8/layout/pyramid3"/>
    <dgm:cxn modelId="{BC2C026E-CCD5-441A-B571-E7E7CDCA5D79}" type="presParOf" srcId="{BDF50E1E-57C4-42DB-9820-5E6D49CF937D}" destId="{18039A29-9D71-4748-A4E0-1C83421700E5}" srcOrd="2" destOrd="0" presId="urn:microsoft.com/office/officeart/2005/8/layout/pyramid3"/>
    <dgm:cxn modelId="{55FA9B8F-0B8D-4BC5-8053-308EF92621DB}" type="presParOf" srcId="{18039A29-9D71-4748-A4E0-1C83421700E5}" destId="{49FC9CF7-2CA5-4172-B0FE-8C377739CE27}" srcOrd="0" destOrd="0" presId="urn:microsoft.com/office/officeart/2005/8/layout/pyramid3"/>
    <dgm:cxn modelId="{43A42126-D647-4EFC-B5A9-7DB49818D716}" type="presParOf" srcId="{18039A29-9D71-4748-A4E0-1C83421700E5}" destId="{125E8640-03C9-4C99-9A35-A98CCD3C80BB}" srcOrd="1" destOrd="0" presId="urn:microsoft.com/office/officeart/2005/8/layout/pyramid3"/>
    <dgm:cxn modelId="{95F5E811-50F4-4E05-B121-B4040E664D2F}" type="presParOf" srcId="{BDF50E1E-57C4-42DB-9820-5E6D49CF937D}" destId="{1C51FA06-1EE9-4AB9-8CD7-A0C750551A23}" srcOrd="3" destOrd="0" presId="urn:microsoft.com/office/officeart/2005/8/layout/pyramid3"/>
    <dgm:cxn modelId="{AEB155C6-9B75-4174-BC02-AF6589989D39}" type="presParOf" srcId="{1C51FA06-1EE9-4AB9-8CD7-A0C750551A23}" destId="{C860BD96-212C-498A-893B-9F8DD1C8DF72}" srcOrd="0" destOrd="0" presId="urn:microsoft.com/office/officeart/2005/8/layout/pyramid3"/>
    <dgm:cxn modelId="{0EEAAF39-B52B-4397-879D-07FA9786B3E3}" type="presParOf" srcId="{1C51FA06-1EE9-4AB9-8CD7-A0C750551A23}" destId="{138CFAE9-849B-4578-8886-AD6A5A5F51D1}" srcOrd="1" destOrd="0" presId="urn:microsoft.com/office/officeart/2005/8/layout/pyramid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C3B5B-FAE0-4EDD-B5EE-2BF6F8DEC9AA}">
      <dsp:nvSpPr>
        <dsp:cNvPr id="0" name=""/>
        <dsp:cNvSpPr/>
      </dsp:nvSpPr>
      <dsp:spPr>
        <a:xfrm rot="10800000">
          <a:off x="0" y="0"/>
          <a:ext cx="6096000" cy="996511"/>
        </a:xfrm>
        <a:prstGeom prst="trapezoid">
          <a:avLst>
            <a:gd name="adj" fmla="val 88427"/>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MEMBERS/GROUPS</a:t>
          </a:r>
        </a:p>
      </dsp:txBody>
      <dsp:txXfrm rot="-10800000">
        <a:off x="1066799" y="0"/>
        <a:ext cx="3962400" cy="996511"/>
      </dsp:txXfrm>
    </dsp:sp>
    <dsp:sp modelId="{B1B63E78-E0B5-4FED-B2EF-4560C90F07C7}">
      <dsp:nvSpPr>
        <dsp:cNvPr id="0" name=""/>
        <dsp:cNvSpPr/>
      </dsp:nvSpPr>
      <dsp:spPr>
        <a:xfrm rot="10800000">
          <a:off x="881189" y="996511"/>
          <a:ext cx="4333620" cy="457359"/>
        </a:xfrm>
        <a:prstGeom prst="trapezoid">
          <a:avLst>
            <a:gd name="adj" fmla="val 88427"/>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AREAS</a:t>
          </a:r>
        </a:p>
      </dsp:txBody>
      <dsp:txXfrm rot="-10800000">
        <a:off x="1639573" y="996511"/>
        <a:ext cx="2816853" cy="457359"/>
      </dsp:txXfrm>
    </dsp:sp>
    <dsp:sp modelId="{49FC9CF7-2CA5-4172-B0FE-8C377739CE27}">
      <dsp:nvSpPr>
        <dsp:cNvPr id="0" name=""/>
        <dsp:cNvSpPr/>
      </dsp:nvSpPr>
      <dsp:spPr>
        <a:xfrm rot="10800000">
          <a:off x="1285620" y="1453871"/>
          <a:ext cx="3524758" cy="996511"/>
        </a:xfrm>
        <a:prstGeom prst="trapezoid">
          <a:avLst>
            <a:gd name="adj" fmla="val 88427"/>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REGIONS</a:t>
          </a:r>
        </a:p>
      </dsp:txBody>
      <dsp:txXfrm rot="-10800000">
        <a:off x="1902453" y="1453871"/>
        <a:ext cx="2291093" cy="996511"/>
      </dsp:txXfrm>
    </dsp:sp>
    <dsp:sp modelId="{C860BD96-212C-498A-893B-9F8DD1C8DF72}">
      <dsp:nvSpPr>
        <dsp:cNvPr id="0" name=""/>
        <dsp:cNvSpPr/>
      </dsp:nvSpPr>
      <dsp:spPr>
        <a:xfrm rot="10800000">
          <a:off x="2166810" y="2450383"/>
          <a:ext cx="1762379" cy="996511"/>
        </a:xfrm>
        <a:prstGeom prst="trapezoid">
          <a:avLst>
            <a:gd name="adj" fmla="val 88427"/>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NAWS</a:t>
          </a:r>
        </a:p>
      </dsp:txBody>
      <dsp:txXfrm rot="-10800000">
        <a:off x="2166810" y="2450383"/>
        <a:ext cx="1762379" cy="996511"/>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9aa41247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aa41247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9aa412472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9aa41247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9aa412472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9aa41247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91B6E408-34A9-1DC3-7ACA-A6DFF340AA3D}"/>
            </a:ext>
          </a:extLst>
        </p:cNvPr>
        <p:cNvGrpSpPr/>
        <p:nvPr/>
      </p:nvGrpSpPr>
      <p:grpSpPr>
        <a:xfrm>
          <a:off x="0" y="0"/>
          <a:ext cx="0" cy="0"/>
          <a:chOff x="0" y="0"/>
          <a:chExt cx="0" cy="0"/>
        </a:xfrm>
      </p:grpSpPr>
      <p:sp>
        <p:nvSpPr>
          <p:cNvPr id="63" name="Google Shape;63;g3f9aa412472_1_5:notes">
            <a:extLst>
              <a:ext uri="{FF2B5EF4-FFF2-40B4-BE49-F238E27FC236}">
                <a16:creationId xmlns:a16="http://schemas.microsoft.com/office/drawing/2014/main" id="{B2D970FD-391A-E949-6E70-715D78024A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9aa412472_1_5:notes">
            <a:extLst>
              <a:ext uri="{FF2B5EF4-FFF2-40B4-BE49-F238E27FC236}">
                <a16:creationId xmlns:a16="http://schemas.microsoft.com/office/drawing/2014/main" id="{20B6D5DB-65FE-EB1A-4696-87CF27C0DD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1079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EA048622-B470-E946-7ECE-EE811DFBF6DF}"/>
            </a:ext>
          </a:extLst>
        </p:cNvPr>
        <p:cNvGrpSpPr/>
        <p:nvPr/>
      </p:nvGrpSpPr>
      <p:grpSpPr>
        <a:xfrm>
          <a:off x="0" y="0"/>
          <a:ext cx="0" cy="0"/>
          <a:chOff x="0" y="0"/>
          <a:chExt cx="0" cy="0"/>
        </a:xfrm>
      </p:grpSpPr>
      <p:sp>
        <p:nvSpPr>
          <p:cNvPr id="63" name="Google Shape;63;g3f9aa412472_1_5:notes">
            <a:extLst>
              <a:ext uri="{FF2B5EF4-FFF2-40B4-BE49-F238E27FC236}">
                <a16:creationId xmlns:a16="http://schemas.microsoft.com/office/drawing/2014/main" id="{0C54E5FC-7466-19D1-F494-A7BD424052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9aa412472_1_5:notes">
            <a:extLst>
              <a:ext uri="{FF2B5EF4-FFF2-40B4-BE49-F238E27FC236}">
                <a16:creationId xmlns:a16="http://schemas.microsoft.com/office/drawing/2014/main" id="{D8478355-A446-1AFA-30AE-DDFF1C1496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416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E48A5B3-D039-CDF5-7C5F-B23475EE30E5}"/>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3171459D-E1ED-ECA7-0D9C-151D807B8B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9B58ABDD-DF11-8D6A-8CEC-15CDDBDC11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168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a:extLst>
            <a:ext uri="{FF2B5EF4-FFF2-40B4-BE49-F238E27FC236}">
              <a16:creationId xmlns:a16="http://schemas.microsoft.com/office/drawing/2014/main" id="{1EBE85A7-9FA2-4CC4-E3D5-88CF1E6DBAFB}"/>
            </a:ext>
          </a:extLst>
        </p:cNvPr>
        <p:cNvGrpSpPr/>
        <p:nvPr/>
      </p:nvGrpSpPr>
      <p:grpSpPr>
        <a:xfrm>
          <a:off x="0" y="0"/>
          <a:ext cx="0" cy="0"/>
          <a:chOff x="0" y="0"/>
          <a:chExt cx="0" cy="0"/>
        </a:xfrm>
      </p:grpSpPr>
      <p:sp>
        <p:nvSpPr>
          <p:cNvPr id="63" name="Google Shape;63;g3f9aa412472_1_5:notes">
            <a:extLst>
              <a:ext uri="{FF2B5EF4-FFF2-40B4-BE49-F238E27FC236}">
                <a16:creationId xmlns:a16="http://schemas.microsoft.com/office/drawing/2014/main" id="{A5B32DA5-FAE0-7741-CC6E-8407D0EEDFF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9aa412472_1_5:notes">
            <a:extLst>
              <a:ext uri="{FF2B5EF4-FFF2-40B4-BE49-F238E27FC236}">
                <a16:creationId xmlns:a16="http://schemas.microsoft.com/office/drawing/2014/main" id="{3048866F-F75B-3381-B5B6-910027C762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499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530681D9-256C-05F5-5680-6FECF7FE4B1D}"/>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691A2043-A4B7-9B08-DBBD-02D81D8F75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221AD747-F4A0-79B6-5E1E-5420B6E1ED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0998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C50405D-791D-29F5-5930-4589D1E77323}"/>
            </a:ext>
          </a:extLst>
        </p:cNvPr>
        <p:cNvGrpSpPr/>
        <p:nvPr/>
      </p:nvGrpSpPr>
      <p:grpSpPr>
        <a:xfrm>
          <a:off x="0" y="0"/>
          <a:ext cx="0" cy="0"/>
          <a:chOff x="0" y="0"/>
          <a:chExt cx="0" cy="0"/>
        </a:xfrm>
      </p:grpSpPr>
      <p:sp>
        <p:nvSpPr>
          <p:cNvPr id="81" name="Google Shape;81;g3f9aa412472_1_20:notes">
            <a:extLst>
              <a:ext uri="{FF2B5EF4-FFF2-40B4-BE49-F238E27FC236}">
                <a16:creationId xmlns:a16="http://schemas.microsoft.com/office/drawing/2014/main" id="{30304993-E39F-B665-B1AA-667A567618B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a:extLst>
              <a:ext uri="{FF2B5EF4-FFF2-40B4-BE49-F238E27FC236}">
                <a16:creationId xmlns:a16="http://schemas.microsoft.com/office/drawing/2014/main" id="{903A37BE-6130-51D2-F08B-3849FB1746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4258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9aa412472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9aa412472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f9aa412472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92800" y="308150"/>
            <a:ext cx="7250400" cy="10641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4400" u="sng" dirty="0"/>
              <a:t>Finding our financial footing</a:t>
            </a:r>
            <a:br>
              <a:rPr lang="en" sz="4400" dirty="0"/>
            </a:br>
            <a:r>
              <a:rPr lang="en" sz="2000" i="1" dirty="0"/>
              <a:t>Financial chall</a:t>
            </a:r>
            <a:r>
              <a:rPr lang="en-US" sz="2000" i="1" dirty="0"/>
              <a:t>e</a:t>
            </a:r>
            <a:r>
              <a:rPr lang="en" sz="2000" i="1" dirty="0"/>
              <a:t>nges for groups, areas, regions and zones</a:t>
            </a:r>
            <a:endParaRPr sz="4400" i="1" dirty="0"/>
          </a:p>
        </p:txBody>
      </p:sp>
      <p:sp>
        <p:nvSpPr>
          <p:cNvPr id="55" name="Google Shape;55;p13"/>
          <p:cNvSpPr txBox="1">
            <a:spLocks noGrp="1"/>
          </p:cNvSpPr>
          <p:nvPr>
            <p:ph type="subTitle" idx="1"/>
          </p:nvPr>
        </p:nvSpPr>
        <p:spPr>
          <a:xfrm>
            <a:off x="3496675" y="1905450"/>
            <a:ext cx="5408400" cy="9729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en" dirty="0"/>
              <a:t>De L.  (OK Region)</a:t>
            </a:r>
            <a:endParaRPr dirty="0"/>
          </a:p>
          <a:p>
            <a:pPr marL="0" lvl="0" indent="0" algn="ctr" rtl="0">
              <a:spcBef>
                <a:spcPts val="0"/>
              </a:spcBef>
              <a:spcAft>
                <a:spcPts val="0"/>
              </a:spcAft>
              <a:buNone/>
            </a:pPr>
            <a:r>
              <a:rPr lang="en" dirty="0"/>
              <a:t>Bonnie D. (South Dakota Region)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90" name="Google Shape;90;p19"/>
          <p:cNvSpPr txBox="1">
            <a:spLocks noGrp="1"/>
          </p:cNvSpPr>
          <p:nvPr>
            <p:ph type="ctrTitle"/>
          </p:nvPr>
        </p:nvSpPr>
        <p:spPr>
          <a:xfrm>
            <a:off x="311708" y="744574"/>
            <a:ext cx="4738274" cy="325939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sz="3200" b="1" u="sng" dirty="0"/>
              <a:t>RESOURCES</a:t>
            </a:r>
            <a:br>
              <a:rPr lang="en-US" sz="3200" dirty="0"/>
            </a:br>
            <a:br>
              <a:rPr lang="en-US" sz="3200" dirty="0"/>
            </a:br>
            <a:r>
              <a:rPr lang="en-US" sz="1800" dirty="0"/>
              <a:t>IP #24 Money Matters: Self Support in NA</a:t>
            </a:r>
            <a:br>
              <a:rPr lang="en-US" sz="1800" dirty="0"/>
            </a:br>
            <a:br>
              <a:rPr lang="en-US" sz="1800" dirty="0"/>
            </a:br>
            <a:r>
              <a:rPr lang="en-US" sz="1800" dirty="0"/>
              <a:t>IP #28 Funding NA Services</a:t>
            </a:r>
            <a:br>
              <a:rPr lang="en-US" sz="1800" dirty="0"/>
            </a:br>
            <a:br>
              <a:rPr lang="en-US" sz="1800" dirty="0"/>
            </a:br>
            <a:r>
              <a:rPr lang="en-US" sz="1800" dirty="0"/>
              <a:t>NA Concepts</a:t>
            </a:r>
            <a:br>
              <a:rPr lang="en-US" sz="1800" dirty="0"/>
            </a:br>
            <a:br>
              <a:rPr lang="en-US" sz="1800" dirty="0"/>
            </a:br>
            <a:r>
              <a:rPr lang="en-US" sz="1800" dirty="0"/>
              <a:t>WB Bulletin #30 revised- Theft of NA funds</a:t>
            </a:r>
            <a:br>
              <a:rPr lang="en-US" sz="1800" dirty="0"/>
            </a:br>
            <a:endParaRPr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311708" y="744575"/>
            <a:ext cx="8520600" cy="262208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sz="3200" dirty="0"/>
              <a:t>What is “financial footing”?</a:t>
            </a:r>
            <a:br>
              <a:rPr lang="en-US" sz="3200" dirty="0"/>
            </a:br>
            <a:br>
              <a:rPr lang="en-US" sz="3200" dirty="0"/>
            </a:br>
            <a:r>
              <a:rPr lang="en-US" sz="3200" dirty="0"/>
              <a:t>Defined here as a group or service body </a:t>
            </a:r>
            <a:br>
              <a:rPr lang="en-US" sz="3200" dirty="0"/>
            </a:br>
            <a:r>
              <a:rPr lang="en-US" sz="3200" dirty="0"/>
              <a:t>having stability and continuity in order to fulfill</a:t>
            </a:r>
            <a:br>
              <a:rPr lang="en-US" sz="3200" dirty="0"/>
            </a:br>
            <a:r>
              <a:rPr lang="en-US" sz="3200" dirty="0"/>
              <a:t> our primary purpose.</a:t>
            </a:r>
            <a:br>
              <a:rPr lang="en-US" sz="3200" dirty="0"/>
            </a:br>
            <a:endParaRPr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a:extLst>
            <a:ext uri="{FF2B5EF4-FFF2-40B4-BE49-F238E27FC236}">
              <a16:creationId xmlns:a16="http://schemas.microsoft.com/office/drawing/2014/main" id="{C40A526A-9CE4-AC61-375C-48AA5DF225F3}"/>
            </a:ext>
          </a:extLst>
        </p:cNvPr>
        <p:cNvGrpSpPr/>
        <p:nvPr/>
      </p:nvGrpSpPr>
      <p:grpSpPr>
        <a:xfrm>
          <a:off x="0" y="0"/>
          <a:ext cx="0" cy="0"/>
          <a:chOff x="0" y="0"/>
          <a:chExt cx="0" cy="0"/>
        </a:xfrm>
      </p:grpSpPr>
      <p:sp>
        <p:nvSpPr>
          <p:cNvPr id="66" name="Google Shape;66;p15">
            <a:extLst>
              <a:ext uri="{FF2B5EF4-FFF2-40B4-BE49-F238E27FC236}">
                <a16:creationId xmlns:a16="http://schemas.microsoft.com/office/drawing/2014/main" id="{C82CED4D-FEEF-DADF-64E3-7E4005A8CF0B}"/>
              </a:ext>
            </a:extLst>
          </p:cNvPr>
          <p:cNvSpPr txBox="1">
            <a:spLocks noGrp="1"/>
          </p:cNvSpPr>
          <p:nvPr>
            <p:ph type="ctrTitle"/>
          </p:nvPr>
        </p:nvSpPr>
        <p:spPr>
          <a:xfrm>
            <a:off x="311708" y="744574"/>
            <a:ext cx="8520600" cy="2725989"/>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US" sz="1800" b="1" dirty="0"/>
              <a:t>		CAUSES OF FINANCIAL CHALLENGES</a:t>
            </a:r>
            <a:br>
              <a:rPr lang="en-US" sz="1800" dirty="0"/>
            </a:br>
            <a:br>
              <a:rPr lang="en-US" sz="1800" dirty="0"/>
            </a:br>
            <a:r>
              <a:rPr lang="en-US" sz="1800" dirty="0"/>
              <a:t>		1. Lack of income</a:t>
            </a:r>
            <a:br>
              <a:rPr lang="en-US" sz="1800" dirty="0"/>
            </a:br>
            <a:r>
              <a:rPr lang="en-US" sz="1800" dirty="0"/>
              <a:t>		2. Lack of a good budget</a:t>
            </a:r>
            <a:br>
              <a:rPr lang="en-US" sz="1800" dirty="0"/>
            </a:br>
            <a:r>
              <a:rPr lang="en-US" sz="1800" dirty="0"/>
              <a:t>		3. Lack of good financial reporting</a:t>
            </a:r>
            <a:br>
              <a:rPr lang="en-US" sz="1800" dirty="0"/>
            </a:br>
            <a:r>
              <a:rPr lang="en-US" sz="1800" dirty="0"/>
              <a:t>		4. Rising living costs</a:t>
            </a:r>
            <a:br>
              <a:rPr lang="en-US" sz="1800" dirty="0"/>
            </a:br>
            <a:r>
              <a:rPr lang="en-US" sz="1800" dirty="0"/>
              <a:t>		5. Group or service body coming back from a theft</a:t>
            </a:r>
            <a:br>
              <a:rPr lang="en-US" sz="1800" dirty="0"/>
            </a:br>
            <a:r>
              <a:rPr lang="en-US" sz="1800" dirty="0"/>
              <a:t>		6. Lack of trust in a service body by groups/members</a:t>
            </a:r>
            <a:br>
              <a:rPr lang="en-US" sz="1800" dirty="0"/>
            </a:br>
            <a:r>
              <a:rPr lang="en-US" sz="1800" dirty="0"/>
              <a:t>		7. Not using electronic funds applications (cash app, </a:t>
            </a:r>
            <a:r>
              <a:rPr lang="en-US" sz="1800" dirty="0" err="1"/>
              <a:t>venmo</a:t>
            </a:r>
            <a:r>
              <a:rPr lang="en-US" sz="1800" dirty="0"/>
              <a:t>, </a:t>
            </a:r>
            <a:r>
              <a:rPr lang="en-US" sz="1800" dirty="0" err="1"/>
              <a:t>paypal</a:t>
            </a:r>
            <a:r>
              <a:rPr lang="en-US" sz="1800" dirty="0"/>
              <a:t> </a:t>
            </a:r>
            <a:r>
              <a:rPr lang="en-US" sz="1800" dirty="0" err="1"/>
              <a:t>etc</a:t>
            </a:r>
            <a:r>
              <a:rPr lang="en-US" sz="1800" dirty="0"/>
              <a:t>)</a:t>
            </a:r>
            <a:br>
              <a:rPr lang="en-US" sz="1800" dirty="0"/>
            </a:br>
            <a:r>
              <a:rPr lang="en-US" sz="1800" dirty="0"/>
              <a:t>		8. What else???</a:t>
            </a:r>
            <a:endParaRPr sz="1800" dirty="0"/>
          </a:p>
        </p:txBody>
      </p:sp>
    </p:spTree>
    <p:extLst>
      <p:ext uri="{BB962C8B-B14F-4D97-AF65-F5344CB8AC3E}">
        <p14:creationId xmlns:p14="http://schemas.microsoft.com/office/powerpoint/2010/main" val="223615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a:extLst>
            <a:ext uri="{FF2B5EF4-FFF2-40B4-BE49-F238E27FC236}">
              <a16:creationId xmlns:a16="http://schemas.microsoft.com/office/drawing/2014/main" id="{B8D0AE9C-6E32-05AB-8FA6-26E7803C07B2}"/>
            </a:ext>
          </a:extLst>
        </p:cNvPr>
        <p:cNvGrpSpPr/>
        <p:nvPr/>
      </p:nvGrpSpPr>
      <p:grpSpPr>
        <a:xfrm>
          <a:off x="0" y="0"/>
          <a:ext cx="0" cy="0"/>
          <a:chOff x="0" y="0"/>
          <a:chExt cx="0" cy="0"/>
        </a:xfrm>
      </p:grpSpPr>
      <p:sp>
        <p:nvSpPr>
          <p:cNvPr id="66" name="Google Shape;66;p15">
            <a:extLst>
              <a:ext uri="{FF2B5EF4-FFF2-40B4-BE49-F238E27FC236}">
                <a16:creationId xmlns:a16="http://schemas.microsoft.com/office/drawing/2014/main" id="{6B66075C-C873-51EC-DBF7-2CB01911D3F9}"/>
              </a:ext>
            </a:extLst>
          </p:cNvPr>
          <p:cNvSpPr txBox="1">
            <a:spLocks noGrp="1"/>
          </p:cNvSpPr>
          <p:nvPr>
            <p:ph type="ctrTitle"/>
          </p:nvPr>
        </p:nvSpPr>
        <p:spPr>
          <a:xfrm>
            <a:off x="311708" y="744574"/>
            <a:ext cx="8520600" cy="2725989"/>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US" sz="1800" b="1" dirty="0"/>
              <a:t>		SOLUTIONS FOR FINANCIAL CHALLENGES</a:t>
            </a:r>
            <a:br>
              <a:rPr lang="en-US" sz="1800" dirty="0"/>
            </a:br>
            <a:br>
              <a:rPr lang="en-US" sz="1800" dirty="0"/>
            </a:br>
            <a:r>
              <a:rPr lang="en-US" sz="1800" dirty="0"/>
              <a:t>		1. Educate members about the basket</a:t>
            </a:r>
            <a:br>
              <a:rPr lang="en-US" sz="1800" dirty="0"/>
            </a:br>
            <a:r>
              <a:rPr lang="en-US" sz="1800" dirty="0"/>
              <a:t>		2. Do a fundraiser</a:t>
            </a:r>
            <a:br>
              <a:rPr lang="en-US" sz="1800" dirty="0"/>
            </a:br>
            <a:r>
              <a:rPr lang="en-US" sz="1800" dirty="0"/>
              <a:t>		3. Create budgets</a:t>
            </a:r>
            <a:br>
              <a:rPr lang="en-US" sz="1800" dirty="0"/>
            </a:br>
            <a:r>
              <a:rPr lang="en-US" sz="1800" dirty="0"/>
              <a:t>		4. Begin to use better financial reporting tools</a:t>
            </a:r>
            <a:br>
              <a:rPr lang="en-US" sz="1800" dirty="0"/>
            </a:br>
            <a:r>
              <a:rPr lang="en-US" sz="1800" dirty="0"/>
              <a:t>		5. Make a list of the important things you NEED to carry the</a:t>
            </a:r>
            <a:br>
              <a:rPr lang="en-US" sz="1800" dirty="0"/>
            </a:br>
            <a:r>
              <a:rPr lang="en-US" sz="1800" dirty="0"/>
              <a:t>			message effectively</a:t>
            </a:r>
            <a:br>
              <a:rPr lang="en-US" sz="1800" dirty="0"/>
            </a:br>
            <a:r>
              <a:rPr lang="en-US" sz="1800" dirty="0"/>
              <a:t>		6. Remember the importance of fund flow</a:t>
            </a:r>
            <a:br>
              <a:rPr lang="en-US" sz="1800" dirty="0"/>
            </a:br>
            <a:r>
              <a:rPr lang="en-US" sz="1800" dirty="0"/>
              <a:t>		7. What else???</a:t>
            </a:r>
            <a:endParaRPr sz="1800" dirty="0"/>
          </a:p>
        </p:txBody>
      </p:sp>
    </p:spTree>
    <p:extLst>
      <p:ext uri="{BB962C8B-B14F-4D97-AF65-F5344CB8AC3E}">
        <p14:creationId xmlns:p14="http://schemas.microsoft.com/office/powerpoint/2010/main" val="851025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0C21BB50-C32E-E55F-6336-72C897BC483B}"/>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6215A2A0-01D5-3731-D1F4-ED6B3C296F98}"/>
              </a:ext>
            </a:extLst>
          </p:cNvPr>
          <p:cNvSpPr txBox="1">
            <a:spLocks noGrp="1"/>
          </p:cNvSpPr>
          <p:nvPr>
            <p:ph type="subTitle" idx="1"/>
          </p:nvPr>
        </p:nvSpPr>
        <p:spPr>
          <a:xfrm>
            <a:off x="311700" y="658091"/>
            <a:ext cx="8520600" cy="2968634"/>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1800" dirty="0"/>
              <a:t>Our concepts remind us, “When all levels of our service structure</a:t>
            </a:r>
          </a:p>
          <a:p>
            <a:pPr marL="0" lvl="0" indent="0" algn="l" rtl="0">
              <a:spcBef>
                <a:spcPts val="0"/>
              </a:spcBef>
              <a:spcAft>
                <a:spcPts val="0"/>
              </a:spcAft>
              <a:buNone/>
            </a:pPr>
            <a:r>
              <a:rPr lang="en-US" sz="1800" dirty="0"/>
              <a:t>receive direct financial support from the groups, the bonds of mutual</a:t>
            </a:r>
          </a:p>
          <a:p>
            <a:pPr marL="0" lvl="0" indent="0" algn="l" rtl="0">
              <a:spcBef>
                <a:spcPts val="0"/>
              </a:spcBef>
              <a:spcAft>
                <a:spcPts val="0"/>
              </a:spcAft>
              <a:buNone/>
            </a:pPr>
            <a:r>
              <a:rPr lang="en-US" sz="1800" dirty="0"/>
              <a:t>responsibility are strengthened between them”. (Eleventh Concept </a:t>
            </a:r>
          </a:p>
          <a:p>
            <a:pPr marL="0" lvl="0" indent="0" algn="l" rtl="0">
              <a:spcBef>
                <a:spcPts val="0"/>
              </a:spcBef>
              <a:spcAft>
                <a:spcPts val="0"/>
              </a:spcAft>
              <a:buNone/>
            </a:pPr>
            <a:r>
              <a:rPr lang="en-US" sz="1800" dirty="0"/>
              <a:t>essay) As members its our job to make sure the money we contribute is used</a:t>
            </a:r>
          </a:p>
          <a:p>
            <a:pPr marL="0" lvl="0" indent="0" algn="l" rtl="0">
              <a:spcBef>
                <a:spcPts val="0"/>
              </a:spcBef>
              <a:spcAft>
                <a:spcPts val="0"/>
              </a:spcAft>
              <a:buNone/>
            </a:pPr>
            <a:r>
              <a:rPr lang="en-US" sz="1800" dirty="0"/>
              <a:t>responsibly; prioritizing our needs, seeking cost-effective methods of service</a:t>
            </a:r>
          </a:p>
          <a:p>
            <a:pPr marL="0" lvl="0" indent="0" algn="l" rtl="0">
              <a:spcBef>
                <a:spcPts val="0"/>
              </a:spcBef>
              <a:spcAft>
                <a:spcPts val="0"/>
              </a:spcAft>
              <a:buNone/>
            </a:pPr>
            <a:r>
              <a:rPr lang="en-US" sz="1800" dirty="0"/>
              <a:t>delivery, selecting capable and qualified trusted servants, insisting on accountability through clear financial reports, and encouraging our groups and committees not to hold on to large sums of money. </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b="1" dirty="0"/>
              <a:t>IP #24 Money Matters: Self Support in NA</a:t>
            </a:r>
            <a:endParaRPr sz="1800" b="1" dirty="0"/>
          </a:p>
        </p:txBody>
      </p:sp>
    </p:spTree>
    <p:extLst>
      <p:ext uri="{BB962C8B-B14F-4D97-AF65-F5344CB8AC3E}">
        <p14:creationId xmlns:p14="http://schemas.microsoft.com/office/powerpoint/2010/main" val="2822874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a:extLst>
            <a:ext uri="{FF2B5EF4-FFF2-40B4-BE49-F238E27FC236}">
              <a16:creationId xmlns:a16="http://schemas.microsoft.com/office/drawing/2014/main" id="{A2E3DF27-0972-F1E6-F754-B0D20FC0CDB7}"/>
            </a:ext>
          </a:extLst>
        </p:cNvPr>
        <p:cNvGrpSpPr/>
        <p:nvPr/>
      </p:nvGrpSpPr>
      <p:grpSpPr>
        <a:xfrm>
          <a:off x="0" y="0"/>
          <a:ext cx="0" cy="0"/>
          <a:chOff x="0" y="0"/>
          <a:chExt cx="0" cy="0"/>
        </a:xfrm>
      </p:grpSpPr>
      <p:sp>
        <p:nvSpPr>
          <p:cNvPr id="66" name="Google Shape;66;p15">
            <a:extLst>
              <a:ext uri="{FF2B5EF4-FFF2-40B4-BE49-F238E27FC236}">
                <a16:creationId xmlns:a16="http://schemas.microsoft.com/office/drawing/2014/main" id="{434D76BF-C499-3B27-7AC0-AF876C437599}"/>
              </a:ext>
            </a:extLst>
          </p:cNvPr>
          <p:cNvSpPr txBox="1">
            <a:spLocks noGrp="1"/>
          </p:cNvSpPr>
          <p:nvPr>
            <p:ph type="ctrTitle"/>
          </p:nvPr>
        </p:nvSpPr>
        <p:spPr>
          <a:xfrm>
            <a:off x="311708" y="284018"/>
            <a:ext cx="7093547" cy="3186545"/>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US" sz="1800" b="1" dirty="0"/>
              <a:t>		</a:t>
            </a:r>
            <a:endParaRPr sz="1800" dirty="0"/>
          </a:p>
        </p:txBody>
      </p:sp>
      <p:graphicFrame>
        <p:nvGraphicFramePr>
          <p:cNvPr id="2" name="Diagram 1">
            <a:extLst>
              <a:ext uri="{FF2B5EF4-FFF2-40B4-BE49-F238E27FC236}">
                <a16:creationId xmlns:a16="http://schemas.microsoft.com/office/drawing/2014/main" id="{9E30427E-0825-0FEE-702B-D412B8CC1216}"/>
              </a:ext>
            </a:extLst>
          </p:cNvPr>
          <p:cNvGraphicFramePr/>
          <p:nvPr>
            <p:extLst>
              <p:ext uri="{D42A27DB-BD31-4B8C-83A1-F6EECF244321}">
                <p14:modId xmlns:p14="http://schemas.microsoft.com/office/powerpoint/2010/main" val="2280601449"/>
              </p:ext>
            </p:extLst>
          </p:nvPr>
        </p:nvGraphicFramePr>
        <p:xfrm>
          <a:off x="1524000" y="1156854"/>
          <a:ext cx="6096000" cy="34468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Oval 2">
            <a:extLst>
              <a:ext uri="{FF2B5EF4-FFF2-40B4-BE49-F238E27FC236}">
                <a16:creationId xmlns:a16="http://schemas.microsoft.com/office/drawing/2014/main" id="{874ED4A1-BAA2-446A-A21B-09ECE1DBC272}"/>
              </a:ext>
            </a:extLst>
          </p:cNvPr>
          <p:cNvSpPr/>
          <p:nvPr/>
        </p:nvSpPr>
        <p:spPr>
          <a:xfrm>
            <a:off x="5313217" y="3408218"/>
            <a:ext cx="1136073" cy="1039091"/>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ZONES</a:t>
            </a:r>
          </a:p>
        </p:txBody>
      </p:sp>
      <p:sp>
        <p:nvSpPr>
          <p:cNvPr id="4" name="TextBox 3">
            <a:extLst>
              <a:ext uri="{FF2B5EF4-FFF2-40B4-BE49-F238E27FC236}">
                <a16:creationId xmlns:a16="http://schemas.microsoft.com/office/drawing/2014/main" id="{36623194-3946-CDC7-6E3B-5C595FAD1392}"/>
              </a:ext>
            </a:extLst>
          </p:cNvPr>
          <p:cNvSpPr txBox="1"/>
          <p:nvPr/>
        </p:nvSpPr>
        <p:spPr>
          <a:xfrm>
            <a:off x="1537855" y="644236"/>
            <a:ext cx="5978236" cy="461665"/>
          </a:xfrm>
          <a:prstGeom prst="rect">
            <a:avLst/>
          </a:prstGeom>
          <a:noFill/>
        </p:spPr>
        <p:txBody>
          <a:bodyPr wrap="square" rtlCol="0">
            <a:spAutoFit/>
          </a:bodyPr>
          <a:lstStyle/>
          <a:p>
            <a:pPr algn="ctr"/>
            <a:r>
              <a:rPr lang="en-US" sz="2400" dirty="0"/>
              <a:t>Service structure and how funds flow</a:t>
            </a:r>
          </a:p>
        </p:txBody>
      </p:sp>
    </p:spTree>
    <p:extLst>
      <p:ext uri="{BB962C8B-B14F-4D97-AF65-F5344CB8AC3E}">
        <p14:creationId xmlns:p14="http://schemas.microsoft.com/office/powerpoint/2010/main" val="1321313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E5CBE30A-EEBB-8564-BDC5-80C8F093DEDC}"/>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13D94FEC-D562-CAC6-945E-0DEE383C7276}"/>
              </a:ext>
            </a:extLst>
          </p:cNvPr>
          <p:cNvSpPr txBox="1">
            <a:spLocks noGrp="1"/>
          </p:cNvSpPr>
          <p:nvPr>
            <p:ph type="subTitle" idx="1"/>
          </p:nvPr>
        </p:nvSpPr>
        <p:spPr>
          <a:xfrm>
            <a:off x="311700" y="658091"/>
            <a:ext cx="8520600" cy="2968634"/>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sz="1800" dirty="0"/>
              <a:t>The Eleventh Concept states: “NA funds are to be used to fulfill our</a:t>
            </a:r>
          </a:p>
          <a:p>
            <a:pPr marL="0" lvl="0" indent="0" algn="l" rtl="0">
              <a:spcBef>
                <a:spcPts val="0"/>
              </a:spcBef>
              <a:spcAft>
                <a:spcPts val="0"/>
              </a:spcAft>
              <a:buNone/>
            </a:pPr>
            <a:r>
              <a:rPr lang="en-US" sz="1800" dirty="0"/>
              <a:t>primary purpose, and must be managed responsibly.” Ideally, after</a:t>
            </a:r>
          </a:p>
          <a:p>
            <a:pPr marL="0" lvl="0" indent="0" algn="l" rtl="0">
              <a:spcBef>
                <a:spcPts val="0"/>
              </a:spcBef>
              <a:spcAft>
                <a:spcPts val="0"/>
              </a:spcAft>
              <a:buNone/>
            </a:pPr>
            <a:r>
              <a:rPr lang="en-US" sz="1800" dirty="0"/>
              <a:t>paying for their expenses, groups send money directly to each level</a:t>
            </a:r>
          </a:p>
          <a:p>
            <a:pPr marL="0" lvl="0" indent="0" algn="l" rtl="0">
              <a:spcBef>
                <a:spcPts val="0"/>
              </a:spcBef>
              <a:spcAft>
                <a:spcPts val="0"/>
              </a:spcAft>
              <a:buNone/>
            </a:pPr>
            <a:r>
              <a:rPr lang="en-US" sz="1800" dirty="0"/>
              <a:t>of service to help pay for the work done on their behalf. This example is one</a:t>
            </a:r>
          </a:p>
          <a:p>
            <a:pPr marL="0" lvl="0" indent="0" algn="l" rtl="0">
              <a:spcBef>
                <a:spcPts val="0"/>
              </a:spcBef>
              <a:spcAft>
                <a:spcPts val="0"/>
              </a:spcAft>
              <a:buNone/>
            </a:pPr>
            <a:r>
              <a:rPr lang="en-US" sz="1800" dirty="0"/>
              <a:t>of many possible models groups can use. Some groups also set aside a small</a:t>
            </a:r>
          </a:p>
          <a:p>
            <a:pPr marL="0" lvl="0" indent="0" algn="l" rtl="0">
              <a:spcBef>
                <a:spcPts val="0"/>
              </a:spcBef>
              <a:spcAft>
                <a:spcPts val="0"/>
              </a:spcAft>
              <a:buNone/>
            </a:pPr>
            <a:r>
              <a:rPr lang="en-US" sz="1800" dirty="0"/>
              <a:t>operating reserve (sometimes called a “prudent reserve”), often a month’s rent or expenses. The Group Booklet cautions us that “too much money in the till causes far more trouble than too little money”.</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b="1" dirty="0"/>
              <a:t>IP #28 Funding NA Services</a:t>
            </a:r>
            <a:endParaRPr sz="1800" b="1" dirty="0"/>
          </a:p>
        </p:txBody>
      </p:sp>
    </p:spTree>
    <p:extLst>
      <p:ext uri="{BB962C8B-B14F-4D97-AF65-F5344CB8AC3E}">
        <p14:creationId xmlns:p14="http://schemas.microsoft.com/office/powerpoint/2010/main" val="2162526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a:extLst>
            <a:ext uri="{FF2B5EF4-FFF2-40B4-BE49-F238E27FC236}">
              <a16:creationId xmlns:a16="http://schemas.microsoft.com/office/drawing/2014/main" id="{36635A56-58CB-0A29-6A60-3CC39D896F8D}"/>
            </a:ext>
          </a:extLst>
        </p:cNvPr>
        <p:cNvGrpSpPr/>
        <p:nvPr/>
      </p:nvGrpSpPr>
      <p:grpSpPr>
        <a:xfrm>
          <a:off x="0" y="0"/>
          <a:ext cx="0" cy="0"/>
          <a:chOff x="0" y="0"/>
          <a:chExt cx="0" cy="0"/>
        </a:xfrm>
      </p:grpSpPr>
      <p:sp>
        <p:nvSpPr>
          <p:cNvPr id="85" name="Google Shape;85;p18">
            <a:extLst>
              <a:ext uri="{FF2B5EF4-FFF2-40B4-BE49-F238E27FC236}">
                <a16:creationId xmlns:a16="http://schemas.microsoft.com/office/drawing/2014/main" id="{4B7D9D75-2B4A-7BF2-7DAE-785276D2B0BC}"/>
              </a:ext>
            </a:extLst>
          </p:cNvPr>
          <p:cNvSpPr txBox="1">
            <a:spLocks noGrp="1"/>
          </p:cNvSpPr>
          <p:nvPr>
            <p:ph type="subTitle" idx="1"/>
          </p:nvPr>
        </p:nvSpPr>
        <p:spPr>
          <a:xfrm>
            <a:off x="311700" y="658091"/>
            <a:ext cx="8520600" cy="3726873"/>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US" sz="1600" dirty="0"/>
              <a:t>When theft or misappropriation of funds occurs, it clouds our experience of </a:t>
            </a:r>
          </a:p>
          <a:p>
            <a:pPr marL="0" lvl="0" indent="0" algn="l" rtl="0">
              <a:spcBef>
                <a:spcPts val="0"/>
              </a:spcBef>
              <a:spcAft>
                <a:spcPts val="0"/>
              </a:spcAft>
              <a:buNone/>
            </a:pPr>
            <a:r>
              <a:rPr lang="en-US" sz="1600" dirty="0"/>
              <a:t>recovery. But when we have taken the right precautions, like good record</a:t>
            </a:r>
          </a:p>
          <a:p>
            <a:pPr marL="0" lvl="0" indent="0" algn="l" rtl="0">
              <a:spcBef>
                <a:spcPts val="0"/>
              </a:spcBef>
              <a:spcAft>
                <a:spcPts val="0"/>
              </a:spcAft>
              <a:buNone/>
            </a:pPr>
            <a:r>
              <a:rPr lang="en-US" sz="1600" dirty="0"/>
              <a:t>keeping, we can follow the chain of accountability to set things right. Maintaining</a:t>
            </a:r>
          </a:p>
          <a:p>
            <a:pPr marL="0" lvl="0" indent="0" algn="l" rtl="0">
              <a:spcBef>
                <a:spcPts val="0"/>
              </a:spcBef>
              <a:spcAft>
                <a:spcPts val="0"/>
              </a:spcAft>
              <a:buNone/>
            </a:pPr>
            <a:r>
              <a:rPr lang="en-US" sz="1600" dirty="0"/>
              <a:t>trust does not mean we don’t check and verify that the duties and responsibilities</a:t>
            </a:r>
          </a:p>
          <a:p>
            <a:pPr marL="0" lvl="0" indent="0" algn="l" rtl="0">
              <a:spcBef>
                <a:spcPts val="0"/>
              </a:spcBef>
              <a:spcAft>
                <a:spcPts val="0"/>
              </a:spcAft>
              <a:buNone/>
            </a:pPr>
            <a:r>
              <a:rPr lang="en-US" sz="1600" dirty="0"/>
              <a:t>of trusted servants are getting done.</a:t>
            </a:r>
          </a:p>
          <a:p>
            <a:pPr marL="0" lvl="0" indent="0" algn="l" rtl="0">
              <a:spcBef>
                <a:spcPts val="0"/>
              </a:spcBef>
              <a:spcAft>
                <a:spcPts val="0"/>
              </a:spcAft>
              <a:buNone/>
            </a:pPr>
            <a:endParaRPr lang="en-US" sz="1600" dirty="0"/>
          </a:p>
          <a:p>
            <a:pPr marL="0" lvl="0" indent="0" algn="l" rtl="0">
              <a:spcBef>
                <a:spcPts val="0"/>
              </a:spcBef>
              <a:spcAft>
                <a:spcPts val="0"/>
              </a:spcAft>
              <a:buNone/>
            </a:pPr>
            <a:r>
              <a:rPr lang="en-US" sz="1600" dirty="0"/>
              <a:t>After a misappropriation, we usually find a way to get back on our feet financially. On the other hand, we almost always lose people when these things occur, and that is the real tragedy. Every embezzlement is a failure of accountability but the cost of losing members often impacts us more than the missing funds. Because relating with money sometimes carries strong emotions, it can be easy to focus on personalities rather than policies and principles. Practicing some prudence can help us protect both our financial and our human resources.</a:t>
            </a:r>
          </a:p>
          <a:p>
            <a:pPr marL="0" lvl="0" indent="0" algn="l" rtl="0">
              <a:spcBef>
                <a:spcPts val="0"/>
              </a:spcBef>
              <a:spcAft>
                <a:spcPts val="0"/>
              </a:spcAft>
              <a:buNone/>
            </a:pPr>
            <a:endParaRPr lang="en-US" sz="1600" dirty="0"/>
          </a:p>
          <a:p>
            <a:pPr marL="0" lvl="0" indent="0" algn="l" rtl="0">
              <a:spcBef>
                <a:spcPts val="0"/>
              </a:spcBef>
              <a:spcAft>
                <a:spcPts val="0"/>
              </a:spcAft>
              <a:buNone/>
            </a:pPr>
            <a:r>
              <a:rPr lang="en-US" sz="1600" b="1" dirty="0"/>
              <a:t>WB Bulletin #30 revised – Theft of NA Funds</a:t>
            </a:r>
            <a:endParaRPr sz="1600" b="1" dirty="0"/>
          </a:p>
        </p:txBody>
      </p:sp>
    </p:spTree>
    <p:extLst>
      <p:ext uri="{BB962C8B-B14F-4D97-AF65-F5344CB8AC3E}">
        <p14:creationId xmlns:p14="http://schemas.microsoft.com/office/powerpoint/2010/main" val="2739489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5" name="Google Shape;85;p18"/>
          <p:cNvSpPr txBox="1">
            <a:spLocks noGrp="1"/>
          </p:cNvSpPr>
          <p:nvPr>
            <p:ph type="subTitle" idx="1"/>
          </p:nvPr>
        </p:nvSpPr>
        <p:spPr>
          <a:xfrm>
            <a:off x="311700" y="658091"/>
            <a:ext cx="8520600" cy="2847109"/>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US" sz="1800" dirty="0"/>
              <a:t>When we give enough money in our groups, and our groups contribute</a:t>
            </a:r>
          </a:p>
          <a:p>
            <a:pPr marL="0" lvl="0" indent="0" algn="l" rtl="0">
              <a:spcBef>
                <a:spcPts val="0"/>
              </a:spcBef>
              <a:spcAft>
                <a:spcPts val="0"/>
              </a:spcAft>
              <a:buNone/>
            </a:pPr>
            <a:r>
              <a:rPr lang="en-US" sz="1800" dirty="0"/>
              <a:t>directly to each level of service, we stabilize our services and can</a:t>
            </a:r>
          </a:p>
          <a:p>
            <a:pPr marL="0" lvl="0" indent="0" algn="l" rtl="0">
              <a:spcBef>
                <a:spcPts val="0"/>
              </a:spcBef>
              <a:spcAft>
                <a:spcPts val="0"/>
              </a:spcAft>
              <a:buNone/>
            </a:pPr>
            <a:r>
              <a:rPr lang="en-US" sz="1800" dirty="0"/>
              <a:t>become a more reliable presence in our communities.</a:t>
            </a:r>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dirty="0"/>
              <a:t>If we want our service system to be successful, we must provide it with the money</a:t>
            </a:r>
          </a:p>
          <a:p>
            <a:pPr marL="0" lvl="0" indent="0" algn="l" rtl="0">
              <a:spcBef>
                <a:spcPts val="0"/>
              </a:spcBef>
              <a:spcAft>
                <a:spcPts val="0"/>
              </a:spcAft>
              <a:buNone/>
            </a:pPr>
            <a:r>
              <a:rPr lang="en-US" sz="1800" dirty="0"/>
              <a:t>needed to accomplish the work, as well as the time and energy to make the work possible. The funds we pass along to the service system do not belong to any particular committee; they belong to NA.</a:t>
            </a:r>
          </a:p>
          <a:p>
            <a:pPr marL="0" lvl="0" indent="0" algn="l" rtl="0">
              <a:spcBef>
                <a:spcPts val="0"/>
              </a:spcBef>
              <a:spcAft>
                <a:spcPts val="0"/>
              </a:spcAft>
              <a:buNone/>
            </a:pPr>
            <a:endParaRPr lang="en-US" sz="1800" dirty="0"/>
          </a:p>
          <a:p>
            <a:pPr marL="0" lvl="0" indent="0" algn="l" rtl="0">
              <a:spcBef>
                <a:spcPts val="0"/>
              </a:spcBef>
              <a:spcAft>
                <a:spcPts val="0"/>
              </a:spcAft>
              <a:buNone/>
            </a:pPr>
            <a:endParaRPr lang="en-US" sz="1800" dirty="0"/>
          </a:p>
          <a:p>
            <a:pPr marL="0" lvl="0" indent="0" algn="l" rtl="0">
              <a:spcBef>
                <a:spcPts val="0"/>
              </a:spcBef>
              <a:spcAft>
                <a:spcPts val="0"/>
              </a:spcAft>
              <a:buNone/>
            </a:pPr>
            <a:r>
              <a:rPr lang="en-US" sz="1800" b="1" dirty="0"/>
              <a:t>IP #24 Money Matters: Self Support in NA</a:t>
            </a:r>
            <a:endParaRPr sz="18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20"/>
          <p:cNvSpPr txBox="1">
            <a:spLocks noGrp="1"/>
          </p:cNvSpPr>
          <p:nvPr>
            <p:ph type="ctrTitle"/>
          </p:nvPr>
        </p:nvSpPr>
        <p:spPr>
          <a:xfrm>
            <a:off x="292800" y="308150"/>
            <a:ext cx="7250400" cy="1064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Thank You!</a:t>
            </a:r>
            <a:endParaRPr/>
          </a:p>
        </p:txBody>
      </p:sp>
      <p:sp>
        <p:nvSpPr>
          <p:cNvPr id="97" name="Google Shape;97;p20"/>
          <p:cNvSpPr txBox="1">
            <a:spLocks noGrp="1"/>
          </p:cNvSpPr>
          <p:nvPr>
            <p:ph type="subTitle" idx="1"/>
          </p:nvPr>
        </p:nvSpPr>
        <p:spPr>
          <a:xfrm>
            <a:off x="241200" y="1703425"/>
            <a:ext cx="5408400" cy="2647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Contact Info:</a:t>
            </a:r>
          </a:p>
          <a:p>
            <a:pPr marL="0" lvl="0" indent="0" algn="l" rtl="0">
              <a:spcBef>
                <a:spcPts val="0"/>
              </a:spcBef>
              <a:spcAft>
                <a:spcPts val="0"/>
              </a:spcAft>
              <a:buNone/>
            </a:pPr>
            <a:r>
              <a:rPr lang="en" dirty="0"/>
              <a:t>De L. – 405-413-6803</a:t>
            </a:r>
          </a:p>
          <a:p>
            <a:pPr marL="0" lvl="0" indent="0" algn="l" rtl="0">
              <a:spcBef>
                <a:spcPts val="0"/>
              </a:spcBef>
              <a:spcAft>
                <a:spcPts val="0"/>
              </a:spcAft>
              <a:buNone/>
            </a:pPr>
            <a:r>
              <a:rPr lang="en" dirty="0"/>
              <a:t>Bonnie D. – 605-929-4638</a:t>
            </a: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2294</TotalTime>
  <Words>813</Words>
  <Application>Microsoft Office PowerPoint</Application>
  <PresentationFormat>On-screen Show (16:9)</PresentationFormat>
  <Paragraphs>52</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Simple Light</vt:lpstr>
      <vt:lpstr>Finding our financial footing Financial challenges for groups, areas, regions and zones</vt:lpstr>
      <vt:lpstr>RESOURCES  IP #24 Money Matters: Self Support in NA  IP #28 Funding NA Services  NA Concepts  WB Bulletin #30 revised- Theft of NA funds </vt:lpstr>
      <vt:lpstr>What is “financial footing”?  Defined here as a group or service body  having stability and continuity in order to fulfill  our primary purpose. </vt:lpstr>
      <vt:lpstr>  CAUSES OF FINANCIAL CHALLENGES    1. Lack of income   2. Lack of a good budget   3. Lack of good financial reporting   4. Rising living costs   5. Group or service body coming back from a theft   6. Lack of trust in a service body by groups/members   7. Not using electronic funds applications (cash app, venmo, paypal etc)   8. What else???</vt:lpstr>
      <vt:lpstr>  SOLUTIONS FOR FINANCIAL CHALLENGES    1. Educate members about the basket   2. Do a fundraiser   3. Create budgets   4. Begin to use better financial reporting tools   5. Make a list of the important things you NEED to carry the    message effectively   6. Remember the importance of fund flow   7. What else???</vt:lpstr>
      <vt:lpstr>PowerPoint Presentation</vt:lpstr>
      <vt:lpstr>  </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 Leftwich</dc:creator>
  <cp:lastModifiedBy>De Leftwich</cp:lastModifiedBy>
  <cp:revision>4</cp:revision>
  <dcterms:modified xsi:type="dcterms:W3CDTF">2026-09-18T19:54:25Z</dcterms:modified>
</cp:coreProperties>
</file>