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2" r:id="rId16"/>
    <p:sldId id="273" r:id="rId17"/>
    <p:sldId id="274" r:id="rId18"/>
    <p:sldId id="275" r:id="rId19"/>
    <p:sldId id="270" r:id="rId20"/>
    <p:sldId id="271" r:id="rId21"/>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538DF04-6DF8-421F-9962-77A67412202E}" v="2" dt="2026-09-17T16:01:43.11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6" d="100"/>
          <a:sy n="106" d="100"/>
        </p:scale>
        <p:origin x="778" y="7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ura Brown" userId="6f800d3d3bc5e62f" providerId="LiveId" clId="{D538DF04-6DF8-421F-9962-77A67412202E}"/>
    <pc:docChg chg="undo custSel addSld delSld modSld sldOrd">
      <pc:chgData name="Laura Brown" userId="6f800d3d3bc5e62f" providerId="LiveId" clId="{D538DF04-6DF8-421F-9962-77A67412202E}" dt="2026-09-18T01:34:26.579" v="2008" actId="20577"/>
      <pc:docMkLst>
        <pc:docMk/>
      </pc:docMkLst>
      <pc:sldChg chg="modSp mod">
        <pc:chgData name="Laura Brown" userId="6f800d3d3bc5e62f" providerId="LiveId" clId="{D538DF04-6DF8-421F-9962-77A67412202E}" dt="2026-09-17T16:01:43.138" v="1610" actId="27636"/>
        <pc:sldMkLst>
          <pc:docMk/>
          <pc:sldMk cId="0" sldId="256"/>
        </pc:sldMkLst>
        <pc:spChg chg="mod">
          <ac:chgData name="Laura Brown" userId="6f800d3d3bc5e62f" providerId="LiveId" clId="{D538DF04-6DF8-421F-9962-77A67412202E}" dt="2026-09-17T16:01:43.138" v="1610" actId="27636"/>
          <ac:spMkLst>
            <pc:docMk/>
            <pc:sldMk cId="0" sldId="256"/>
            <ac:spMk id="55" creationId="{00000000-0000-0000-0000-000000000000}"/>
          </ac:spMkLst>
        </pc:spChg>
      </pc:sldChg>
      <pc:sldChg chg="modSp mod">
        <pc:chgData name="Laura Brown" userId="6f800d3d3bc5e62f" providerId="LiveId" clId="{D538DF04-6DF8-421F-9962-77A67412202E}" dt="2026-09-17T16:01:43.150" v="1611" actId="27636"/>
        <pc:sldMkLst>
          <pc:docMk/>
          <pc:sldMk cId="0" sldId="257"/>
        </pc:sldMkLst>
        <pc:spChg chg="mod">
          <ac:chgData name="Laura Brown" userId="6f800d3d3bc5e62f" providerId="LiveId" clId="{D538DF04-6DF8-421F-9962-77A67412202E}" dt="2026-09-17T16:01:43.150" v="1611" actId="27636"/>
          <ac:spMkLst>
            <pc:docMk/>
            <pc:sldMk cId="0" sldId="257"/>
            <ac:spMk id="61" creationId="{00000000-0000-0000-0000-000000000000}"/>
          </ac:spMkLst>
        </pc:spChg>
      </pc:sldChg>
      <pc:sldChg chg="modSp mod">
        <pc:chgData name="Laura Brown" userId="6f800d3d3bc5e62f" providerId="LiveId" clId="{D538DF04-6DF8-421F-9962-77A67412202E}" dt="2026-09-17T16:01:43.167" v="1612" actId="27636"/>
        <pc:sldMkLst>
          <pc:docMk/>
          <pc:sldMk cId="0" sldId="258"/>
        </pc:sldMkLst>
        <pc:spChg chg="mod">
          <ac:chgData name="Laura Brown" userId="6f800d3d3bc5e62f" providerId="LiveId" clId="{D538DF04-6DF8-421F-9962-77A67412202E}" dt="2026-09-17T16:01:43.167" v="1612" actId="27636"/>
          <ac:spMkLst>
            <pc:docMk/>
            <pc:sldMk cId="0" sldId="258"/>
            <ac:spMk id="68" creationId="{00000000-0000-0000-0000-000000000000}"/>
          </ac:spMkLst>
        </pc:spChg>
      </pc:sldChg>
      <pc:sldChg chg="modSp mod modNotesTx">
        <pc:chgData name="Laura Brown" userId="6f800d3d3bc5e62f" providerId="LiveId" clId="{D538DF04-6DF8-421F-9962-77A67412202E}" dt="2026-09-18T01:32:58.793" v="2001" actId="20577"/>
        <pc:sldMkLst>
          <pc:docMk/>
          <pc:sldMk cId="0" sldId="260"/>
        </pc:sldMkLst>
        <pc:spChg chg="mod">
          <ac:chgData name="Laura Brown" userId="6f800d3d3bc5e62f" providerId="LiveId" clId="{D538DF04-6DF8-421F-9962-77A67412202E}" dt="2026-09-18T01:29:45.390" v="1647" actId="20577"/>
          <ac:spMkLst>
            <pc:docMk/>
            <pc:sldMk cId="0" sldId="260"/>
            <ac:spMk id="79" creationId="{00000000-0000-0000-0000-000000000000}"/>
          </ac:spMkLst>
        </pc:spChg>
      </pc:sldChg>
      <pc:sldChg chg="modSp mod">
        <pc:chgData name="Laura Brown" userId="6f800d3d3bc5e62f" providerId="LiveId" clId="{D538DF04-6DF8-421F-9962-77A67412202E}" dt="2026-09-18T01:30:30.476" v="1651" actId="27636"/>
        <pc:sldMkLst>
          <pc:docMk/>
          <pc:sldMk cId="0" sldId="261"/>
        </pc:sldMkLst>
        <pc:spChg chg="mod">
          <ac:chgData name="Laura Brown" userId="6f800d3d3bc5e62f" providerId="LiveId" clId="{D538DF04-6DF8-421F-9962-77A67412202E}" dt="2026-09-18T01:30:30.476" v="1651" actId="27636"/>
          <ac:spMkLst>
            <pc:docMk/>
            <pc:sldMk cId="0" sldId="261"/>
            <ac:spMk id="85" creationId="{00000000-0000-0000-0000-000000000000}"/>
          </ac:spMkLst>
        </pc:spChg>
      </pc:sldChg>
      <pc:sldChg chg="modSp mod">
        <pc:chgData name="Laura Brown" userId="6f800d3d3bc5e62f" providerId="LiveId" clId="{D538DF04-6DF8-421F-9962-77A67412202E}" dt="2026-09-17T15:56:24.878" v="1585" actId="27636"/>
        <pc:sldMkLst>
          <pc:docMk/>
          <pc:sldMk cId="0" sldId="263"/>
        </pc:sldMkLst>
        <pc:spChg chg="mod">
          <ac:chgData name="Laura Brown" userId="6f800d3d3bc5e62f" providerId="LiveId" clId="{D538DF04-6DF8-421F-9962-77A67412202E}" dt="2026-09-17T15:56:24.878" v="1585" actId="27636"/>
          <ac:spMkLst>
            <pc:docMk/>
            <pc:sldMk cId="0" sldId="263"/>
            <ac:spMk id="97" creationId="{00000000-0000-0000-0000-000000000000}"/>
          </ac:spMkLst>
        </pc:spChg>
      </pc:sldChg>
      <pc:sldChg chg="modNotesTx">
        <pc:chgData name="Laura Brown" userId="6f800d3d3bc5e62f" providerId="LiveId" clId="{D538DF04-6DF8-421F-9962-77A67412202E}" dt="2026-09-18T01:34:26.579" v="2008" actId="20577"/>
        <pc:sldMkLst>
          <pc:docMk/>
          <pc:sldMk cId="0" sldId="264"/>
        </pc:sldMkLst>
      </pc:sldChg>
      <pc:sldChg chg="modSp mod">
        <pc:chgData name="Laura Brown" userId="6f800d3d3bc5e62f" providerId="LiveId" clId="{D538DF04-6DF8-421F-9962-77A67412202E}" dt="2026-09-17T15:58:58.087" v="1587" actId="27636"/>
        <pc:sldMkLst>
          <pc:docMk/>
          <pc:sldMk cId="0" sldId="265"/>
        </pc:sldMkLst>
        <pc:spChg chg="mod">
          <ac:chgData name="Laura Brown" userId="6f800d3d3bc5e62f" providerId="LiveId" clId="{D538DF04-6DF8-421F-9962-77A67412202E}" dt="2026-09-17T15:58:58.087" v="1587" actId="27636"/>
          <ac:spMkLst>
            <pc:docMk/>
            <pc:sldMk cId="0" sldId="265"/>
            <ac:spMk id="110" creationId="{00000000-0000-0000-0000-000000000000}"/>
          </ac:spMkLst>
        </pc:spChg>
      </pc:sldChg>
      <pc:sldChg chg="modSp mod">
        <pc:chgData name="Laura Brown" userId="6f800d3d3bc5e62f" providerId="LiveId" clId="{D538DF04-6DF8-421F-9962-77A67412202E}" dt="2026-09-17T16:01:43.208" v="1615" actId="27636"/>
        <pc:sldMkLst>
          <pc:docMk/>
          <pc:sldMk cId="0" sldId="266"/>
        </pc:sldMkLst>
        <pc:spChg chg="mod">
          <ac:chgData name="Laura Brown" userId="6f800d3d3bc5e62f" providerId="LiveId" clId="{D538DF04-6DF8-421F-9962-77A67412202E}" dt="2026-09-17T16:01:43.208" v="1615" actId="27636"/>
          <ac:spMkLst>
            <pc:docMk/>
            <pc:sldMk cId="0" sldId="266"/>
            <ac:spMk id="116" creationId="{00000000-0000-0000-0000-000000000000}"/>
          </ac:spMkLst>
        </pc:spChg>
      </pc:sldChg>
      <pc:sldChg chg="modSp mod">
        <pc:chgData name="Laura Brown" userId="6f800d3d3bc5e62f" providerId="LiveId" clId="{D538DF04-6DF8-421F-9962-77A67412202E}" dt="2026-09-17T16:00:20.441" v="1591" actId="255"/>
        <pc:sldMkLst>
          <pc:docMk/>
          <pc:sldMk cId="0" sldId="268"/>
        </pc:sldMkLst>
        <pc:spChg chg="mod">
          <ac:chgData name="Laura Brown" userId="6f800d3d3bc5e62f" providerId="LiveId" clId="{D538DF04-6DF8-421F-9962-77A67412202E}" dt="2026-09-17T16:00:12.561" v="1590" actId="255"/>
          <ac:spMkLst>
            <pc:docMk/>
            <pc:sldMk cId="0" sldId="268"/>
            <ac:spMk id="128" creationId="{00000000-0000-0000-0000-000000000000}"/>
          </ac:spMkLst>
        </pc:spChg>
        <pc:spChg chg="mod">
          <ac:chgData name="Laura Brown" userId="6f800d3d3bc5e62f" providerId="LiveId" clId="{D538DF04-6DF8-421F-9962-77A67412202E}" dt="2026-09-17T16:00:20.441" v="1591" actId="255"/>
          <ac:spMkLst>
            <pc:docMk/>
            <pc:sldMk cId="0" sldId="268"/>
            <ac:spMk id="129" creationId="{00000000-0000-0000-0000-000000000000}"/>
          </ac:spMkLst>
        </pc:spChg>
      </pc:sldChg>
      <pc:sldChg chg="modSp mod">
        <pc:chgData name="Laura Brown" userId="6f800d3d3bc5e62f" providerId="LiveId" clId="{D538DF04-6DF8-421F-9962-77A67412202E}" dt="2026-09-17T15:30:25.312" v="663" actId="1076"/>
        <pc:sldMkLst>
          <pc:docMk/>
          <pc:sldMk cId="0" sldId="269"/>
        </pc:sldMkLst>
        <pc:spChg chg="mod">
          <ac:chgData name="Laura Brown" userId="6f800d3d3bc5e62f" providerId="LiveId" clId="{D538DF04-6DF8-421F-9962-77A67412202E}" dt="2026-09-17T15:30:25.312" v="663" actId="1076"/>
          <ac:spMkLst>
            <pc:docMk/>
            <pc:sldMk cId="0" sldId="269"/>
            <ac:spMk id="135" creationId="{00000000-0000-0000-0000-000000000000}"/>
          </ac:spMkLst>
        </pc:spChg>
      </pc:sldChg>
      <pc:sldChg chg="new del">
        <pc:chgData name="Laura Brown" userId="6f800d3d3bc5e62f" providerId="LiveId" clId="{D538DF04-6DF8-421F-9962-77A67412202E}" dt="2026-09-17T15:16:59.640" v="1" actId="680"/>
        <pc:sldMkLst>
          <pc:docMk/>
          <pc:sldMk cId="1239758401" sldId="272"/>
        </pc:sldMkLst>
      </pc:sldChg>
      <pc:sldChg chg="modSp add mod ord">
        <pc:chgData name="Laura Brown" userId="6f800d3d3bc5e62f" providerId="LiveId" clId="{D538DF04-6DF8-421F-9962-77A67412202E}" dt="2026-09-17T16:02:56.992" v="1623" actId="255"/>
        <pc:sldMkLst>
          <pc:docMk/>
          <pc:sldMk cId="1474999374" sldId="272"/>
        </pc:sldMkLst>
        <pc:spChg chg="mod">
          <ac:chgData name="Laura Brown" userId="6f800d3d3bc5e62f" providerId="LiveId" clId="{D538DF04-6DF8-421F-9962-77A67412202E}" dt="2026-09-17T15:19:19.173" v="55" actId="27636"/>
          <ac:spMkLst>
            <pc:docMk/>
            <pc:sldMk cId="1474999374" sldId="272"/>
            <ac:spMk id="60" creationId="{00000000-0000-0000-0000-000000000000}"/>
          </ac:spMkLst>
        </pc:spChg>
        <pc:spChg chg="mod">
          <ac:chgData name="Laura Brown" userId="6f800d3d3bc5e62f" providerId="LiveId" clId="{D538DF04-6DF8-421F-9962-77A67412202E}" dt="2026-09-17T16:02:56.992" v="1623" actId="255"/>
          <ac:spMkLst>
            <pc:docMk/>
            <pc:sldMk cId="1474999374" sldId="272"/>
            <ac:spMk id="61" creationId="{00000000-0000-0000-0000-000000000000}"/>
          </ac:spMkLst>
        </pc:spChg>
      </pc:sldChg>
      <pc:sldChg chg="modSp add mod">
        <pc:chgData name="Laura Brown" userId="6f800d3d3bc5e62f" providerId="LiveId" clId="{D538DF04-6DF8-421F-9962-77A67412202E}" dt="2026-09-17T15:25:56.464" v="523" actId="255"/>
        <pc:sldMkLst>
          <pc:docMk/>
          <pc:sldMk cId="599408799" sldId="273"/>
        </pc:sldMkLst>
        <pc:spChg chg="mod">
          <ac:chgData name="Laura Brown" userId="6f800d3d3bc5e62f" providerId="LiveId" clId="{D538DF04-6DF8-421F-9962-77A67412202E}" dt="2026-09-17T15:25:56.464" v="523" actId="255"/>
          <ac:spMkLst>
            <pc:docMk/>
            <pc:sldMk cId="599408799" sldId="273"/>
            <ac:spMk id="61" creationId="{00000000-0000-0000-0000-000000000000}"/>
          </ac:spMkLst>
        </pc:spChg>
      </pc:sldChg>
      <pc:sldChg chg="modSp add mod">
        <pc:chgData name="Laura Brown" userId="6f800d3d3bc5e62f" providerId="LiveId" clId="{D538DF04-6DF8-421F-9962-77A67412202E}" dt="2026-09-17T15:31:42.999" v="748" actId="20577"/>
        <pc:sldMkLst>
          <pc:docMk/>
          <pc:sldMk cId="1267681312" sldId="274"/>
        </pc:sldMkLst>
        <pc:spChg chg="mod">
          <ac:chgData name="Laura Brown" userId="6f800d3d3bc5e62f" providerId="LiveId" clId="{D538DF04-6DF8-421F-9962-77A67412202E}" dt="2026-09-17T15:31:42.999" v="748" actId="20577"/>
          <ac:spMkLst>
            <pc:docMk/>
            <pc:sldMk cId="1267681312" sldId="274"/>
            <ac:spMk id="61" creationId="{00000000-0000-0000-0000-000000000000}"/>
          </ac:spMkLst>
        </pc:spChg>
      </pc:sldChg>
      <pc:sldChg chg="modSp add mod ord">
        <pc:chgData name="Laura Brown" userId="6f800d3d3bc5e62f" providerId="LiveId" clId="{D538DF04-6DF8-421F-9962-77A67412202E}" dt="2026-09-17T16:03:26.521" v="1625" actId="27636"/>
        <pc:sldMkLst>
          <pc:docMk/>
          <pc:sldMk cId="175935697" sldId="275"/>
        </pc:sldMkLst>
        <pc:spChg chg="mod">
          <ac:chgData name="Laura Brown" userId="6f800d3d3bc5e62f" providerId="LiveId" clId="{D538DF04-6DF8-421F-9962-77A67412202E}" dt="2026-09-17T16:03:26.521" v="1625" actId="27636"/>
          <ac:spMkLst>
            <pc:docMk/>
            <pc:sldMk cId="175935697" sldId="275"/>
            <ac:spMk id="61"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3f9aa412472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3f9aa412472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3f9aa412472_1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3f9aa412472_1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g3f9aa412472_1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3f9aa412472_1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409f36af4b6_1_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409f36af4b6_1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g409f36af4b6_1_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 name="Google Shape;76;g409f36af4b6_1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Even if your service body does not use CBDM for making decisions, this format is in alignment with creating group conscience through discussion. When it comes to the actual decision, your service body may use some form of CBDM or Robert’s Rules of Order.</a:t>
            </a: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409f36af4b6_1_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409f36af4b6_1_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409f36af4b6_1_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409f36af4b6_1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Everyone benefits from a well run meeting, and it makes service so much more enjoyable</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409f36af4b6_1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409f36af4b6_1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409f36af4b6_1_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409f36af4b6_1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409f36af4b6_1_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409f36af4b6_1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g409f36af4b6_1_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 name="Google Shape;113;g409f36af4b6_1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g409f36af4b6_1_3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 name="Google Shape;119;g409f36af4b6_1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409f36af4b6_1_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 name="Google Shape;125;g409f36af4b6_1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g409f36af4b6_1_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 name="Google Shape;132;g409f36af4b6_1_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90000"/>
              </a:lnSpc>
              <a:spcBef>
                <a:spcPts val="0"/>
              </a:spcBef>
              <a:spcAft>
                <a:spcPts val="0"/>
              </a:spcAft>
              <a:buClr>
                <a:schemeClr val="dk1"/>
              </a:buClr>
              <a:buSzPts val="1100"/>
              <a:buFont typeface="Arial"/>
              <a:buNone/>
            </a:pPr>
            <a:r>
              <a:rPr lang="en" sz="1200">
                <a:solidFill>
                  <a:schemeClr val="dk1"/>
                </a:solidFill>
              </a:rPr>
              <a:t>Engage discussion about how to best handle these situations</a:t>
            </a:r>
            <a:endParaRPr sz="1200">
              <a:solidFill>
                <a:schemeClr val="dk1"/>
              </a:solidFill>
            </a:endParaRPr>
          </a:p>
          <a:p>
            <a:pPr marL="0" lvl="0" indent="0" algn="l" rtl="0">
              <a:lnSpc>
                <a:spcPct val="90000"/>
              </a:lnSpc>
              <a:spcBef>
                <a:spcPts val="0"/>
              </a:spcBef>
              <a:spcAft>
                <a:spcPts val="0"/>
              </a:spcAft>
              <a:buClr>
                <a:schemeClr val="dk1"/>
              </a:buClr>
              <a:buSzPts val="1100"/>
              <a:buFont typeface="Arial"/>
              <a:buNone/>
            </a:pPr>
            <a:r>
              <a:rPr lang="en" sz="1200">
                <a:solidFill>
                  <a:schemeClr val="dk1"/>
                </a:solidFill>
              </a:rPr>
              <a:t>What have you encountered in a consensus process that bogged it down? Brainstorm how those difficulties might be managed more effectively</a:t>
            </a:r>
            <a:endParaRPr sz="1200">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3f9aa412472_1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3f9aa412472_1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500372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3f9aa412472_1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3f9aa412472_1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525715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3f9aa412472_1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3f9aa412472_1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901789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3f9aa412472_1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3f9aa412472_1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06299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g3f9aa412472_1_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 name="Google Shape;138;g3f9aa412472_1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g3f9aa412472_1_3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4" name="Google Shape;144;g3f9aa412472_1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hyperlink" Target="http://www.na.org/"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0" y="77725"/>
            <a:ext cx="7543200" cy="1387500"/>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en" sz="4978"/>
              <a:t>From Conflict to Consensus:</a:t>
            </a:r>
            <a:endParaRPr sz="4978"/>
          </a:p>
          <a:p>
            <a:pPr marL="0" lvl="0" indent="0" algn="ctr" rtl="0">
              <a:spcBef>
                <a:spcPts val="0"/>
              </a:spcBef>
              <a:spcAft>
                <a:spcPts val="0"/>
              </a:spcAft>
              <a:buNone/>
            </a:pPr>
            <a:r>
              <a:rPr lang="en" sz="3867"/>
              <a:t>Facilitation Skills for Service Bodies</a:t>
            </a:r>
            <a:endParaRPr sz="3867"/>
          </a:p>
        </p:txBody>
      </p:sp>
      <p:sp>
        <p:nvSpPr>
          <p:cNvPr id="55" name="Google Shape;55;p13"/>
          <p:cNvSpPr txBox="1">
            <a:spLocks noGrp="1"/>
          </p:cNvSpPr>
          <p:nvPr>
            <p:ph type="subTitle" idx="1"/>
          </p:nvPr>
        </p:nvSpPr>
        <p:spPr>
          <a:xfrm>
            <a:off x="3496675" y="2830550"/>
            <a:ext cx="5408400" cy="972900"/>
          </a:xfrm>
          <a:prstGeom prst="rect">
            <a:avLst/>
          </a:prstGeom>
        </p:spPr>
        <p:txBody>
          <a:bodyPr spcFirstLastPara="1" wrap="square" lIns="91425" tIns="91425" rIns="91425" bIns="91425" anchor="t" anchorCtr="0">
            <a:normAutofit fontScale="92500" lnSpcReduction="10000"/>
          </a:bodyPr>
          <a:lstStyle/>
          <a:p>
            <a:pPr marL="0" lvl="0" indent="0" algn="ctr" rtl="0">
              <a:spcBef>
                <a:spcPts val="0"/>
              </a:spcBef>
              <a:spcAft>
                <a:spcPts val="0"/>
              </a:spcAft>
              <a:buNone/>
            </a:pPr>
            <a:r>
              <a:rPr lang="en">
                <a:solidFill>
                  <a:schemeClr val="dk1"/>
                </a:solidFill>
              </a:rPr>
              <a:t>Ruben P  Tejas Bluebonnet Region</a:t>
            </a:r>
            <a:endParaRPr>
              <a:solidFill>
                <a:schemeClr val="dk1"/>
              </a:solidFill>
            </a:endParaRPr>
          </a:p>
          <a:p>
            <a:pPr marL="0" lvl="0" indent="0" algn="ctr" rtl="0">
              <a:spcBef>
                <a:spcPts val="0"/>
              </a:spcBef>
              <a:spcAft>
                <a:spcPts val="0"/>
              </a:spcAft>
              <a:buNone/>
            </a:pPr>
            <a:r>
              <a:rPr lang="en">
                <a:solidFill>
                  <a:schemeClr val="dk1"/>
                </a:solidFill>
              </a:rPr>
              <a:t>Laura B Rio Grande Region</a:t>
            </a:r>
            <a:endParaRPr>
              <a:solidFill>
                <a:schemeClr val="dk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9"/>
        <p:cNvGrpSpPr/>
        <p:nvPr/>
      </p:nvGrpSpPr>
      <p:grpSpPr>
        <a:xfrm>
          <a:off x="0" y="0"/>
          <a:ext cx="0" cy="0"/>
          <a:chOff x="0" y="0"/>
          <a:chExt cx="0" cy="0"/>
        </a:xfrm>
      </p:grpSpPr>
      <p:sp>
        <p:nvSpPr>
          <p:cNvPr id="60" name="Google Shape;60;p14"/>
          <p:cNvSpPr txBox="1">
            <a:spLocks noGrp="1"/>
          </p:cNvSpPr>
          <p:nvPr>
            <p:ph type="ctrTitle"/>
          </p:nvPr>
        </p:nvSpPr>
        <p:spPr>
          <a:xfrm>
            <a:off x="469475" y="362175"/>
            <a:ext cx="7138500" cy="79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SzPts val="990"/>
              <a:buNone/>
            </a:pPr>
            <a:r>
              <a:rPr lang="en" sz="3580"/>
              <a:t>Every service body has a mission</a:t>
            </a:r>
            <a:endParaRPr sz="3580"/>
          </a:p>
        </p:txBody>
      </p:sp>
      <p:sp>
        <p:nvSpPr>
          <p:cNvPr id="61" name="Google Shape;61;p14"/>
          <p:cNvSpPr txBox="1">
            <a:spLocks noGrp="1"/>
          </p:cNvSpPr>
          <p:nvPr>
            <p:ph type="subTitle" idx="1"/>
          </p:nvPr>
        </p:nvSpPr>
        <p:spPr>
          <a:xfrm>
            <a:off x="311700" y="1461475"/>
            <a:ext cx="8520600" cy="3297300"/>
          </a:xfrm>
          <a:prstGeom prst="rect">
            <a:avLst/>
          </a:prstGeom>
        </p:spPr>
        <p:txBody>
          <a:bodyPr spcFirstLastPara="1" wrap="square" lIns="91425" tIns="91425" rIns="91425" bIns="91425" anchor="t" anchorCtr="0">
            <a:normAutofit lnSpcReduction="10000"/>
          </a:bodyPr>
          <a:lstStyle/>
          <a:p>
            <a:pPr marL="0" lvl="0" indent="0" algn="l" rtl="0">
              <a:spcBef>
                <a:spcPts val="0"/>
              </a:spcBef>
              <a:spcAft>
                <a:spcPts val="0"/>
              </a:spcAft>
              <a:buNone/>
            </a:pPr>
            <a:r>
              <a:rPr lang="en">
                <a:solidFill>
                  <a:schemeClr val="dk1"/>
                </a:solidFill>
              </a:rPr>
              <a:t>Beyond our primary purpose, service bodies come together to do their jobs:</a:t>
            </a:r>
            <a:endParaRPr>
              <a:solidFill>
                <a:schemeClr val="dk1"/>
              </a:solidFill>
            </a:endParaRPr>
          </a:p>
          <a:p>
            <a:pPr marL="0" lvl="0" indent="0" algn="l" rtl="0">
              <a:spcBef>
                <a:spcPts val="0"/>
              </a:spcBef>
              <a:spcAft>
                <a:spcPts val="0"/>
              </a:spcAft>
              <a:buNone/>
            </a:pPr>
            <a:endParaRPr>
              <a:solidFill>
                <a:schemeClr val="dk1"/>
              </a:solidFill>
            </a:endParaRPr>
          </a:p>
          <a:p>
            <a:pPr marL="457200" lvl="0" indent="-406400" algn="l" rtl="0">
              <a:spcBef>
                <a:spcPts val="0"/>
              </a:spcBef>
              <a:spcAft>
                <a:spcPts val="0"/>
              </a:spcAft>
              <a:buClr>
                <a:schemeClr val="dk1"/>
              </a:buClr>
              <a:buSzPts val="2800"/>
              <a:buChar char="●"/>
            </a:pPr>
            <a:r>
              <a:rPr lang="en">
                <a:solidFill>
                  <a:schemeClr val="dk1"/>
                </a:solidFill>
              </a:rPr>
              <a:t>Put on a convention</a:t>
            </a:r>
            <a:endParaRPr>
              <a:solidFill>
                <a:schemeClr val="dk1"/>
              </a:solidFill>
            </a:endParaRPr>
          </a:p>
          <a:p>
            <a:pPr marL="457200" lvl="0" indent="-406400" algn="l" rtl="0">
              <a:spcBef>
                <a:spcPts val="0"/>
              </a:spcBef>
              <a:spcAft>
                <a:spcPts val="0"/>
              </a:spcAft>
              <a:buClr>
                <a:schemeClr val="dk1"/>
              </a:buClr>
              <a:buSzPts val="2800"/>
              <a:buChar char="●"/>
            </a:pPr>
            <a:r>
              <a:rPr lang="en">
                <a:solidFill>
                  <a:schemeClr val="dk1"/>
                </a:solidFill>
              </a:rPr>
              <a:t>Organize a service event</a:t>
            </a:r>
            <a:endParaRPr>
              <a:solidFill>
                <a:schemeClr val="dk1"/>
              </a:solidFill>
            </a:endParaRPr>
          </a:p>
          <a:p>
            <a:pPr marL="457200" lvl="0" indent="-406400" algn="l" rtl="0">
              <a:spcBef>
                <a:spcPts val="0"/>
              </a:spcBef>
              <a:spcAft>
                <a:spcPts val="0"/>
              </a:spcAft>
              <a:buClr>
                <a:schemeClr val="dk1"/>
              </a:buClr>
              <a:buSzPts val="2800"/>
              <a:buChar char="●"/>
            </a:pPr>
            <a:r>
              <a:rPr lang="en">
                <a:solidFill>
                  <a:schemeClr val="dk1"/>
                </a:solidFill>
              </a:rPr>
              <a:t>Create guidelines</a:t>
            </a:r>
            <a:endParaRPr>
              <a:solidFill>
                <a:schemeClr val="dk1"/>
              </a:solidFill>
            </a:endParaRPr>
          </a:p>
          <a:p>
            <a:pPr marL="457200" lvl="0" indent="-406400" algn="l" rtl="0">
              <a:spcBef>
                <a:spcPts val="0"/>
              </a:spcBef>
              <a:spcAft>
                <a:spcPts val="0"/>
              </a:spcAft>
              <a:buClr>
                <a:schemeClr val="dk1"/>
              </a:buClr>
              <a:buSzPts val="2800"/>
              <a:buChar char="●"/>
            </a:pPr>
            <a:r>
              <a:rPr lang="en">
                <a:solidFill>
                  <a:schemeClr val="dk1"/>
                </a:solidFill>
              </a:rPr>
              <a:t>Conduct an inventory</a:t>
            </a:r>
            <a:endParaRPr>
              <a:solidFill>
                <a:schemeClr val="dk1"/>
              </a:solidFill>
            </a:endParaRPr>
          </a:p>
          <a:p>
            <a:pPr marL="457200" lvl="0" indent="-406400" algn="l" rtl="0">
              <a:spcBef>
                <a:spcPts val="0"/>
              </a:spcBef>
              <a:spcAft>
                <a:spcPts val="0"/>
              </a:spcAft>
              <a:buClr>
                <a:schemeClr val="dk1"/>
              </a:buClr>
              <a:buSzPts val="2800"/>
              <a:buChar char="●"/>
            </a:pPr>
            <a:r>
              <a:rPr lang="en">
                <a:solidFill>
                  <a:schemeClr val="dk1"/>
                </a:solidFill>
              </a:rPr>
              <a:t>Do planning</a:t>
            </a:r>
            <a:endParaRPr>
              <a:solidFill>
                <a:schemeClr val="dk1"/>
              </a:solidFill>
            </a:endParaRPr>
          </a:p>
          <a:p>
            <a:pPr marL="0" lvl="0" indent="0" algn="l" rtl="0">
              <a:spcBef>
                <a:spcPts val="0"/>
              </a:spcBef>
              <a:spcAft>
                <a:spcPts val="0"/>
              </a:spcAft>
              <a:buNone/>
            </a:pP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5"/>
        <p:cNvGrpSpPr/>
        <p:nvPr/>
      </p:nvGrpSpPr>
      <p:grpSpPr>
        <a:xfrm>
          <a:off x="0" y="0"/>
          <a:ext cx="0" cy="0"/>
          <a:chOff x="0" y="0"/>
          <a:chExt cx="0" cy="0"/>
        </a:xfrm>
      </p:grpSpPr>
      <p:sp>
        <p:nvSpPr>
          <p:cNvPr id="66" name="Google Shape;66;p15"/>
          <p:cNvSpPr txBox="1">
            <a:spLocks noGrp="1"/>
          </p:cNvSpPr>
          <p:nvPr>
            <p:ph type="ctrTitle"/>
          </p:nvPr>
        </p:nvSpPr>
        <p:spPr>
          <a:xfrm>
            <a:off x="564152" y="129375"/>
            <a:ext cx="6665100" cy="16422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SzPts val="990"/>
              <a:buNone/>
            </a:pPr>
            <a:r>
              <a:rPr lang="en" sz="3580"/>
              <a:t>Points of Conflict in Service Settings</a:t>
            </a:r>
            <a:endParaRPr sz="3580"/>
          </a:p>
        </p:txBody>
      </p:sp>
      <p:sp>
        <p:nvSpPr>
          <p:cNvPr id="67" name="Google Shape;67;p15"/>
          <p:cNvSpPr txBox="1">
            <a:spLocks noGrp="1"/>
          </p:cNvSpPr>
          <p:nvPr>
            <p:ph type="subTitle" idx="1"/>
          </p:nvPr>
        </p:nvSpPr>
        <p:spPr>
          <a:xfrm>
            <a:off x="311700" y="1849125"/>
            <a:ext cx="4260300" cy="1777500"/>
          </a:xfrm>
          <a:prstGeom prst="rect">
            <a:avLst/>
          </a:prstGeom>
        </p:spPr>
        <p:txBody>
          <a:bodyPr spcFirstLastPara="1" wrap="square" lIns="91425" tIns="91425" rIns="91425" bIns="91425" anchor="t" anchorCtr="0">
            <a:normAutofit fontScale="92500"/>
          </a:bodyPr>
          <a:lstStyle/>
          <a:p>
            <a:pPr marL="457200" lvl="0" indent="-393065" algn="l" rtl="0">
              <a:spcBef>
                <a:spcPts val="0"/>
              </a:spcBef>
              <a:spcAft>
                <a:spcPts val="0"/>
              </a:spcAft>
              <a:buClr>
                <a:schemeClr val="dk1"/>
              </a:buClr>
              <a:buSzPct val="100000"/>
              <a:buChar char="●"/>
            </a:pPr>
            <a:r>
              <a:rPr lang="en">
                <a:solidFill>
                  <a:schemeClr val="dk1"/>
                </a:solidFill>
              </a:rPr>
              <a:t>Differences of opinion	</a:t>
            </a:r>
            <a:endParaRPr>
              <a:solidFill>
                <a:schemeClr val="dk1"/>
              </a:solidFill>
            </a:endParaRPr>
          </a:p>
          <a:p>
            <a:pPr marL="457200" lvl="0" indent="-393065" algn="l" rtl="0">
              <a:spcBef>
                <a:spcPts val="0"/>
              </a:spcBef>
              <a:spcAft>
                <a:spcPts val="0"/>
              </a:spcAft>
              <a:buClr>
                <a:schemeClr val="dk1"/>
              </a:buClr>
              <a:buSzPct val="100000"/>
              <a:buChar char="●"/>
            </a:pPr>
            <a:r>
              <a:rPr lang="en">
                <a:solidFill>
                  <a:schemeClr val="dk1"/>
                </a:solidFill>
              </a:rPr>
              <a:t>Strong personalities</a:t>
            </a:r>
            <a:endParaRPr>
              <a:solidFill>
                <a:schemeClr val="dk1"/>
              </a:solidFill>
            </a:endParaRPr>
          </a:p>
          <a:p>
            <a:pPr marL="457200" lvl="0" indent="-393065" algn="l" rtl="0">
              <a:spcBef>
                <a:spcPts val="0"/>
              </a:spcBef>
              <a:spcAft>
                <a:spcPts val="0"/>
              </a:spcAft>
              <a:buClr>
                <a:schemeClr val="dk1"/>
              </a:buClr>
              <a:buSzPct val="100000"/>
              <a:buChar char="●"/>
            </a:pPr>
            <a:r>
              <a:rPr lang="en">
                <a:solidFill>
                  <a:schemeClr val="dk1"/>
                </a:solidFill>
              </a:rPr>
              <a:t>Old way vs new way</a:t>
            </a:r>
            <a:endParaRPr>
              <a:solidFill>
                <a:schemeClr val="dk1"/>
              </a:solidFill>
            </a:endParaRPr>
          </a:p>
          <a:p>
            <a:pPr marL="457200" lvl="0" indent="-393065" algn="l" rtl="0">
              <a:spcBef>
                <a:spcPts val="0"/>
              </a:spcBef>
              <a:spcAft>
                <a:spcPts val="0"/>
              </a:spcAft>
              <a:buClr>
                <a:schemeClr val="dk1"/>
              </a:buClr>
              <a:buSzPct val="100000"/>
              <a:buChar char="●"/>
            </a:pPr>
            <a:r>
              <a:rPr lang="en">
                <a:solidFill>
                  <a:schemeClr val="dk1"/>
                </a:solidFill>
              </a:rPr>
              <a:t>Different interpretations</a:t>
            </a:r>
            <a:endParaRPr>
              <a:solidFill>
                <a:schemeClr val="dk1"/>
              </a:solidFill>
            </a:endParaRPr>
          </a:p>
        </p:txBody>
      </p:sp>
      <p:sp>
        <p:nvSpPr>
          <p:cNvPr id="68" name="Google Shape;68;p15"/>
          <p:cNvSpPr txBox="1">
            <a:spLocks noGrp="1"/>
          </p:cNvSpPr>
          <p:nvPr>
            <p:ph type="subTitle" idx="1"/>
          </p:nvPr>
        </p:nvSpPr>
        <p:spPr>
          <a:xfrm>
            <a:off x="4775025" y="1946000"/>
            <a:ext cx="4260300" cy="1777500"/>
          </a:xfrm>
          <a:prstGeom prst="rect">
            <a:avLst/>
          </a:prstGeom>
        </p:spPr>
        <p:txBody>
          <a:bodyPr spcFirstLastPara="1" wrap="square" lIns="91425" tIns="91425" rIns="91425" bIns="91425" anchor="t" anchorCtr="0">
            <a:normAutofit/>
          </a:bodyPr>
          <a:lstStyle/>
          <a:p>
            <a:pPr marL="457200" lvl="0" indent="-406400" algn="l" rtl="0">
              <a:spcBef>
                <a:spcPts val="0"/>
              </a:spcBef>
              <a:spcAft>
                <a:spcPts val="0"/>
              </a:spcAft>
              <a:buClr>
                <a:schemeClr val="dk1"/>
              </a:buClr>
              <a:buSzPts val="2800"/>
              <a:buChar char="●"/>
            </a:pPr>
            <a:r>
              <a:rPr lang="en">
                <a:solidFill>
                  <a:schemeClr val="dk1"/>
                </a:solidFill>
              </a:rPr>
              <a:t>Some others??	</a:t>
            </a:r>
            <a:endParaRPr>
              <a:solidFill>
                <a:schemeClr val="dk1"/>
              </a:solidFill>
            </a:endParaRPr>
          </a:p>
          <a:p>
            <a:pPr marL="457200" lvl="0" indent="-406400" algn="l" rtl="0">
              <a:spcBef>
                <a:spcPts val="0"/>
              </a:spcBef>
              <a:spcAft>
                <a:spcPts val="0"/>
              </a:spcAft>
              <a:buSzPts val="2800"/>
              <a:buChar char="●"/>
            </a:pPr>
            <a:endParaRPr/>
          </a:p>
          <a:p>
            <a:pPr marL="457200" lvl="0" indent="-406400" algn="l" rtl="0">
              <a:spcBef>
                <a:spcPts val="0"/>
              </a:spcBef>
              <a:spcAft>
                <a:spcPts val="0"/>
              </a:spcAft>
              <a:buSzPts val="2800"/>
              <a:buChar char="●"/>
            </a:pPr>
            <a:endParaRPr/>
          </a:p>
          <a:p>
            <a:pPr marL="457200" lvl="0" indent="-406400" algn="l" rtl="0">
              <a:spcBef>
                <a:spcPts val="0"/>
              </a:spcBef>
              <a:spcAft>
                <a:spcPts val="0"/>
              </a:spcAft>
              <a:buSzPts val="2800"/>
              <a:buChar char="●"/>
            </a:pP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72"/>
        <p:cNvGrpSpPr/>
        <p:nvPr/>
      </p:nvGrpSpPr>
      <p:grpSpPr>
        <a:xfrm>
          <a:off x="0" y="0"/>
          <a:ext cx="0" cy="0"/>
          <a:chOff x="0" y="0"/>
          <a:chExt cx="0" cy="0"/>
        </a:xfrm>
      </p:grpSpPr>
      <p:sp>
        <p:nvSpPr>
          <p:cNvPr id="73" name="Google Shape;73;p16"/>
          <p:cNvSpPr txBox="1">
            <a:spLocks noGrp="1"/>
          </p:cNvSpPr>
          <p:nvPr>
            <p:ph type="ctrTitle"/>
          </p:nvPr>
        </p:nvSpPr>
        <p:spPr>
          <a:xfrm>
            <a:off x="437925" y="366050"/>
            <a:ext cx="7043700" cy="26505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SzPts val="990"/>
              <a:buNone/>
            </a:pPr>
            <a:r>
              <a:rPr lang="en" sz="3980"/>
              <a:t>How can we overcome these conflicts so we get on with the work at hand?</a:t>
            </a:r>
            <a:endParaRPr sz="398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77"/>
        <p:cNvGrpSpPr/>
        <p:nvPr/>
      </p:nvGrpSpPr>
      <p:grpSpPr>
        <a:xfrm>
          <a:off x="0" y="0"/>
          <a:ext cx="0" cy="0"/>
          <a:chOff x="0" y="0"/>
          <a:chExt cx="0" cy="0"/>
        </a:xfrm>
      </p:grpSpPr>
      <p:sp>
        <p:nvSpPr>
          <p:cNvPr id="78" name="Google Shape;78;p17"/>
          <p:cNvSpPr txBox="1">
            <a:spLocks noGrp="1"/>
          </p:cNvSpPr>
          <p:nvPr>
            <p:ph type="ctrTitle"/>
          </p:nvPr>
        </p:nvSpPr>
        <p:spPr>
          <a:xfrm>
            <a:off x="469475" y="362175"/>
            <a:ext cx="7138500" cy="79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SzPts val="990"/>
              <a:buNone/>
            </a:pPr>
            <a:r>
              <a:rPr lang="en" sz="3580"/>
              <a:t>Discussion &amp; Decision-Making</a:t>
            </a:r>
            <a:endParaRPr sz="3580"/>
          </a:p>
        </p:txBody>
      </p:sp>
      <p:sp>
        <p:nvSpPr>
          <p:cNvPr id="79" name="Google Shape;79;p17"/>
          <p:cNvSpPr txBox="1">
            <a:spLocks noGrp="1"/>
          </p:cNvSpPr>
          <p:nvPr>
            <p:ph type="subTitle" idx="1"/>
          </p:nvPr>
        </p:nvSpPr>
        <p:spPr>
          <a:xfrm>
            <a:off x="311700" y="1461475"/>
            <a:ext cx="8520600" cy="3297300"/>
          </a:xfrm>
          <a:prstGeom prst="rect">
            <a:avLst/>
          </a:prstGeom>
        </p:spPr>
        <p:txBody>
          <a:bodyPr spcFirstLastPara="1" wrap="square" lIns="91425" tIns="91425" rIns="91425" bIns="91425" anchor="t" anchorCtr="0">
            <a:normAutofit fontScale="85000" lnSpcReduction="10000"/>
          </a:bodyPr>
          <a:lstStyle/>
          <a:p>
            <a:pPr marL="0" lvl="0" indent="0" algn="l" rtl="0">
              <a:spcBef>
                <a:spcPts val="0"/>
              </a:spcBef>
              <a:spcAft>
                <a:spcPts val="0"/>
              </a:spcAft>
              <a:buNone/>
            </a:pPr>
            <a:r>
              <a:rPr lang="en" dirty="0">
                <a:solidFill>
                  <a:schemeClr val="dk1"/>
                </a:solidFill>
              </a:rPr>
              <a:t>The Consensus-Based Decision-Making Process is a cooperative process for discussing and making decisions in which everyone consents to the decisions of the group.</a:t>
            </a:r>
            <a:endParaRPr dirty="0">
              <a:solidFill>
                <a:schemeClr val="dk1"/>
              </a:solidFill>
            </a:endParaRPr>
          </a:p>
          <a:p>
            <a:pPr marL="0" lvl="0" indent="0" algn="l" rtl="0">
              <a:lnSpc>
                <a:spcPct val="95000"/>
              </a:lnSpc>
              <a:spcBef>
                <a:spcPts val="1500"/>
              </a:spcBef>
              <a:spcAft>
                <a:spcPts val="0"/>
              </a:spcAft>
              <a:buClr>
                <a:schemeClr val="dk1"/>
              </a:buClr>
              <a:buSzPct val="39286"/>
              <a:buFont typeface="Arial"/>
              <a:buNone/>
            </a:pPr>
            <a:r>
              <a:rPr lang="en" dirty="0">
                <a:solidFill>
                  <a:schemeClr val="dk1"/>
                </a:solidFill>
              </a:rPr>
              <a:t>•Not everyone’s first preference necessarily, but true consent</a:t>
            </a:r>
            <a:endParaRPr dirty="0">
              <a:solidFill>
                <a:schemeClr val="dk1"/>
              </a:solidFill>
            </a:endParaRPr>
          </a:p>
          <a:p>
            <a:pPr marL="0" lvl="0" indent="0" algn="l" rtl="0">
              <a:lnSpc>
                <a:spcPct val="95000"/>
              </a:lnSpc>
              <a:spcBef>
                <a:spcPts val="1500"/>
              </a:spcBef>
              <a:spcAft>
                <a:spcPts val="0"/>
              </a:spcAft>
              <a:buClr>
                <a:schemeClr val="dk1"/>
              </a:buClr>
              <a:buSzPct val="39286"/>
              <a:buFont typeface="Arial"/>
              <a:buNone/>
            </a:pPr>
            <a:r>
              <a:rPr lang="en" dirty="0">
                <a:solidFill>
                  <a:schemeClr val="dk1"/>
                </a:solidFill>
              </a:rPr>
              <a:t>•Decisions should reflect the integrated will of the whole group</a:t>
            </a:r>
            <a:endParaRPr dirty="0">
              <a:solidFill>
                <a:schemeClr val="dk1"/>
              </a:solidFill>
            </a:endParaRPr>
          </a:p>
          <a:p>
            <a:pPr marL="0" lvl="0" indent="0" algn="l" rtl="0">
              <a:lnSpc>
                <a:spcPct val="95000"/>
              </a:lnSpc>
              <a:spcBef>
                <a:spcPts val="1500"/>
              </a:spcBef>
              <a:spcAft>
                <a:spcPts val="0"/>
              </a:spcAft>
              <a:buClr>
                <a:schemeClr val="dk1"/>
              </a:buClr>
              <a:buSzPct val="39286"/>
              <a:buFont typeface="Arial"/>
              <a:buNone/>
            </a:pPr>
            <a:r>
              <a:rPr lang="en" dirty="0">
                <a:solidFill>
                  <a:schemeClr val="dk1"/>
                </a:solidFill>
              </a:rPr>
              <a:t>•Preserves the interests and integrity of all participants</a:t>
            </a:r>
            <a:endParaRPr dirty="0">
              <a:solidFill>
                <a:schemeClr val="dk1"/>
              </a:solidFill>
            </a:endParaRPr>
          </a:p>
          <a:p>
            <a:pPr marL="0" lvl="0" indent="0" algn="l" rtl="0">
              <a:spcBef>
                <a:spcPts val="0"/>
              </a:spcBef>
              <a:spcAft>
                <a:spcPts val="0"/>
              </a:spcAft>
              <a:buNone/>
            </a:pPr>
            <a:endParaRP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84" name="Google Shape;84;p18"/>
          <p:cNvSpPr txBox="1">
            <a:spLocks noGrp="1"/>
          </p:cNvSpPr>
          <p:nvPr>
            <p:ph type="ctrTitle"/>
          </p:nvPr>
        </p:nvSpPr>
        <p:spPr>
          <a:xfrm>
            <a:off x="469475" y="362175"/>
            <a:ext cx="7138500" cy="79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SzPts val="990"/>
              <a:buNone/>
            </a:pPr>
            <a:r>
              <a:rPr lang="en" sz="3580"/>
              <a:t>Discussion &amp; Decision-Making</a:t>
            </a:r>
            <a:endParaRPr sz="3580"/>
          </a:p>
        </p:txBody>
      </p:sp>
      <p:sp>
        <p:nvSpPr>
          <p:cNvPr id="85" name="Google Shape;85;p18"/>
          <p:cNvSpPr txBox="1">
            <a:spLocks noGrp="1"/>
          </p:cNvSpPr>
          <p:nvPr>
            <p:ph type="subTitle" idx="1"/>
          </p:nvPr>
        </p:nvSpPr>
        <p:spPr>
          <a:xfrm>
            <a:off x="240525" y="1294975"/>
            <a:ext cx="7996500" cy="3645000"/>
          </a:xfrm>
          <a:prstGeom prst="rect">
            <a:avLst/>
          </a:prstGeom>
        </p:spPr>
        <p:txBody>
          <a:bodyPr spcFirstLastPara="1" wrap="square" lIns="91425" tIns="91425" rIns="91425" bIns="91425" anchor="t" anchorCtr="0">
            <a:normAutofit fontScale="55000" lnSpcReduction="20000"/>
          </a:bodyPr>
          <a:lstStyle/>
          <a:p>
            <a:pPr marL="0" lvl="0" indent="0" algn="ctr" rtl="0">
              <a:lnSpc>
                <a:spcPct val="95000"/>
              </a:lnSpc>
              <a:spcBef>
                <a:spcPts val="1800"/>
              </a:spcBef>
              <a:spcAft>
                <a:spcPts val="0"/>
              </a:spcAft>
              <a:buNone/>
            </a:pPr>
            <a:r>
              <a:rPr lang="en" sz="4200" dirty="0">
                <a:solidFill>
                  <a:schemeClr val="dk1"/>
                </a:solidFill>
              </a:rPr>
              <a:t>CBDM is a problem-solving orientation for people who wish to work together</a:t>
            </a:r>
            <a:endParaRPr sz="4200" dirty="0">
              <a:solidFill>
                <a:schemeClr val="dk1"/>
              </a:solidFill>
            </a:endParaRPr>
          </a:p>
          <a:p>
            <a:pPr marL="0" lvl="0" indent="0" algn="l" rtl="0">
              <a:lnSpc>
                <a:spcPct val="95000"/>
              </a:lnSpc>
              <a:spcBef>
                <a:spcPts val="1500"/>
              </a:spcBef>
              <a:spcAft>
                <a:spcPts val="0"/>
              </a:spcAft>
              <a:buNone/>
            </a:pPr>
            <a:r>
              <a:rPr lang="en" sz="4200" dirty="0">
                <a:solidFill>
                  <a:schemeClr val="dk1"/>
                </a:solidFill>
              </a:rPr>
              <a:t>•Not a process for determining whose ideas are best, but searching together for the best solution for the group</a:t>
            </a:r>
            <a:endParaRPr sz="4200" dirty="0">
              <a:solidFill>
                <a:schemeClr val="dk1"/>
              </a:solidFill>
            </a:endParaRPr>
          </a:p>
          <a:p>
            <a:pPr marL="0" lvl="0" indent="0" algn="l" rtl="0">
              <a:lnSpc>
                <a:spcPct val="95000"/>
              </a:lnSpc>
              <a:spcBef>
                <a:spcPts val="1500"/>
              </a:spcBef>
              <a:spcAft>
                <a:spcPts val="0"/>
              </a:spcAft>
              <a:buNone/>
            </a:pPr>
            <a:r>
              <a:rPr lang="en" sz="4200" dirty="0">
                <a:solidFill>
                  <a:schemeClr val="dk1"/>
                </a:solidFill>
              </a:rPr>
              <a:t>•A questioning process, not just a rubber stamp</a:t>
            </a:r>
            <a:endParaRPr sz="4200" dirty="0">
              <a:solidFill>
                <a:schemeClr val="dk1"/>
              </a:solidFill>
            </a:endParaRPr>
          </a:p>
          <a:p>
            <a:pPr marL="0" lvl="0" indent="0" algn="l" rtl="0">
              <a:lnSpc>
                <a:spcPct val="95000"/>
              </a:lnSpc>
              <a:spcBef>
                <a:spcPts val="1500"/>
              </a:spcBef>
              <a:spcAft>
                <a:spcPts val="0"/>
              </a:spcAft>
              <a:buNone/>
            </a:pPr>
            <a:r>
              <a:rPr lang="en" sz="4200" dirty="0">
                <a:solidFill>
                  <a:schemeClr val="dk1"/>
                </a:solidFill>
              </a:rPr>
              <a:t>•An understanding that no one person has the answer, but in participating together the best outcome can arise</a:t>
            </a:r>
            <a:endParaRPr sz="4200" dirty="0">
              <a:solidFill>
                <a:schemeClr val="dk1"/>
              </a:solidFill>
            </a:endParaRPr>
          </a:p>
          <a:p>
            <a:pPr marL="0" lvl="0" indent="0" algn="l" rtl="0">
              <a:spcBef>
                <a:spcPts val="0"/>
              </a:spcBef>
              <a:spcAft>
                <a:spcPts val="0"/>
              </a:spcAft>
              <a:buNone/>
            </a:pPr>
            <a:endParaRP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9"/>
        <p:cNvGrpSpPr/>
        <p:nvPr/>
      </p:nvGrpSpPr>
      <p:grpSpPr>
        <a:xfrm>
          <a:off x="0" y="0"/>
          <a:ext cx="0" cy="0"/>
          <a:chOff x="0" y="0"/>
          <a:chExt cx="0" cy="0"/>
        </a:xfrm>
      </p:grpSpPr>
      <p:sp>
        <p:nvSpPr>
          <p:cNvPr id="90" name="Google Shape;90;p19"/>
          <p:cNvSpPr txBox="1">
            <a:spLocks noGrp="1"/>
          </p:cNvSpPr>
          <p:nvPr>
            <p:ph type="ctrTitle"/>
          </p:nvPr>
        </p:nvSpPr>
        <p:spPr>
          <a:xfrm>
            <a:off x="564150" y="151725"/>
            <a:ext cx="6665100" cy="1268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SzPts val="990"/>
              <a:buNone/>
            </a:pPr>
            <a:r>
              <a:rPr lang="en" sz="3580"/>
              <a:t>What is required for an effective consensus process?</a:t>
            </a:r>
            <a:endParaRPr sz="3580"/>
          </a:p>
        </p:txBody>
      </p:sp>
      <p:sp>
        <p:nvSpPr>
          <p:cNvPr id="91" name="Google Shape;91;p19"/>
          <p:cNvSpPr txBox="1">
            <a:spLocks noGrp="1"/>
          </p:cNvSpPr>
          <p:nvPr>
            <p:ph type="subTitle" idx="1"/>
          </p:nvPr>
        </p:nvSpPr>
        <p:spPr>
          <a:xfrm>
            <a:off x="885900" y="1420125"/>
            <a:ext cx="7702500" cy="2780100"/>
          </a:xfrm>
          <a:prstGeom prst="rect">
            <a:avLst/>
          </a:prstGeom>
        </p:spPr>
        <p:txBody>
          <a:bodyPr spcFirstLastPara="1" wrap="square" lIns="91425" tIns="91425" rIns="91425" bIns="91425" anchor="t" anchorCtr="0">
            <a:normAutofit/>
          </a:bodyPr>
          <a:lstStyle/>
          <a:p>
            <a:pPr marL="457200" lvl="0" indent="-406400" algn="l" rtl="0">
              <a:spcBef>
                <a:spcPts val="0"/>
              </a:spcBef>
              <a:spcAft>
                <a:spcPts val="0"/>
              </a:spcAft>
              <a:buClr>
                <a:schemeClr val="dk1"/>
              </a:buClr>
              <a:buSzPts val="2800"/>
              <a:buChar char="●"/>
            </a:pPr>
            <a:r>
              <a:rPr lang="en" dirty="0">
                <a:solidFill>
                  <a:schemeClr val="dk1"/>
                </a:solidFill>
              </a:rPr>
              <a:t>A skilled facilitator</a:t>
            </a:r>
            <a:endParaRPr dirty="0">
              <a:solidFill>
                <a:schemeClr val="dk1"/>
              </a:solidFill>
            </a:endParaRPr>
          </a:p>
          <a:p>
            <a:pPr marL="457200" lvl="0" indent="-406400" algn="l" rtl="0">
              <a:spcBef>
                <a:spcPts val="0"/>
              </a:spcBef>
              <a:spcAft>
                <a:spcPts val="0"/>
              </a:spcAft>
              <a:buClr>
                <a:schemeClr val="dk1"/>
              </a:buClr>
              <a:buSzPts val="2800"/>
              <a:buChar char="●"/>
            </a:pPr>
            <a:r>
              <a:rPr lang="en" dirty="0">
                <a:solidFill>
                  <a:schemeClr val="dk1"/>
                </a:solidFill>
              </a:rPr>
              <a:t>A defined process</a:t>
            </a:r>
            <a:endParaRPr dirty="0">
              <a:solidFill>
                <a:schemeClr val="dk1"/>
              </a:solidFill>
            </a:endParaRPr>
          </a:p>
          <a:p>
            <a:pPr marL="457200" lvl="0" indent="-406400" algn="l" rtl="0">
              <a:spcBef>
                <a:spcPts val="0"/>
              </a:spcBef>
              <a:spcAft>
                <a:spcPts val="0"/>
              </a:spcAft>
              <a:buClr>
                <a:schemeClr val="dk1"/>
              </a:buClr>
              <a:buSzPts val="2800"/>
              <a:buChar char="●"/>
            </a:pPr>
            <a:r>
              <a:rPr lang="en" dirty="0">
                <a:solidFill>
                  <a:schemeClr val="dk1"/>
                </a:solidFill>
              </a:rPr>
              <a:t>Willing, informed, committed participants</a:t>
            </a:r>
            <a:endParaRPr dirty="0">
              <a:solidFill>
                <a:schemeClr val="dk1"/>
              </a:solidFill>
            </a:endParaRPr>
          </a:p>
          <a:p>
            <a:pPr marL="457200" lvl="0" indent="-406400" algn="l" rtl="0">
              <a:spcBef>
                <a:spcPts val="0"/>
              </a:spcBef>
              <a:spcAft>
                <a:spcPts val="0"/>
              </a:spcAft>
              <a:buClr>
                <a:schemeClr val="dk1"/>
              </a:buClr>
              <a:buSzPts val="2800"/>
              <a:buChar char="●"/>
            </a:pPr>
            <a:r>
              <a:rPr lang="en" dirty="0">
                <a:solidFill>
                  <a:schemeClr val="dk1"/>
                </a:solidFill>
              </a:rPr>
              <a:t>Spiritual principles in action</a:t>
            </a:r>
            <a:endParaRPr dirty="0">
              <a:solidFill>
                <a:schemeClr val="dk1"/>
              </a:solidFill>
            </a:endParaRPr>
          </a:p>
          <a:p>
            <a:pPr marL="457200" lvl="0" indent="-406400" algn="l" rtl="0">
              <a:spcBef>
                <a:spcPts val="0"/>
              </a:spcBef>
              <a:spcAft>
                <a:spcPts val="0"/>
              </a:spcAft>
              <a:buClr>
                <a:schemeClr val="dk1"/>
              </a:buClr>
              <a:buSzPts val="2800"/>
              <a:buChar char="●"/>
            </a:pPr>
            <a:r>
              <a:rPr lang="en" dirty="0">
                <a:solidFill>
                  <a:schemeClr val="dk1"/>
                </a:solidFill>
              </a:rPr>
              <a:t>A commitment to take the time required to make good decisions</a:t>
            </a:r>
            <a:endParaRPr dirty="0">
              <a:solidFill>
                <a:schemeClr val="dk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5"/>
        <p:cNvGrpSpPr/>
        <p:nvPr/>
      </p:nvGrpSpPr>
      <p:grpSpPr>
        <a:xfrm>
          <a:off x="0" y="0"/>
          <a:ext cx="0" cy="0"/>
          <a:chOff x="0" y="0"/>
          <a:chExt cx="0" cy="0"/>
        </a:xfrm>
      </p:grpSpPr>
      <p:sp>
        <p:nvSpPr>
          <p:cNvPr id="96" name="Google Shape;96;p20"/>
          <p:cNvSpPr txBox="1">
            <a:spLocks noGrp="1"/>
          </p:cNvSpPr>
          <p:nvPr>
            <p:ph type="ctrTitle"/>
          </p:nvPr>
        </p:nvSpPr>
        <p:spPr>
          <a:xfrm>
            <a:off x="469475" y="362175"/>
            <a:ext cx="7138500" cy="79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SzPts val="990"/>
              <a:buNone/>
            </a:pPr>
            <a:r>
              <a:rPr lang="en" sz="3580"/>
              <a:t>An Effective Facilitator</a:t>
            </a:r>
            <a:endParaRPr sz="3580"/>
          </a:p>
        </p:txBody>
      </p:sp>
      <p:sp>
        <p:nvSpPr>
          <p:cNvPr id="97" name="Google Shape;97;p20"/>
          <p:cNvSpPr txBox="1">
            <a:spLocks noGrp="1"/>
          </p:cNvSpPr>
          <p:nvPr>
            <p:ph type="subTitle" idx="1"/>
          </p:nvPr>
        </p:nvSpPr>
        <p:spPr>
          <a:xfrm>
            <a:off x="311700" y="1387500"/>
            <a:ext cx="8520600" cy="3611700"/>
          </a:xfrm>
          <a:prstGeom prst="rect">
            <a:avLst/>
          </a:prstGeom>
        </p:spPr>
        <p:txBody>
          <a:bodyPr spcFirstLastPara="1" wrap="square" lIns="91425" tIns="91425" rIns="91425" bIns="91425" anchor="t" anchorCtr="0">
            <a:normAutofit fontScale="32500" lnSpcReduction="20000"/>
          </a:bodyPr>
          <a:lstStyle/>
          <a:p>
            <a:pPr marL="12700" lvl="0" indent="-12700" algn="l" rtl="0">
              <a:lnSpc>
                <a:spcPct val="115000"/>
              </a:lnSpc>
              <a:spcBef>
                <a:spcPts val="0"/>
              </a:spcBef>
              <a:spcAft>
                <a:spcPts val="0"/>
              </a:spcAft>
              <a:buClr>
                <a:schemeClr val="dk1"/>
              </a:buClr>
              <a:buSzPts val="358"/>
              <a:buFont typeface="Arial"/>
              <a:buNone/>
            </a:pPr>
            <a:r>
              <a:rPr lang="en" sz="6694" dirty="0">
                <a:solidFill>
                  <a:schemeClr val="dk1"/>
                </a:solidFill>
              </a:rPr>
              <a:t>•A commitment to take the time required to make good decisions</a:t>
            </a:r>
            <a:endParaRPr sz="6694" dirty="0">
              <a:solidFill>
                <a:schemeClr val="dk1"/>
              </a:solidFill>
            </a:endParaRPr>
          </a:p>
          <a:p>
            <a:pPr marL="12700" lvl="0" indent="-12700" algn="l" rtl="0">
              <a:lnSpc>
                <a:spcPct val="115000"/>
              </a:lnSpc>
              <a:spcBef>
                <a:spcPts val="0"/>
              </a:spcBef>
              <a:spcAft>
                <a:spcPts val="0"/>
              </a:spcAft>
              <a:buClr>
                <a:schemeClr val="dk1"/>
              </a:buClr>
              <a:buSzPts val="358"/>
              <a:buFont typeface="Arial"/>
              <a:buNone/>
            </a:pPr>
            <a:r>
              <a:rPr lang="en" sz="6694" dirty="0">
                <a:solidFill>
                  <a:schemeClr val="dk1"/>
                </a:solidFill>
              </a:rPr>
              <a:t>•Clear understanding of the process and the ability to effectively communicate it to the body</a:t>
            </a:r>
            <a:endParaRPr sz="6694" dirty="0">
              <a:solidFill>
                <a:schemeClr val="dk1"/>
              </a:solidFill>
            </a:endParaRPr>
          </a:p>
          <a:p>
            <a:pPr marL="12700" lvl="0" indent="-12700" algn="l" rtl="0">
              <a:lnSpc>
                <a:spcPct val="115000"/>
              </a:lnSpc>
              <a:spcBef>
                <a:spcPts val="0"/>
              </a:spcBef>
              <a:spcAft>
                <a:spcPts val="0"/>
              </a:spcAft>
              <a:buClr>
                <a:schemeClr val="dk1"/>
              </a:buClr>
              <a:buSzPts val="358"/>
              <a:buFont typeface="Arial"/>
              <a:buNone/>
            </a:pPr>
            <a:r>
              <a:rPr lang="en" sz="6694" dirty="0">
                <a:solidFill>
                  <a:schemeClr val="dk1"/>
                </a:solidFill>
              </a:rPr>
              <a:t>•Sharp listening skills</a:t>
            </a:r>
            <a:endParaRPr sz="6694" dirty="0">
              <a:solidFill>
                <a:schemeClr val="dk1"/>
              </a:solidFill>
            </a:endParaRPr>
          </a:p>
          <a:p>
            <a:pPr marL="12700" lvl="0" indent="-12700" algn="l" rtl="0">
              <a:lnSpc>
                <a:spcPct val="115000"/>
              </a:lnSpc>
              <a:spcBef>
                <a:spcPts val="0"/>
              </a:spcBef>
              <a:spcAft>
                <a:spcPts val="0"/>
              </a:spcAft>
              <a:buClr>
                <a:schemeClr val="dk1"/>
              </a:buClr>
              <a:buSzPts val="358"/>
              <a:buFont typeface="Arial"/>
              <a:buNone/>
            </a:pPr>
            <a:r>
              <a:rPr lang="en" sz="6694" dirty="0">
                <a:solidFill>
                  <a:schemeClr val="dk1"/>
                </a:solidFill>
              </a:rPr>
              <a:t>•Commitment to have all voices heard</a:t>
            </a:r>
            <a:endParaRPr sz="6694" dirty="0">
              <a:solidFill>
                <a:schemeClr val="dk1"/>
              </a:solidFill>
            </a:endParaRPr>
          </a:p>
          <a:p>
            <a:pPr marL="12700" lvl="0" indent="-12700" algn="l" rtl="0">
              <a:lnSpc>
                <a:spcPct val="115000"/>
              </a:lnSpc>
              <a:spcBef>
                <a:spcPts val="0"/>
              </a:spcBef>
              <a:spcAft>
                <a:spcPts val="0"/>
              </a:spcAft>
              <a:buClr>
                <a:schemeClr val="dk1"/>
              </a:buClr>
              <a:buSzPts val="358"/>
              <a:buFont typeface="Arial"/>
              <a:buNone/>
            </a:pPr>
            <a:r>
              <a:rPr lang="en" sz="6694" dirty="0">
                <a:solidFill>
                  <a:schemeClr val="dk1"/>
                </a:solidFill>
              </a:rPr>
              <a:t>•Ability to recap and feed back the broad voice of the body</a:t>
            </a:r>
            <a:endParaRPr sz="6694" dirty="0">
              <a:solidFill>
                <a:schemeClr val="dk1"/>
              </a:solidFill>
            </a:endParaRPr>
          </a:p>
          <a:p>
            <a:pPr marL="12700" lvl="0" indent="-12700" algn="l" rtl="0">
              <a:lnSpc>
                <a:spcPct val="115000"/>
              </a:lnSpc>
              <a:spcBef>
                <a:spcPts val="0"/>
              </a:spcBef>
              <a:spcAft>
                <a:spcPts val="0"/>
              </a:spcAft>
              <a:buClr>
                <a:schemeClr val="dk1"/>
              </a:buClr>
              <a:buSzPts val="358"/>
              <a:buFont typeface="Arial"/>
              <a:buNone/>
            </a:pPr>
            <a:r>
              <a:rPr lang="en" sz="6694" dirty="0">
                <a:solidFill>
                  <a:schemeClr val="dk1"/>
                </a:solidFill>
              </a:rPr>
              <a:t>•Instinct for knowing when to refocus, take a break, poll the body or call for a decision</a:t>
            </a:r>
            <a:endParaRPr sz="6694" dirty="0">
              <a:solidFill>
                <a:schemeClr val="dk1"/>
              </a:solidFill>
            </a:endParaRPr>
          </a:p>
          <a:p>
            <a:pPr marL="12700" lvl="0" indent="-12700" algn="l" rtl="0">
              <a:lnSpc>
                <a:spcPct val="115000"/>
              </a:lnSpc>
              <a:spcBef>
                <a:spcPts val="0"/>
              </a:spcBef>
              <a:spcAft>
                <a:spcPts val="0"/>
              </a:spcAft>
              <a:buClr>
                <a:schemeClr val="dk1"/>
              </a:buClr>
              <a:buSzPts val="358"/>
              <a:buFont typeface="Arial"/>
              <a:buNone/>
            </a:pPr>
            <a:r>
              <a:rPr lang="en" sz="6694" dirty="0">
                <a:solidFill>
                  <a:schemeClr val="dk1"/>
                </a:solidFill>
              </a:rPr>
              <a:t>•Skill in dealing with difficulties during the process</a:t>
            </a:r>
            <a:endParaRPr sz="6694" dirty="0">
              <a:solidFill>
                <a:schemeClr val="dk1"/>
              </a:solidFill>
            </a:endParaRPr>
          </a:p>
          <a:p>
            <a:pPr marL="457200" lvl="0" indent="0" algn="l" rtl="0">
              <a:spcBef>
                <a:spcPts val="0"/>
              </a:spcBef>
              <a:spcAft>
                <a:spcPts val="0"/>
              </a:spcAft>
              <a:buNone/>
            </a:pPr>
            <a:endParaRPr dirty="0"/>
          </a:p>
          <a:p>
            <a:pPr marL="0" lvl="0" indent="0" algn="l" rtl="0">
              <a:spcBef>
                <a:spcPts val="0"/>
              </a:spcBef>
              <a:spcAft>
                <a:spcPts val="0"/>
              </a:spcAft>
              <a:buNone/>
            </a:pPr>
            <a:endParaRP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1"/>
        <p:cNvGrpSpPr/>
        <p:nvPr/>
      </p:nvGrpSpPr>
      <p:grpSpPr>
        <a:xfrm>
          <a:off x="0" y="0"/>
          <a:ext cx="0" cy="0"/>
          <a:chOff x="0" y="0"/>
          <a:chExt cx="0" cy="0"/>
        </a:xfrm>
      </p:grpSpPr>
      <p:sp>
        <p:nvSpPr>
          <p:cNvPr id="102" name="Google Shape;102;p21"/>
          <p:cNvSpPr txBox="1">
            <a:spLocks noGrp="1"/>
          </p:cNvSpPr>
          <p:nvPr>
            <p:ph type="ctrTitle"/>
          </p:nvPr>
        </p:nvSpPr>
        <p:spPr>
          <a:xfrm>
            <a:off x="469475" y="362175"/>
            <a:ext cx="7138500" cy="79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SzPts val="990"/>
              <a:buNone/>
            </a:pPr>
            <a:r>
              <a:rPr lang="en" sz="3580"/>
              <a:t>A Defined Process</a:t>
            </a:r>
            <a:endParaRPr sz="3580"/>
          </a:p>
        </p:txBody>
      </p:sp>
      <p:sp>
        <p:nvSpPr>
          <p:cNvPr id="103" name="Google Shape;103;p21"/>
          <p:cNvSpPr txBox="1">
            <a:spLocks noGrp="1"/>
          </p:cNvSpPr>
          <p:nvPr>
            <p:ph type="subTitle" idx="1"/>
          </p:nvPr>
        </p:nvSpPr>
        <p:spPr>
          <a:xfrm>
            <a:off x="311700" y="1154775"/>
            <a:ext cx="8520600" cy="3603900"/>
          </a:xfrm>
          <a:prstGeom prst="rect">
            <a:avLst/>
          </a:prstGeom>
        </p:spPr>
        <p:txBody>
          <a:bodyPr spcFirstLastPara="1" wrap="square" lIns="91425" tIns="91425" rIns="91425" bIns="91425" anchor="t" anchorCtr="0">
            <a:normAutofit/>
          </a:bodyPr>
          <a:lstStyle/>
          <a:p>
            <a:pPr marL="457200" lvl="0" indent="0" algn="l" rtl="0">
              <a:spcBef>
                <a:spcPts val="0"/>
              </a:spcBef>
              <a:spcAft>
                <a:spcPts val="0"/>
              </a:spcAft>
              <a:buNone/>
            </a:pPr>
            <a:endParaRPr/>
          </a:p>
          <a:p>
            <a:pPr marL="0" lvl="0" indent="0" algn="l" rtl="0">
              <a:spcBef>
                <a:spcPts val="0"/>
              </a:spcBef>
              <a:spcAft>
                <a:spcPts val="0"/>
              </a:spcAft>
              <a:buNone/>
            </a:pPr>
            <a:endParaRPr/>
          </a:p>
        </p:txBody>
      </p:sp>
      <p:pic>
        <p:nvPicPr>
          <p:cNvPr id="104" name="Google Shape;104;p21"/>
          <p:cNvPicPr preferRelativeResize="0"/>
          <p:nvPr/>
        </p:nvPicPr>
        <p:blipFill>
          <a:blip r:embed="rId4">
            <a:alphaModFix/>
          </a:blip>
          <a:stretch>
            <a:fillRect/>
          </a:stretch>
        </p:blipFill>
        <p:spPr>
          <a:xfrm>
            <a:off x="1508325" y="1108325"/>
            <a:ext cx="5452751" cy="36967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8"/>
        <p:cNvGrpSpPr/>
        <p:nvPr/>
      </p:nvGrpSpPr>
      <p:grpSpPr>
        <a:xfrm>
          <a:off x="0" y="0"/>
          <a:ext cx="0" cy="0"/>
          <a:chOff x="0" y="0"/>
          <a:chExt cx="0" cy="0"/>
        </a:xfrm>
      </p:grpSpPr>
      <p:sp>
        <p:nvSpPr>
          <p:cNvPr id="109" name="Google Shape;109;p22"/>
          <p:cNvSpPr txBox="1">
            <a:spLocks noGrp="1"/>
          </p:cNvSpPr>
          <p:nvPr>
            <p:ph type="ctrTitle"/>
          </p:nvPr>
        </p:nvSpPr>
        <p:spPr>
          <a:xfrm>
            <a:off x="469475" y="362175"/>
            <a:ext cx="7138500" cy="79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SzPts val="990"/>
              <a:buNone/>
            </a:pPr>
            <a:r>
              <a:rPr lang="en" sz="3580"/>
              <a:t>Process Elements</a:t>
            </a:r>
            <a:endParaRPr sz="3580"/>
          </a:p>
        </p:txBody>
      </p:sp>
      <p:sp>
        <p:nvSpPr>
          <p:cNvPr id="110" name="Google Shape;110;p22"/>
          <p:cNvSpPr txBox="1">
            <a:spLocks noGrp="1"/>
          </p:cNvSpPr>
          <p:nvPr>
            <p:ph type="subTitle" idx="1"/>
          </p:nvPr>
        </p:nvSpPr>
        <p:spPr>
          <a:xfrm>
            <a:off x="311700" y="1101600"/>
            <a:ext cx="8520600" cy="3657175"/>
          </a:xfrm>
          <a:prstGeom prst="rect">
            <a:avLst/>
          </a:prstGeom>
        </p:spPr>
        <p:txBody>
          <a:bodyPr spcFirstLastPara="1" wrap="square" lIns="91425" tIns="91425" rIns="91425" bIns="91425" anchor="t" anchorCtr="0">
            <a:normAutofit fontScale="55000" lnSpcReduction="10000"/>
          </a:bodyPr>
          <a:lstStyle/>
          <a:p>
            <a:pPr marL="12700" lvl="0" indent="-12700" algn="l" rtl="0">
              <a:lnSpc>
                <a:spcPct val="115000"/>
              </a:lnSpc>
              <a:spcBef>
                <a:spcPts val="0"/>
              </a:spcBef>
              <a:spcAft>
                <a:spcPts val="0"/>
              </a:spcAft>
              <a:buClr>
                <a:schemeClr val="dk1"/>
              </a:buClr>
              <a:buSzPct val="26829"/>
              <a:buFont typeface="Arial"/>
              <a:buNone/>
            </a:pPr>
            <a:r>
              <a:rPr lang="en" sz="4100" dirty="0">
                <a:solidFill>
                  <a:schemeClr val="dk1"/>
                </a:solidFill>
              </a:rPr>
              <a:t>•A threshold for consensus</a:t>
            </a:r>
            <a:endParaRPr sz="4100" dirty="0">
              <a:solidFill>
                <a:schemeClr val="dk1"/>
              </a:solidFill>
            </a:endParaRPr>
          </a:p>
          <a:p>
            <a:pPr marL="12700" lvl="0" indent="-12700" algn="l" rtl="0">
              <a:lnSpc>
                <a:spcPct val="115000"/>
              </a:lnSpc>
              <a:spcBef>
                <a:spcPts val="0"/>
              </a:spcBef>
              <a:spcAft>
                <a:spcPts val="0"/>
              </a:spcAft>
              <a:buClr>
                <a:schemeClr val="dk1"/>
              </a:buClr>
              <a:buSzPct val="26829"/>
              <a:buFont typeface="Arial"/>
              <a:buNone/>
            </a:pPr>
            <a:r>
              <a:rPr lang="en" sz="4100" dirty="0">
                <a:solidFill>
                  <a:schemeClr val="dk1"/>
                </a:solidFill>
              </a:rPr>
              <a:t>•Available options for decision, e.g, yes, no, abstain, present not voting, stand aside, block, and a clear understanding of what each of those means</a:t>
            </a:r>
            <a:endParaRPr sz="4100" dirty="0">
              <a:solidFill>
                <a:schemeClr val="dk1"/>
              </a:solidFill>
            </a:endParaRPr>
          </a:p>
          <a:p>
            <a:pPr marL="12700" lvl="0" indent="-12700" algn="l" rtl="0">
              <a:lnSpc>
                <a:spcPct val="115000"/>
              </a:lnSpc>
              <a:spcBef>
                <a:spcPts val="0"/>
              </a:spcBef>
              <a:spcAft>
                <a:spcPts val="0"/>
              </a:spcAft>
              <a:buClr>
                <a:schemeClr val="dk1"/>
              </a:buClr>
              <a:buSzPct val="26829"/>
              <a:buFont typeface="Arial"/>
              <a:buNone/>
            </a:pPr>
            <a:r>
              <a:rPr lang="en" sz="4100" dirty="0">
                <a:solidFill>
                  <a:schemeClr val="dk1"/>
                </a:solidFill>
              </a:rPr>
              <a:t>•How to deal with modifications, or amendments</a:t>
            </a:r>
            <a:endParaRPr sz="4100" dirty="0">
              <a:solidFill>
                <a:schemeClr val="dk1"/>
              </a:solidFill>
            </a:endParaRPr>
          </a:p>
          <a:p>
            <a:pPr marL="12700" lvl="0" indent="-12700" algn="l" rtl="0">
              <a:lnSpc>
                <a:spcPct val="115000"/>
              </a:lnSpc>
              <a:spcBef>
                <a:spcPts val="0"/>
              </a:spcBef>
              <a:spcAft>
                <a:spcPts val="0"/>
              </a:spcAft>
              <a:buClr>
                <a:schemeClr val="dk1"/>
              </a:buClr>
              <a:buSzPct val="26829"/>
              <a:buFont typeface="Arial"/>
              <a:buNone/>
            </a:pPr>
            <a:r>
              <a:rPr lang="en" sz="4100" dirty="0">
                <a:solidFill>
                  <a:schemeClr val="dk1"/>
                </a:solidFill>
              </a:rPr>
              <a:t>•Defining any time limits for the process, e.g., timer for each participant, how many times any participant may share on a topic, or how long the body may give to each proposal</a:t>
            </a:r>
            <a:endParaRPr sz="4100" dirty="0">
              <a:solidFill>
                <a:schemeClr val="dk1"/>
              </a:solidFill>
            </a:endParaRPr>
          </a:p>
          <a:p>
            <a:pPr marL="12700" lvl="0" indent="-12700" algn="l" rtl="0">
              <a:lnSpc>
                <a:spcPct val="115000"/>
              </a:lnSpc>
              <a:spcBef>
                <a:spcPts val="0"/>
              </a:spcBef>
              <a:spcAft>
                <a:spcPts val="0"/>
              </a:spcAft>
              <a:buClr>
                <a:schemeClr val="dk1"/>
              </a:buClr>
              <a:buSzPct val="26829"/>
              <a:buFont typeface="Arial"/>
              <a:buNone/>
            </a:pPr>
            <a:r>
              <a:rPr lang="en" sz="4100" dirty="0">
                <a:solidFill>
                  <a:schemeClr val="dk1"/>
                </a:solidFill>
              </a:rPr>
              <a:t>•Who may answer qualifying questions</a:t>
            </a:r>
            <a:endParaRPr sz="4100" dirty="0">
              <a:solidFill>
                <a:schemeClr val="dk1"/>
              </a:solidFill>
            </a:endParaRPr>
          </a:p>
          <a:p>
            <a:pPr marL="12700" lvl="0" indent="-12700" algn="l" rtl="0">
              <a:lnSpc>
                <a:spcPct val="115000"/>
              </a:lnSpc>
              <a:spcBef>
                <a:spcPts val="0"/>
              </a:spcBef>
              <a:spcAft>
                <a:spcPts val="0"/>
              </a:spcAft>
              <a:buClr>
                <a:schemeClr val="dk1"/>
              </a:buClr>
              <a:buSzPct val="26829"/>
              <a:buFont typeface="Arial"/>
              <a:buNone/>
            </a:pPr>
            <a:r>
              <a:rPr lang="en" sz="4100" dirty="0">
                <a:solidFill>
                  <a:schemeClr val="dk1"/>
                </a:solidFill>
              </a:rPr>
              <a:t>•What happens after a decision is made</a:t>
            </a:r>
            <a:endParaRPr sz="4100" dirty="0">
              <a:solidFill>
                <a:schemeClr val="dk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4"/>
        <p:cNvGrpSpPr/>
        <p:nvPr/>
      </p:nvGrpSpPr>
      <p:grpSpPr>
        <a:xfrm>
          <a:off x="0" y="0"/>
          <a:ext cx="0" cy="0"/>
          <a:chOff x="0" y="0"/>
          <a:chExt cx="0" cy="0"/>
        </a:xfrm>
      </p:grpSpPr>
      <p:sp>
        <p:nvSpPr>
          <p:cNvPr id="115" name="Google Shape;115;p23"/>
          <p:cNvSpPr txBox="1">
            <a:spLocks noGrp="1"/>
          </p:cNvSpPr>
          <p:nvPr>
            <p:ph type="ctrTitle"/>
          </p:nvPr>
        </p:nvSpPr>
        <p:spPr>
          <a:xfrm>
            <a:off x="469475" y="188725"/>
            <a:ext cx="7138500" cy="9660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SzPts val="891"/>
              <a:buNone/>
            </a:pPr>
            <a:r>
              <a:rPr lang="en" sz="3450"/>
              <a:t>Effective Participants</a:t>
            </a:r>
            <a:endParaRPr sz="3450"/>
          </a:p>
        </p:txBody>
      </p:sp>
      <p:sp>
        <p:nvSpPr>
          <p:cNvPr id="116" name="Google Shape;116;p23"/>
          <p:cNvSpPr txBox="1">
            <a:spLocks noGrp="1"/>
          </p:cNvSpPr>
          <p:nvPr>
            <p:ph type="subTitle" idx="1"/>
          </p:nvPr>
        </p:nvSpPr>
        <p:spPr>
          <a:xfrm>
            <a:off x="311700" y="1154725"/>
            <a:ext cx="8388000" cy="3844500"/>
          </a:xfrm>
          <a:prstGeom prst="rect">
            <a:avLst/>
          </a:prstGeom>
        </p:spPr>
        <p:txBody>
          <a:bodyPr spcFirstLastPara="1" wrap="square" lIns="91425" tIns="91425" rIns="91425" bIns="91425" anchor="t" anchorCtr="0">
            <a:normAutofit fontScale="62500" lnSpcReduction="20000"/>
          </a:bodyPr>
          <a:lstStyle/>
          <a:p>
            <a:pPr marL="12700" lvl="0" indent="-12700" algn="l" rtl="0">
              <a:lnSpc>
                <a:spcPct val="115000"/>
              </a:lnSpc>
              <a:spcBef>
                <a:spcPts val="0"/>
              </a:spcBef>
              <a:spcAft>
                <a:spcPts val="0"/>
              </a:spcAft>
              <a:buClr>
                <a:schemeClr val="dk1"/>
              </a:buClr>
              <a:buSzPts val="605"/>
              <a:buFont typeface="Arial"/>
              <a:buNone/>
            </a:pPr>
            <a:r>
              <a:rPr lang="en" sz="4400" dirty="0">
                <a:solidFill>
                  <a:schemeClr val="dk1"/>
                </a:solidFill>
              </a:rPr>
              <a:t>•Understanding of the process</a:t>
            </a:r>
            <a:endParaRPr sz="4400" dirty="0">
              <a:solidFill>
                <a:schemeClr val="dk1"/>
              </a:solidFill>
            </a:endParaRPr>
          </a:p>
          <a:p>
            <a:pPr marL="12700" lvl="0" indent="-12700" algn="l" rtl="0">
              <a:lnSpc>
                <a:spcPct val="115000"/>
              </a:lnSpc>
              <a:spcBef>
                <a:spcPts val="0"/>
              </a:spcBef>
              <a:spcAft>
                <a:spcPts val="0"/>
              </a:spcAft>
              <a:buClr>
                <a:schemeClr val="dk1"/>
              </a:buClr>
              <a:buSzPts val="605"/>
              <a:buFont typeface="Arial"/>
              <a:buNone/>
            </a:pPr>
            <a:r>
              <a:rPr lang="en" sz="4400" dirty="0">
                <a:solidFill>
                  <a:schemeClr val="dk1"/>
                </a:solidFill>
              </a:rPr>
              <a:t>•Willingness to bring spiritual principles to the process</a:t>
            </a:r>
            <a:endParaRPr sz="4400" dirty="0">
              <a:solidFill>
                <a:schemeClr val="dk1"/>
              </a:solidFill>
            </a:endParaRPr>
          </a:p>
          <a:p>
            <a:pPr marL="12700" lvl="0" indent="-12700" algn="l" rtl="0">
              <a:lnSpc>
                <a:spcPct val="115000"/>
              </a:lnSpc>
              <a:spcBef>
                <a:spcPts val="0"/>
              </a:spcBef>
              <a:spcAft>
                <a:spcPts val="0"/>
              </a:spcAft>
              <a:buClr>
                <a:schemeClr val="dk1"/>
              </a:buClr>
              <a:buSzPts val="605"/>
              <a:buFont typeface="Arial"/>
              <a:buNone/>
            </a:pPr>
            <a:r>
              <a:rPr lang="en" sz="4400" dirty="0">
                <a:solidFill>
                  <a:schemeClr val="dk1"/>
                </a:solidFill>
              </a:rPr>
              <a:t>•Willingness to participate by adding meaningful content to the discussion</a:t>
            </a:r>
            <a:endParaRPr sz="4400" dirty="0">
              <a:solidFill>
                <a:schemeClr val="dk1"/>
              </a:solidFill>
            </a:endParaRPr>
          </a:p>
          <a:p>
            <a:pPr marL="12700" lvl="0" indent="-12700" algn="l" rtl="0">
              <a:lnSpc>
                <a:spcPct val="115000"/>
              </a:lnSpc>
              <a:spcBef>
                <a:spcPts val="0"/>
              </a:spcBef>
              <a:spcAft>
                <a:spcPts val="0"/>
              </a:spcAft>
              <a:buClr>
                <a:schemeClr val="dk1"/>
              </a:buClr>
              <a:buSzPts val="605"/>
              <a:buFont typeface="Arial"/>
              <a:buNone/>
            </a:pPr>
            <a:r>
              <a:rPr lang="en" sz="4400" dirty="0">
                <a:solidFill>
                  <a:schemeClr val="dk1"/>
                </a:solidFill>
              </a:rPr>
              <a:t>•Willingness to stay silent if their point of view has been voiced</a:t>
            </a:r>
            <a:endParaRPr sz="4400" dirty="0">
              <a:solidFill>
                <a:schemeClr val="dk1"/>
              </a:solidFill>
            </a:endParaRPr>
          </a:p>
          <a:p>
            <a:pPr marL="12700" lvl="0" indent="-12700" algn="l" rtl="0">
              <a:lnSpc>
                <a:spcPct val="115000"/>
              </a:lnSpc>
              <a:spcBef>
                <a:spcPts val="0"/>
              </a:spcBef>
              <a:spcAft>
                <a:spcPts val="0"/>
              </a:spcAft>
              <a:buClr>
                <a:schemeClr val="dk1"/>
              </a:buClr>
              <a:buSzPts val="605"/>
              <a:buFont typeface="Arial"/>
              <a:buNone/>
            </a:pPr>
            <a:r>
              <a:rPr lang="en" sz="4400" dirty="0">
                <a:solidFill>
                  <a:schemeClr val="dk1"/>
                </a:solidFill>
              </a:rPr>
              <a:t>•Willingness to listen to all points of view with an open mind</a:t>
            </a:r>
            <a:endParaRPr sz="4400" dirty="0">
              <a:solidFill>
                <a:schemeClr val="dk1"/>
              </a:solidFill>
            </a:endParaRPr>
          </a:p>
          <a:p>
            <a:pPr marL="12700" lvl="0" indent="-12700" algn="l" rtl="0">
              <a:lnSpc>
                <a:spcPct val="115000"/>
              </a:lnSpc>
              <a:spcBef>
                <a:spcPts val="0"/>
              </a:spcBef>
              <a:spcAft>
                <a:spcPts val="0"/>
              </a:spcAft>
              <a:buClr>
                <a:schemeClr val="dk1"/>
              </a:buClr>
              <a:buSzPts val="605"/>
              <a:buFont typeface="Arial"/>
              <a:buNone/>
            </a:pPr>
            <a:r>
              <a:rPr lang="en" sz="4400" dirty="0">
                <a:solidFill>
                  <a:schemeClr val="dk1"/>
                </a:solidFill>
              </a:rPr>
              <a:t>•Commitment to the process</a:t>
            </a:r>
            <a:endParaRPr sz="4400" dirty="0">
              <a:solidFill>
                <a:schemeClr val="dk1"/>
              </a:solidFill>
            </a:endParaRPr>
          </a:p>
          <a:p>
            <a:pPr marL="12700" lvl="0" indent="-12700" algn="l" rtl="0">
              <a:lnSpc>
                <a:spcPct val="115000"/>
              </a:lnSpc>
              <a:spcBef>
                <a:spcPts val="0"/>
              </a:spcBef>
              <a:spcAft>
                <a:spcPts val="0"/>
              </a:spcAft>
              <a:buClr>
                <a:schemeClr val="dk1"/>
              </a:buClr>
              <a:buSzPts val="605"/>
              <a:buFont typeface="Arial"/>
              <a:buNone/>
            </a:pPr>
            <a:r>
              <a:rPr lang="en" sz="4400" dirty="0">
                <a:solidFill>
                  <a:schemeClr val="dk1"/>
                </a:solidFill>
              </a:rPr>
              <a:t>•Willingness to allow the facilitator to facilitate</a:t>
            </a:r>
            <a:endParaRPr sz="4400" dirty="0">
              <a:solidFill>
                <a:schemeClr val="dk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0"/>
        <p:cNvGrpSpPr/>
        <p:nvPr/>
      </p:nvGrpSpPr>
      <p:grpSpPr>
        <a:xfrm>
          <a:off x="0" y="0"/>
          <a:ext cx="0" cy="0"/>
          <a:chOff x="0" y="0"/>
          <a:chExt cx="0" cy="0"/>
        </a:xfrm>
      </p:grpSpPr>
      <p:sp>
        <p:nvSpPr>
          <p:cNvPr id="121" name="Google Shape;121;p24"/>
          <p:cNvSpPr txBox="1">
            <a:spLocks noGrp="1"/>
          </p:cNvSpPr>
          <p:nvPr>
            <p:ph type="ctrTitle"/>
          </p:nvPr>
        </p:nvSpPr>
        <p:spPr>
          <a:xfrm>
            <a:off x="469475" y="82050"/>
            <a:ext cx="7138500" cy="1072800"/>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SzPct val="27654"/>
              <a:buNone/>
            </a:pPr>
            <a:r>
              <a:rPr lang="en" sz="3580"/>
              <a:t>How Can a Facilitator Best Prepare Participants for the Meeting?</a:t>
            </a:r>
            <a:endParaRPr sz="3580"/>
          </a:p>
        </p:txBody>
      </p:sp>
      <p:sp>
        <p:nvSpPr>
          <p:cNvPr id="122" name="Google Shape;122;p24"/>
          <p:cNvSpPr txBox="1">
            <a:spLocks noGrp="1"/>
          </p:cNvSpPr>
          <p:nvPr>
            <p:ph type="subTitle" idx="1"/>
          </p:nvPr>
        </p:nvSpPr>
        <p:spPr>
          <a:xfrm>
            <a:off x="311700" y="1154850"/>
            <a:ext cx="8520600" cy="3640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300" dirty="0">
                <a:solidFill>
                  <a:schemeClr val="dk1"/>
                </a:solidFill>
              </a:rPr>
              <a:t> </a:t>
            </a:r>
            <a:r>
              <a:rPr lang="en" sz="2700" dirty="0">
                <a:solidFill>
                  <a:schemeClr val="dk1"/>
                </a:solidFill>
              </a:rPr>
              <a:t>Inform participants:</a:t>
            </a:r>
            <a:endParaRPr sz="2700" dirty="0">
              <a:solidFill>
                <a:schemeClr val="dk1"/>
              </a:solidFill>
            </a:endParaRPr>
          </a:p>
          <a:p>
            <a:pPr marL="0" lvl="0" indent="0" algn="l" rtl="0">
              <a:spcBef>
                <a:spcPts val="0"/>
              </a:spcBef>
              <a:spcAft>
                <a:spcPts val="0"/>
              </a:spcAft>
              <a:buNone/>
            </a:pPr>
            <a:endParaRPr sz="2300" dirty="0">
              <a:solidFill>
                <a:schemeClr val="dk1"/>
              </a:solidFill>
            </a:endParaRPr>
          </a:p>
          <a:p>
            <a:pPr marL="457200" lvl="0" indent="-374650" algn="l" rtl="0">
              <a:spcBef>
                <a:spcPts val="0"/>
              </a:spcBef>
              <a:spcAft>
                <a:spcPts val="0"/>
              </a:spcAft>
              <a:buClr>
                <a:schemeClr val="dk1"/>
              </a:buClr>
              <a:buSzPts val="2300"/>
              <a:buChar char="●"/>
            </a:pPr>
            <a:r>
              <a:rPr lang="en" sz="2300" dirty="0">
                <a:solidFill>
                  <a:schemeClr val="dk1"/>
                </a:solidFill>
              </a:rPr>
              <a:t>Goals of the service body</a:t>
            </a:r>
            <a:endParaRPr sz="2300" dirty="0">
              <a:solidFill>
                <a:schemeClr val="dk1"/>
              </a:solidFill>
            </a:endParaRPr>
          </a:p>
          <a:p>
            <a:pPr marL="457200" lvl="0" indent="-374650" algn="l" rtl="0">
              <a:spcBef>
                <a:spcPts val="0"/>
              </a:spcBef>
              <a:spcAft>
                <a:spcPts val="0"/>
              </a:spcAft>
              <a:buClr>
                <a:schemeClr val="dk1"/>
              </a:buClr>
              <a:buSzPts val="2300"/>
              <a:buChar char="●"/>
            </a:pPr>
            <a:r>
              <a:rPr lang="en" sz="2300" dirty="0">
                <a:solidFill>
                  <a:schemeClr val="dk1"/>
                </a:solidFill>
              </a:rPr>
              <a:t>Goals of the upcoming meeting</a:t>
            </a:r>
            <a:endParaRPr sz="2300" dirty="0">
              <a:solidFill>
                <a:schemeClr val="dk1"/>
              </a:solidFill>
            </a:endParaRPr>
          </a:p>
          <a:p>
            <a:pPr marL="457200" lvl="0" indent="-374650" algn="l" rtl="0">
              <a:spcBef>
                <a:spcPts val="0"/>
              </a:spcBef>
              <a:spcAft>
                <a:spcPts val="0"/>
              </a:spcAft>
              <a:buClr>
                <a:schemeClr val="dk1"/>
              </a:buClr>
              <a:buSzPts val="2300"/>
              <a:buChar char="●"/>
            </a:pPr>
            <a:r>
              <a:rPr lang="en" sz="2300" dirty="0">
                <a:solidFill>
                  <a:schemeClr val="dk1"/>
                </a:solidFill>
              </a:rPr>
              <a:t>The agenda</a:t>
            </a:r>
            <a:endParaRPr sz="2300" dirty="0">
              <a:solidFill>
                <a:schemeClr val="dk1"/>
              </a:solidFill>
            </a:endParaRPr>
          </a:p>
          <a:p>
            <a:pPr marL="457200" lvl="0" indent="-374650" algn="l" rtl="0">
              <a:spcBef>
                <a:spcPts val="0"/>
              </a:spcBef>
              <a:spcAft>
                <a:spcPts val="0"/>
              </a:spcAft>
              <a:buClr>
                <a:schemeClr val="dk1"/>
              </a:buClr>
              <a:buSzPts val="2300"/>
              <a:buChar char="●"/>
            </a:pPr>
            <a:r>
              <a:rPr lang="en" sz="2300" dirty="0">
                <a:solidFill>
                  <a:schemeClr val="dk1"/>
                </a:solidFill>
              </a:rPr>
              <a:t>Meeting length</a:t>
            </a:r>
            <a:endParaRPr sz="2300" dirty="0">
              <a:solidFill>
                <a:schemeClr val="dk1"/>
              </a:solidFill>
            </a:endParaRPr>
          </a:p>
          <a:p>
            <a:pPr marL="457200" lvl="0" indent="-374650" algn="l" rtl="0">
              <a:spcBef>
                <a:spcPts val="0"/>
              </a:spcBef>
              <a:spcAft>
                <a:spcPts val="0"/>
              </a:spcAft>
              <a:buClr>
                <a:schemeClr val="dk1"/>
              </a:buClr>
              <a:buSzPts val="2300"/>
              <a:buChar char="●"/>
            </a:pPr>
            <a:r>
              <a:rPr lang="en" sz="2300" dirty="0">
                <a:solidFill>
                  <a:schemeClr val="dk1"/>
                </a:solidFill>
              </a:rPr>
              <a:t>Any preparations they should make to be ready for the meeting</a:t>
            </a:r>
            <a:endParaRPr sz="2300" dirty="0">
              <a:solidFill>
                <a:schemeClr val="dk1"/>
              </a:solidFill>
            </a:endParaRPr>
          </a:p>
          <a:p>
            <a:pPr marL="457200" lvl="0" indent="-374650" algn="l" rtl="0">
              <a:spcBef>
                <a:spcPts val="0"/>
              </a:spcBef>
              <a:spcAft>
                <a:spcPts val="0"/>
              </a:spcAft>
              <a:buClr>
                <a:schemeClr val="dk1"/>
              </a:buClr>
              <a:buSzPts val="2300"/>
              <a:buChar char="●"/>
            </a:pPr>
            <a:r>
              <a:rPr lang="en" sz="2300" dirty="0">
                <a:solidFill>
                  <a:schemeClr val="dk1"/>
                </a:solidFill>
              </a:rPr>
              <a:t>What to bring to the meeting</a:t>
            </a:r>
            <a:endParaRPr sz="2300" dirty="0">
              <a:solidFill>
                <a:schemeClr val="dk1"/>
              </a:solidFill>
            </a:endParaRPr>
          </a:p>
          <a:p>
            <a:pPr marL="457200" lvl="0" indent="-374650" algn="l" rtl="0">
              <a:spcBef>
                <a:spcPts val="0"/>
              </a:spcBef>
              <a:spcAft>
                <a:spcPts val="0"/>
              </a:spcAft>
              <a:buClr>
                <a:schemeClr val="dk1"/>
              </a:buClr>
              <a:buSzPts val="2300"/>
              <a:buChar char="●"/>
            </a:pPr>
            <a:r>
              <a:rPr lang="en" sz="2300" dirty="0">
                <a:solidFill>
                  <a:schemeClr val="dk1"/>
                </a:solidFill>
              </a:rPr>
              <a:t>The decision-making process</a:t>
            </a:r>
            <a:endParaRPr sz="2300" dirty="0">
              <a:solidFill>
                <a:schemeClr val="dk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6"/>
        <p:cNvGrpSpPr/>
        <p:nvPr/>
      </p:nvGrpSpPr>
      <p:grpSpPr>
        <a:xfrm>
          <a:off x="0" y="0"/>
          <a:ext cx="0" cy="0"/>
          <a:chOff x="0" y="0"/>
          <a:chExt cx="0" cy="0"/>
        </a:xfrm>
      </p:grpSpPr>
      <p:sp>
        <p:nvSpPr>
          <p:cNvPr id="127" name="Google Shape;127;p25"/>
          <p:cNvSpPr txBox="1">
            <a:spLocks noGrp="1"/>
          </p:cNvSpPr>
          <p:nvPr>
            <p:ph type="ctrTitle"/>
          </p:nvPr>
        </p:nvSpPr>
        <p:spPr>
          <a:xfrm>
            <a:off x="469475" y="362175"/>
            <a:ext cx="7138500" cy="79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SzPts val="990"/>
              <a:buNone/>
            </a:pPr>
            <a:r>
              <a:rPr lang="en" sz="3580"/>
              <a:t>Spiritual Principles</a:t>
            </a:r>
            <a:endParaRPr sz="3580"/>
          </a:p>
        </p:txBody>
      </p:sp>
      <p:sp>
        <p:nvSpPr>
          <p:cNvPr id="128" name="Google Shape;128;p25"/>
          <p:cNvSpPr txBox="1">
            <a:spLocks noGrp="1"/>
          </p:cNvSpPr>
          <p:nvPr>
            <p:ph type="subTitle" idx="1"/>
          </p:nvPr>
        </p:nvSpPr>
        <p:spPr>
          <a:xfrm>
            <a:off x="681750" y="1461475"/>
            <a:ext cx="4260300" cy="3297300"/>
          </a:xfrm>
          <a:prstGeom prst="rect">
            <a:avLst/>
          </a:prstGeom>
        </p:spPr>
        <p:txBody>
          <a:bodyPr spcFirstLastPara="1" wrap="square" lIns="91425" tIns="91425" rIns="91425" bIns="91425" anchor="t" anchorCtr="0">
            <a:normAutofit/>
          </a:bodyPr>
          <a:lstStyle/>
          <a:p>
            <a:pPr marL="12700" lvl="0" indent="-12700" algn="l" rtl="0">
              <a:lnSpc>
                <a:spcPct val="115000"/>
              </a:lnSpc>
              <a:spcBef>
                <a:spcPts val="1500"/>
              </a:spcBef>
              <a:spcAft>
                <a:spcPts val="0"/>
              </a:spcAft>
              <a:buClr>
                <a:schemeClr val="dk1"/>
              </a:buClr>
              <a:buSzPct val="26829"/>
              <a:buFont typeface="Arial"/>
              <a:buNone/>
            </a:pPr>
            <a:r>
              <a:rPr lang="en" sz="2400" dirty="0">
                <a:solidFill>
                  <a:schemeClr val="dk1"/>
                </a:solidFill>
              </a:rPr>
              <a:t>•Patience</a:t>
            </a:r>
            <a:endParaRPr sz="2400" dirty="0">
              <a:solidFill>
                <a:schemeClr val="dk1"/>
              </a:solidFill>
            </a:endParaRPr>
          </a:p>
          <a:p>
            <a:pPr marL="12700" lvl="0" indent="-12700" algn="l" rtl="0">
              <a:lnSpc>
                <a:spcPct val="115000"/>
              </a:lnSpc>
              <a:spcBef>
                <a:spcPts val="1500"/>
              </a:spcBef>
              <a:spcAft>
                <a:spcPts val="0"/>
              </a:spcAft>
              <a:buClr>
                <a:schemeClr val="dk1"/>
              </a:buClr>
              <a:buSzPct val="26829"/>
              <a:buFont typeface="Arial"/>
              <a:buNone/>
            </a:pPr>
            <a:r>
              <a:rPr lang="en" sz="2400" dirty="0">
                <a:solidFill>
                  <a:schemeClr val="dk1"/>
                </a:solidFill>
              </a:rPr>
              <a:t>•Open-mindedness</a:t>
            </a:r>
            <a:endParaRPr sz="2400" dirty="0">
              <a:solidFill>
                <a:schemeClr val="dk1"/>
              </a:solidFill>
            </a:endParaRPr>
          </a:p>
          <a:p>
            <a:pPr marL="12700" lvl="0" indent="-12700" algn="l" rtl="0">
              <a:lnSpc>
                <a:spcPct val="115000"/>
              </a:lnSpc>
              <a:spcBef>
                <a:spcPts val="1500"/>
              </a:spcBef>
              <a:spcAft>
                <a:spcPts val="0"/>
              </a:spcAft>
              <a:buClr>
                <a:schemeClr val="dk1"/>
              </a:buClr>
              <a:buSzPct val="26829"/>
              <a:buFont typeface="Arial"/>
              <a:buNone/>
            </a:pPr>
            <a:r>
              <a:rPr lang="en" sz="2400" dirty="0">
                <a:solidFill>
                  <a:schemeClr val="dk1"/>
                </a:solidFill>
              </a:rPr>
              <a:t>•Trust</a:t>
            </a:r>
            <a:endParaRPr sz="2400" dirty="0">
              <a:solidFill>
                <a:schemeClr val="dk1"/>
              </a:solidFill>
            </a:endParaRPr>
          </a:p>
          <a:p>
            <a:pPr marL="12700" lvl="0" indent="-12700" algn="l" rtl="0">
              <a:lnSpc>
                <a:spcPct val="115000"/>
              </a:lnSpc>
              <a:spcBef>
                <a:spcPts val="1500"/>
              </a:spcBef>
              <a:spcAft>
                <a:spcPts val="0"/>
              </a:spcAft>
              <a:buClr>
                <a:schemeClr val="dk1"/>
              </a:buClr>
              <a:buSzPct val="26829"/>
              <a:buFont typeface="Arial"/>
              <a:buNone/>
            </a:pPr>
            <a:r>
              <a:rPr lang="en" sz="2400" dirty="0">
                <a:solidFill>
                  <a:schemeClr val="dk1"/>
                </a:solidFill>
              </a:rPr>
              <a:t>•Faith</a:t>
            </a:r>
            <a:endParaRPr sz="2400" dirty="0">
              <a:solidFill>
                <a:schemeClr val="dk1"/>
              </a:solidFill>
            </a:endParaRPr>
          </a:p>
        </p:txBody>
      </p:sp>
      <p:sp>
        <p:nvSpPr>
          <p:cNvPr id="129" name="Google Shape;129;p25"/>
          <p:cNvSpPr txBox="1"/>
          <p:nvPr/>
        </p:nvSpPr>
        <p:spPr>
          <a:xfrm>
            <a:off x="5108550" y="1461475"/>
            <a:ext cx="3572400" cy="2653004"/>
          </a:xfrm>
          <a:prstGeom prst="rect">
            <a:avLst/>
          </a:prstGeom>
          <a:noFill/>
          <a:ln>
            <a:noFill/>
          </a:ln>
        </p:spPr>
        <p:txBody>
          <a:bodyPr spcFirstLastPara="1" wrap="square" lIns="91425" tIns="91425" rIns="91425" bIns="91425" anchor="t" anchorCtr="0">
            <a:spAutoFit/>
          </a:bodyPr>
          <a:lstStyle/>
          <a:p>
            <a:pPr marL="12700" lvl="0" indent="-12700" algn="l" rtl="0">
              <a:lnSpc>
                <a:spcPct val="115000"/>
              </a:lnSpc>
              <a:spcBef>
                <a:spcPts val="1500"/>
              </a:spcBef>
              <a:spcAft>
                <a:spcPts val="0"/>
              </a:spcAft>
              <a:buClr>
                <a:schemeClr val="dk1"/>
              </a:buClr>
              <a:buSzPts val="1100"/>
              <a:buFont typeface="Arial"/>
              <a:buNone/>
            </a:pPr>
            <a:r>
              <a:rPr lang="en" sz="2400" dirty="0">
                <a:solidFill>
                  <a:schemeClr val="dk1"/>
                </a:solidFill>
              </a:rPr>
              <a:t>•Goodwill</a:t>
            </a:r>
            <a:endParaRPr sz="2400" dirty="0">
              <a:solidFill>
                <a:schemeClr val="dk1"/>
              </a:solidFill>
            </a:endParaRPr>
          </a:p>
          <a:p>
            <a:pPr marL="12700" lvl="0" indent="-12700" algn="l" rtl="0">
              <a:lnSpc>
                <a:spcPct val="115000"/>
              </a:lnSpc>
              <a:spcBef>
                <a:spcPts val="1500"/>
              </a:spcBef>
              <a:spcAft>
                <a:spcPts val="0"/>
              </a:spcAft>
              <a:buClr>
                <a:schemeClr val="dk1"/>
              </a:buClr>
              <a:buSzPts val="1100"/>
              <a:buFont typeface="Arial"/>
              <a:buNone/>
            </a:pPr>
            <a:r>
              <a:rPr lang="en" sz="2400" dirty="0">
                <a:solidFill>
                  <a:schemeClr val="dk1"/>
                </a:solidFill>
              </a:rPr>
              <a:t>•Honesty</a:t>
            </a:r>
            <a:endParaRPr sz="2400" dirty="0">
              <a:solidFill>
                <a:schemeClr val="dk1"/>
              </a:solidFill>
            </a:endParaRPr>
          </a:p>
          <a:p>
            <a:pPr marL="12700" lvl="0" indent="-12700" algn="l" rtl="0">
              <a:lnSpc>
                <a:spcPct val="115000"/>
              </a:lnSpc>
              <a:spcBef>
                <a:spcPts val="1500"/>
              </a:spcBef>
              <a:spcAft>
                <a:spcPts val="0"/>
              </a:spcAft>
              <a:buNone/>
            </a:pPr>
            <a:r>
              <a:rPr lang="en" sz="2400" dirty="0">
                <a:solidFill>
                  <a:schemeClr val="dk1"/>
                </a:solidFill>
              </a:rPr>
              <a:t>•Commitment</a:t>
            </a:r>
            <a:endParaRPr sz="2400" dirty="0">
              <a:solidFill>
                <a:schemeClr val="dk1"/>
              </a:solidFill>
            </a:endParaRPr>
          </a:p>
          <a:p>
            <a:pPr marL="12700" lvl="0" indent="-12700" algn="l" rtl="0">
              <a:lnSpc>
                <a:spcPct val="115000"/>
              </a:lnSpc>
              <a:spcBef>
                <a:spcPts val="1500"/>
              </a:spcBef>
              <a:spcAft>
                <a:spcPts val="0"/>
              </a:spcAft>
              <a:buNone/>
            </a:pPr>
            <a:r>
              <a:rPr lang="en" sz="2400" dirty="0">
                <a:solidFill>
                  <a:schemeClr val="dk1"/>
                </a:solidFill>
              </a:rPr>
              <a:t>•Anonymity</a:t>
            </a:r>
            <a:endParaRPr sz="2400" dirty="0">
              <a:solidFill>
                <a:schemeClr val="dk1"/>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3"/>
        <p:cNvGrpSpPr/>
        <p:nvPr/>
      </p:nvGrpSpPr>
      <p:grpSpPr>
        <a:xfrm>
          <a:off x="0" y="0"/>
          <a:ext cx="0" cy="0"/>
          <a:chOff x="0" y="0"/>
          <a:chExt cx="0" cy="0"/>
        </a:xfrm>
      </p:grpSpPr>
      <p:sp>
        <p:nvSpPr>
          <p:cNvPr id="134" name="Google Shape;134;p26"/>
          <p:cNvSpPr txBox="1">
            <a:spLocks noGrp="1"/>
          </p:cNvSpPr>
          <p:nvPr>
            <p:ph type="ctrTitle"/>
          </p:nvPr>
        </p:nvSpPr>
        <p:spPr>
          <a:xfrm>
            <a:off x="311700" y="362175"/>
            <a:ext cx="7296300" cy="792600"/>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SzPct val="27654"/>
              <a:buNone/>
            </a:pPr>
            <a:r>
              <a:rPr lang="en" sz="3580" dirty="0"/>
              <a:t>What Difficulties Might We Encounter?</a:t>
            </a:r>
            <a:endParaRPr sz="3580" dirty="0"/>
          </a:p>
        </p:txBody>
      </p:sp>
      <p:sp>
        <p:nvSpPr>
          <p:cNvPr id="135" name="Google Shape;135;p26"/>
          <p:cNvSpPr txBox="1">
            <a:spLocks noGrp="1"/>
          </p:cNvSpPr>
          <p:nvPr>
            <p:ph type="subTitle" idx="1"/>
          </p:nvPr>
        </p:nvSpPr>
        <p:spPr>
          <a:xfrm>
            <a:off x="368250" y="1716375"/>
            <a:ext cx="8407500" cy="2423625"/>
          </a:xfrm>
          <a:prstGeom prst="rect">
            <a:avLst/>
          </a:prstGeom>
        </p:spPr>
        <p:txBody>
          <a:bodyPr spcFirstLastPara="1" wrap="square" lIns="91425" tIns="91425" rIns="91425" bIns="91425" anchor="t" anchorCtr="0">
            <a:normAutofit/>
          </a:bodyPr>
          <a:lstStyle/>
          <a:p>
            <a:pPr marL="12700" lvl="0" indent="0" algn="l" rtl="0">
              <a:lnSpc>
                <a:spcPct val="90000"/>
              </a:lnSpc>
              <a:spcBef>
                <a:spcPts val="800"/>
              </a:spcBef>
              <a:spcAft>
                <a:spcPts val="0"/>
              </a:spcAft>
              <a:buClr>
                <a:schemeClr val="dk1"/>
              </a:buClr>
              <a:buSzPts val="688"/>
              <a:buFont typeface="Arial"/>
              <a:buNone/>
            </a:pPr>
            <a:r>
              <a:rPr lang="en" sz="2400" dirty="0">
                <a:solidFill>
                  <a:schemeClr val="dk1"/>
                </a:solidFill>
              </a:rPr>
              <a:t>•Dominating voices, e.g., strong opinions, campaigning, wanting to speak multiple times</a:t>
            </a:r>
            <a:endParaRPr sz="2400" dirty="0">
              <a:solidFill>
                <a:schemeClr val="dk1"/>
              </a:solidFill>
            </a:endParaRPr>
          </a:p>
          <a:p>
            <a:pPr marL="12700" lvl="0" indent="0" algn="l" rtl="0">
              <a:lnSpc>
                <a:spcPct val="90000"/>
              </a:lnSpc>
              <a:spcBef>
                <a:spcPts val="800"/>
              </a:spcBef>
              <a:spcAft>
                <a:spcPts val="0"/>
              </a:spcAft>
              <a:buClr>
                <a:schemeClr val="dk1"/>
              </a:buClr>
              <a:buSzPts val="688"/>
              <a:buFont typeface="Arial"/>
              <a:buNone/>
            </a:pPr>
            <a:r>
              <a:rPr lang="en" sz="2400" dirty="0">
                <a:solidFill>
                  <a:schemeClr val="dk1"/>
                </a:solidFill>
              </a:rPr>
              <a:t>•Discussions going off topic</a:t>
            </a:r>
            <a:endParaRPr sz="2400" dirty="0">
              <a:solidFill>
                <a:schemeClr val="dk1"/>
              </a:solidFill>
            </a:endParaRPr>
          </a:p>
          <a:p>
            <a:pPr marL="12700" lvl="0" indent="0" algn="l" rtl="0">
              <a:lnSpc>
                <a:spcPct val="90000"/>
              </a:lnSpc>
              <a:spcBef>
                <a:spcPts val="800"/>
              </a:spcBef>
              <a:spcAft>
                <a:spcPts val="0"/>
              </a:spcAft>
              <a:buClr>
                <a:schemeClr val="dk1"/>
              </a:buClr>
              <a:buSzPts val="688"/>
              <a:buFont typeface="Arial"/>
              <a:buNone/>
            </a:pPr>
            <a:r>
              <a:rPr lang="en" sz="2400" dirty="0">
                <a:solidFill>
                  <a:schemeClr val="dk1"/>
                </a:solidFill>
              </a:rPr>
              <a:t>•Frustration with the process, e.g., the time it takes, circular discussions, the inability to achieve consensus</a:t>
            </a:r>
            <a:endParaRPr sz="2400" dirty="0">
              <a:solidFill>
                <a:schemeClr val="dk1"/>
              </a:solidFill>
            </a:endParaRPr>
          </a:p>
          <a:p>
            <a:pPr marL="12700" lvl="0" indent="0" algn="l" rtl="0">
              <a:lnSpc>
                <a:spcPct val="90000"/>
              </a:lnSpc>
              <a:spcBef>
                <a:spcPts val="800"/>
              </a:spcBef>
              <a:spcAft>
                <a:spcPts val="0"/>
              </a:spcAft>
              <a:buClr>
                <a:schemeClr val="dk1"/>
              </a:buClr>
              <a:buSzPts val="688"/>
              <a:buFont typeface="Arial"/>
              <a:buNone/>
            </a:pPr>
            <a:endParaRPr dirty="0"/>
          </a:p>
          <a:p>
            <a:pPr marL="0" lvl="0" indent="0" algn="l" rtl="0">
              <a:spcBef>
                <a:spcPts val="0"/>
              </a:spcBef>
              <a:spcAft>
                <a:spcPts val="0"/>
              </a:spcAft>
              <a:buNone/>
            </a:pPr>
            <a:endParaRP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9"/>
        <p:cNvGrpSpPr/>
        <p:nvPr/>
      </p:nvGrpSpPr>
      <p:grpSpPr>
        <a:xfrm>
          <a:off x="0" y="0"/>
          <a:ext cx="0" cy="0"/>
          <a:chOff x="0" y="0"/>
          <a:chExt cx="0" cy="0"/>
        </a:xfrm>
      </p:grpSpPr>
      <p:sp>
        <p:nvSpPr>
          <p:cNvPr id="60" name="Google Shape;60;p14"/>
          <p:cNvSpPr txBox="1">
            <a:spLocks noGrp="1"/>
          </p:cNvSpPr>
          <p:nvPr>
            <p:ph type="ctrTitle"/>
          </p:nvPr>
        </p:nvSpPr>
        <p:spPr>
          <a:xfrm>
            <a:off x="469475" y="362175"/>
            <a:ext cx="7138500" cy="79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SzPts val="990"/>
              <a:buNone/>
            </a:pPr>
            <a:r>
              <a:rPr lang="en" sz="2800" dirty="0"/>
              <a:t>Strategies for Moving Through Difficulties</a:t>
            </a:r>
            <a:endParaRPr sz="2800" dirty="0"/>
          </a:p>
        </p:txBody>
      </p:sp>
      <p:sp>
        <p:nvSpPr>
          <p:cNvPr id="61" name="Google Shape;61;p14"/>
          <p:cNvSpPr txBox="1">
            <a:spLocks noGrp="1"/>
          </p:cNvSpPr>
          <p:nvPr>
            <p:ph type="subTitle" idx="1"/>
          </p:nvPr>
        </p:nvSpPr>
        <p:spPr>
          <a:xfrm>
            <a:off x="311700" y="1260001"/>
            <a:ext cx="8520600" cy="3456000"/>
          </a:xfrm>
          <a:prstGeom prst="rect">
            <a:avLst/>
          </a:prstGeom>
        </p:spPr>
        <p:txBody>
          <a:bodyPr spcFirstLastPara="1" wrap="square" lIns="91425" tIns="91425" rIns="91425" bIns="91425" anchor="t" anchorCtr="0">
            <a:normAutofit fontScale="25000" lnSpcReduction="20000"/>
          </a:bodyPr>
          <a:lstStyle/>
          <a:p>
            <a:pPr marL="0" lvl="0" indent="0" algn="l" rtl="0">
              <a:spcBef>
                <a:spcPts val="0"/>
              </a:spcBef>
              <a:spcAft>
                <a:spcPts val="0"/>
              </a:spcAft>
              <a:buNone/>
            </a:pPr>
            <a:r>
              <a:rPr lang="en-US" sz="9600" dirty="0">
                <a:solidFill>
                  <a:schemeClr val="dk1"/>
                </a:solidFill>
              </a:rPr>
              <a:t>Dominating voices, strong opinions, campaigning, wanting to speak multiple times:</a:t>
            </a:r>
            <a:endParaRPr sz="9600" dirty="0">
              <a:solidFill>
                <a:schemeClr val="dk1"/>
              </a:solidFill>
            </a:endParaRPr>
          </a:p>
          <a:p>
            <a:pPr marL="0" lvl="0" indent="0" algn="l" rtl="0">
              <a:spcBef>
                <a:spcPts val="0"/>
              </a:spcBef>
              <a:spcAft>
                <a:spcPts val="0"/>
              </a:spcAft>
              <a:buNone/>
            </a:pPr>
            <a:endParaRPr sz="9600" dirty="0">
              <a:solidFill>
                <a:schemeClr val="dk1"/>
              </a:solidFill>
            </a:endParaRPr>
          </a:p>
          <a:p>
            <a:pPr marL="457200" lvl="0" indent="-406400" algn="l" rtl="0">
              <a:spcBef>
                <a:spcPts val="0"/>
              </a:spcBef>
              <a:spcAft>
                <a:spcPts val="0"/>
              </a:spcAft>
              <a:buClr>
                <a:schemeClr val="dk1"/>
              </a:buClr>
              <a:buSzPts val="2800"/>
              <a:buChar char="●"/>
            </a:pPr>
            <a:r>
              <a:rPr lang="en-US" sz="8000" dirty="0">
                <a:solidFill>
                  <a:schemeClr val="dk1"/>
                </a:solidFill>
              </a:rPr>
              <a:t>Guidelines for speaking, e.g., if you have already spoken, go to the back of the line</a:t>
            </a:r>
          </a:p>
          <a:p>
            <a:pPr marL="457200" lvl="0" indent="-406400" algn="l" rtl="0">
              <a:spcBef>
                <a:spcPts val="0"/>
              </a:spcBef>
              <a:spcAft>
                <a:spcPts val="0"/>
              </a:spcAft>
              <a:buClr>
                <a:schemeClr val="dk1"/>
              </a:buClr>
              <a:buSzPts val="2800"/>
              <a:buChar char="●"/>
            </a:pPr>
            <a:r>
              <a:rPr lang="en-US" sz="8000" dirty="0">
                <a:solidFill>
                  <a:schemeClr val="dk1"/>
                </a:solidFill>
              </a:rPr>
              <a:t>A strong agenda defines the time each item will be given. This is balancing act between hearing all viewpoints and the time allotted.</a:t>
            </a:r>
            <a:endParaRPr sz="8000" dirty="0">
              <a:solidFill>
                <a:schemeClr val="dk1"/>
              </a:solidFill>
            </a:endParaRPr>
          </a:p>
          <a:p>
            <a:pPr marL="457200" lvl="0" indent="-406400" algn="l" rtl="0">
              <a:spcBef>
                <a:spcPts val="0"/>
              </a:spcBef>
              <a:spcAft>
                <a:spcPts val="0"/>
              </a:spcAft>
              <a:buClr>
                <a:schemeClr val="dk1"/>
              </a:buClr>
              <a:buSzPts val="2800"/>
              <a:buChar char="●"/>
            </a:pPr>
            <a:r>
              <a:rPr lang="en-US" sz="8000" dirty="0">
                <a:solidFill>
                  <a:schemeClr val="dk1"/>
                </a:solidFill>
              </a:rPr>
              <a:t>Facilitator asks for different opinions</a:t>
            </a:r>
            <a:endParaRPr sz="8000" dirty="0">
              <a:solidFill>
                <a:schemeClr val="dk1"/>
              </a:solidFill>
            </a:endParaRPr>
          </a:p>
          <a:p>
            <a:pPr marL="457200" lvl="0" indent="-406400" algn="l" rtl="0">
              <a:spcBef>
                <a:spcPts val="0"/>
              </a:spcBef>
              <a:spcAft>
                <a:spcPts val="0"/>
              </a:spcAft>
              <a:buClr>
                <a:schemeClr val="dk1"/>
              </a:buClr>
              <a:buSzPts val="2800"/>
              <a:buChar char="●"/>
            </a:pPr>
            <a:r>
              <a:rPr lang="en-US" sz="8000" dirty="0">
                <a:solidFill>
                  <a:schemeClr val="dk1"/>
                </a:solidFill>
              </a:rPr>
              <a:t>Facilitator asks clarifying questions to ascertain motive or underlying concerns</a:t>
            </a:r>
            <a:endParaRPr sz="8000" dirty="0">
              <a:solidFill>
                <a:schemeClr val="dk1"/>
              </a:solidFill>
            </a:endParaRPr>
          </a:p>
          <a:p>
            <a:pPr marL="457200" lvl="0" indent="-406400" algn="l" rtl="0">
              <a:spcBef>
                <a:spcPts val="0"/>
              </a:spcBef>
              <a:spcAft>
                <a:spcPts val="0"/>
              </a:spcAft>
              <a:buClr>
                <a:schemeClr val="dk1"/>
              </a:buClr>
              <a:buSzPts val="2800"/>
              <a:buChar char="●"/>
            </a:pPr>
            <a:r>
              <a:rPr lang="en-US" sz="8000" dirty="0">
                <a:solidFill>
                  <a:schemeClr val="dk1"/>
                </a:solidFill>
              </a:rPr>
              <a:t>Other strategies??</a:t>
            </a:r>
            <a:endParaRPr sz="8000" dirty="0">
              <a:solidFill>
                <a:schemeClr val="dk1"/>
              </a:solidFill>
            </a:endParaRPr>
          </a:p>
          <a:p>
            <a:pPr marL="0" lvl="0" indent="0" algn="l" rtl="0">
              <a:spcBef>
                <a:spcPts val="0"/>
              </a:spcBef>
              <a:spcAft>
                <a:spcPts val="0"/>
              </a:spcAft>
              <a:buNone/>
            </a:pPr>
            <a:r>
              <a:rPr lang="en-US" dirty="0"/>
              <a:t> </a:t>
            </a:r>
          </a:p>
        </p:txBody>
      </p:sp>
    </p:spTree>
    <p:extLst>
      <p:ext uri="{BB962C8B-B14F-4D97-AF65-F5344CB8AC3E}">
        <p14:creationId xmlns:p14="http://schemas.microsoft.com/office/powerpoint/2010/main" val="14749993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9"/>
        <p:cNvGrpSpPr/>
        <p:nvPr/>
      </p:nvGrpSpPr>
      <p:grpSpPr>
        <a:xfrm>
          <a:off x="0" y="0"/>
          <a:ext cx="0" cy="0"/>
          <a:chOff x="0" y="0"/>
          <a:chExt cx="0" cy="0"/>
        </a:xfrm>
      </p:grpSpPr>
      <p:sp>
        <p:nvSpPr>
          <p:cNvPr id="60" name="Google Shape;60;p14"/>
          <p:cNvSpPr txBox="1">
            <a:spLocks noGrp="1"/>
          </p:cNvSpPr>
          <p:nvPr>
            <p:ph type="ctrTitle"/>
          </p:nvPr>
        </p:nvSpPr>
        <p:spPr>
          <a:xfrm>
            <a:off x="469475" y="362175"/>
            <a:ext cx="7138500" cy="79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SzPts val="990"/>
              <a:buNone/>
            </a:pPr>
            <a:r>
              <a:rPr lang="en" sz="2800" dirty="0"/>
              <a:t>Strategies for Moving Through Difficulties</a:t>
            </a:r>
            <a:endParaRPr sz="2800" dirty="0"/>
          </a:p>
        </p:txBody>
      </p:sp>
      <p:sp>
        <p:nvSpPr>
          <p:cNvPr id="61" name="Google Shape;61;p14"/>
          <p:cNvSpPr txBox="1">
            <a:spLocks noGrp="1"/>
          </p:cNvSpPr>
          <p:nvPr>
            <p:ph type="subTitle" idx="1"/>
          </p:nvPr>
        </p:nvSpPr>
        <p:spPr>
          <a:xfrm>
            <a:off x="311700" y="1461475"/>
            <a:ext cx="8520600" cy="32973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US" dirty="0">
                <a:solidFill>
                  <a:schemeClr val="dk1"/>
                </a:solidFill>
              </a:rPr>
              <a:t>Discussions going off topic:</a:t>
            </a:r>
            <a:endParaRPr dirty="0">
              <a:solidFill>
                <a:schemeClr val="dk1"/>
              </a:solidFill>
            </a:endParaRPr>
          </a:p>
          <a:p>
            <a:pPr marL="0" lvl="0" indent="0" algn="l" rtl="0">
              <a:spcBef>
                <a:spcPts val="0"/>
              </a:spcBef>
              <a:spcAft>
                <a:spcPts val="0"/>
              </a:spcAft>
              <a:buNone/>
            </a:pPr>
            <a:endParaRPr dirty="0">
              <a:solidFill>
                <a:schemeClr val="dk1"/>
              </a:solidFill>
            </a:endParaRPr>
          </a:p>
          <a:p>
            <a:pPr marL="457200" lvl="0" indent="-406400" algn="l" rtl="0">
              <a:spcBef>
                <a:spcPts val="0"/>
              </a:spcBef>
              <a:spcAft>
                <a:spcPts val="0"/>
              </a:spcAft>
              <a:buClr>
                <a:schemeClr val="dk1"/>
              </a:buClr>
              <a:buSzPts val="2800"/>
              <a:buChar char="●"/>
            </a:pPr>
            <a:r>
              <a:rPr lang="en-US" sz="2400" dirty="0">
                <a:solidFill>
                  <a:schemeClr val="dk1"/>
                </a:solidFill>
              </a:rPr>
              <a:t>Facilitator puts topic in the Parking Lot</a:t>
            </a:r>
            <a:endParaRPr sz="2400" dirty="0">
              <a:solidFill>
                <a:schemeClr val="dk1"/>
              </a:solidFill>
            </a:endParaRPr>
          </a:p>
          <a:p>
            <a:pPr marL="457200" lvl="0" indent="-406400" algn="l" rtl="0">
              <a:spcBef>
                <a:spcPts val="0"/>
              </a:spcBef>
              <a:spcAft>
                <a:spcPts val="0"/>
              </a:spcAft>
              <a:buClr>
                <a:schemeClr val="dk1"/>
              </a:buClr>
              <a:buSzPts val="2800"/>
              <a:buChar char="●"/>
            </a:pPr>
            <a:r>
              <a:rPr lang="en-US" sz="2400" dirty="0">
                <a:solidFill>
                  <a:schemeClr val="dk1"/>
                </a:solidFill>
              </a:rPr>
              <a:t>Facilitator refocuses the discussion on the topic at hand</a:t>
            </a:r>
            <a:endParaRPr sz="2400" dirty="0">
              <a:solidFill>
                <a:schemeClr val="dk1"/>
              </a:solidFill>
            </a:endParaRPr>
          </a:p>
          <a:p>
            <a:pPr marL="457200" lvl="0" indent="-406400" algn="l" rtl="0">
              <a:spcBef>
                <a:spcPts val="0"/>
              </a:spcBef>
              <a:spcAft>
                <a:spcPts val="0"/>
              </a:spcAft>
              <a:buClr>
                <a:schemeClr val="dk1"/>
              </a:buClr>
              <a:buSzPts val="2800"/>
              <a:buChar char="●"/>
            </a:pPr>
            <a:r>
              <a:rPr lang="en-US" sz="2400" dirty="0">
                <a:solidFill>
                  <a:schemeClr val="dk1"/>
                </a:solidFill>
              </a:rPr>
              <a:t>Other strategies??</a:t>
            </a:r>
            <a:endParaRPr sz="2400" dirty="0">
              <a:solidFill>
                <a:schemeClr val="dk1"/>
              </a:solidFill>
            </a:endParaRPr>
          </a:p>
          <a:p>
            <a:pPr marL="0" lvl="0" indent="0" algn="l" rtl="0">
              <a:spcBef>
                <a:spcPts val="0"/>
              </a:spcBef>
              <a:spcAft>
                <a:spcPts val="0"/>
              </a:spcAft>
              <a:buNone/>
            </a:pPr>
            <a:r>
              <a:rPr lang="en-US" dirty="0"/>
              <a:t> </a:t>
            </a:r>
            <a:endParaRPr dirty="0"/>
          </a:p>
        </p:txBody>
      </p:sp>
    </p:spTree>
    <p:extLst>
      <p:ext uri="{BB962C8B-B14F-4D97-AF65-F5344CB8AC3E}">
        <p14:creationId xmlns:p14="http://schemas.microsoft.com/office/powerpoint/2010/main" val="5994087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9"/>
        <p:cNvGrpSpPr/>
        <p:nvPr/>
      </p:nvGrpSpPr>
      <p:grpSpPr>
        <a:xfrm>
          <a:off x="0" y="0"/>
          <a:ext cx="0" cy="0"/>
          <a:chOff x="0" y="0"/>
          <a:chExt cx="0" cy="0"/>
        </a:xfrm>
      </p:grpSpPr>
      <p:sp>
        <p:nvSpPr>
          <p:cNvPr id="60" name="Google Shape;60;p14"/>
          <p:cNvSpPr txBox="1">
            <a:spLocks noGrp="1"/>
          </p:cNvSpPr>
          <p:nvPr>
            <p:ph type="ctrTitle"/>
          </p:nvPr>
        </p:nvSpPr>
        <p:spPr>
          <a:xfrm>
            <a:off x="469475" y="362175"/>
            <a:ext cx="7138500" cy="79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SzPts val="990"/>
              <a:buNone/>
            </a:pPr>
            <a:r>
              <a:rPr lang="en" sz="2800" dirty="0"/>
              <a:t>Strategies for Moving Through Difficulties</a:t>
            </a:r>
            <a:endParaRPr sz="2800" dirty="0"/>
          </a:p>
        </p:txBody>
      </p:sp>
      <p:sp>
        <p:nvSpPr>
          <p:cNvPr id="61" name="Google Shape;61;p14"/>
          <p:cNvSpPr txBox="1">
            <a:spLocks noGrp="1"/>
          </p:cNvSpPr>
          <p:nvPr>
            <p:ph type="subTitle" idx="1"/>
          </p:nvPr>
        </p:nvSpPr>
        <p:spPr>
          <a:xfrm>
            <a:off x="311700" y="1461475"/>
            <a:ext cx="8520600" cy="3297300"/>
          </a:xfrm>
          <a:prstGeom prst="rect">
            <a:avLst/>
          </a:prstGeom>
        </p:spPr>
        <p:txBody>
          <a:bodyPr spcFirstLastPara="1" wrap="square" lIns="91425" tIns="91425" rIns="91425" bIns="91425" anchor="t" anchorCtr="0">
            <a:normAutofit fontScale="92500" lnSpcReduction="20000"/>
          </a:bodyPr>
          <a:lstStyle/>
          <a:p>
            <a:pPr marL="0" lvl="0" indent="0" algn="l" rtl="0">
              <a:spcBef>
                <a:spcPts val="0"/>
              </a:spcBef>
              <a:spcAft>
                <a:spcPts val="0"/>
              </a:spcAft>
              <a:buNone/>
            </a:pPr>
            <a:r>
              <a:rPr lang="en-US" dirty="0">
                <a:solidFill>
                  <a:schemeClr val="dk1"/>
                </a:solidFill>
              </a:rPr>
              <a:t>Frustration with the process:</a:t>
            </a:r>
            <a:endParaRPr dirty="0">
              <a:solidFill>
                <a:schemeClr val="dk1"/>
              </a:solidFill>
            </a:endParaRPr>
          </a:p>
          <a:p>
            <a:pPr marL="0" lvl="0" indent="0" algn="l" rtl="0">
              <a:spcBef>
                <a:spcPts val="0"/>
              </a:spcBef>
              <a:spcAft>
                <a:spcPts val="0"/>
              </a:spcAft>
              <a:buNone/>
            </a:pPr>
            <a:endParaRPr dirty="0">
              <a:solidFill>
                <a:schemeClr val="dk1"/>
              </a:solidFill>
            </a:endParaRPr>
          </a:p>
          <a:p>
            <a:pPr marL="457200" lvl="0" indent="-406400" algn="l" rtl="0">
              <a:spcBef>
                <a:spcPts val="0"/>
              </a:spcBef>
              <a:spcAft>
                <a:spcPts val="0"/>
              </a:spcAft>
              <a:buClr>
                <a:schemeClr val="dk1"/>
              </a:buClr>
              <a:buSzPts val="2800"/>
              <a:buChar char="●"/>
            </a:pPr>
            <a:r>
              <a:rPr lang="en-US" sz="2400" dirty="0">
                <a:solidFill>
                  <a:schemeClr val="dk1"/>
                </a:solidFill>
              </a:rPr>
              <a:t>Take a break</a:t>
            </a:r>
            <a:endParaRPr sz="2400" dirty="0">
              <a:solidFill>
                <a:schemeClr val="dk1"/>
              </a:solidFill>
            </a:endParaRPr>
          </a:p>
          <a:p>
            <a:pPr marL="457200" lvl="0" indent="-406400" algn="l" rtl="0">
              <a:spcBef>
                <a:spcPts val="0"/>
              </a:spcBef>
              <a:spcAft>
                <a:spcPts val="0"/>
              </a:spcAft>
              <a:buClr>
                <a:schemeClr val="dk1"/>
              </a:buClr>
              <a:buSzPts val="2800"/>
              <a:buChar char="●"/>
            </a:pPr>
            <a:r>
              <a:rPr lang="en-US" sz="2400" dirty="0">
                <a:solidFill>
                  <a:schemeClr val="dk1"/>
                </a:solidFill>
              </a:rPr>
              <a:t>Facilitator reminds the body of their mission and the value of group conscience</a:t>
            </a:r>
          </a:p>
          <a:p>
            <a:pPr marL="457200" lvl="0" indent="-406400" algn="l" rtl="0">
              <a:spcBef>
                <a:spcPts val="0"/>
              </a:spcBef>
              <a:spcAft>
                <a:spcPts val="0"/>
              </a:spcAft>
              <a:buClr>
                <a:schemeClr val="dk1"/>
              </a:buClr>
              <a:buSzPts val="2800"/>
              <a:buChar char="●"/>
            </a:pPr>
            <a:r>
              <a:rPr lang="en-US" sz="2400" dirty="0">
                <a:solidFill>
                  <a:schemeClr val="dk1"/>
                </a:solidFill>
              </a:rPr>
              <a:t>Reminder that some decisions need to be made right now, and others do not</a:t>
            </a:r>
          </a:p>
          <a:p>
            <a:pPr marL="457200" lvl="0" indent="-406400" algn="l" rtl="0">
              <a:spcBef>
                <a:spcPts val="0"/>
              </a:spcBef>
              <a:spcAft>
                <a:spcPts val="0"/>
              </a:spcAft>
              <a:buClr>
                <a:schemeClr val="dk1"/>
              </a:buClr>
              <a:buSzPts val="2800"/>
              <a:buChar char="●"/>
            </a:pPr>
            <a:r>
              <a:rPr lang="en-US" sz="2400" dirty="0">
                <a:solidFill>
                  <a:schemeClr val="dk1"/>
                </a:solidFill>
              </a:rPr>
              <a:t>Serenity Prayer</a:t>
            </a:r>
            <a:endParaRPr sz="2400" dirty="0">
              <a:solidFill>
                <a:schemeClr val="dk1"/>
              </a:solidFill>
            </a:endParaRPr>
          </a:p>
          <a:p>
            <a:pPr marL="457200" lvl="0" indent="-406400" algn="l" rtl="0">
              <a:spcBef>
                <a:spcPts val="0"/>
              </a:spcBef>
              <a:spcAft>
                <a:spcPts val="0"/>
              </a:spcAft>
              <a:buClr>
                <a:schemeClr val="dk1"/>
              </a:buClr>
              <a:buSzPts val="2800"/>
              <a:buChar char="●"/>
            </a:pPr>
            <a:r>
              <a:rPr lang="en-US" sz="2400" dirty="0">
                <a:solidFill>
                  <a:schemeClr val="dk1"/>
                </a:solidFill>
              </a:rPr>
              <a:t>Other strategies??</a:t>
            </a:r>
            <a:endParaRPr sz="2400" dirty="0">
              <a:solidFill>
                <a:schemeClr val="dk1"/>
              </a:solidFill>
            </a:endParaRPr>
          </a:p>
          <a:p>
            <a:pPr marL="0" lvl="0" indent="0" algn="l" rtl="0">
              <a:spcBef>
                <a:spcPts val="0"/>
              </a:spcBef>
              <a:spcAft>
                <a:spcPts val="0"/>
              </a:spcAft>
              <a:buNone/>
            </a:pPr>
            <a:r>
              <a:rPr lang="en-US" dirty="0"/>
              <a:t> </a:t>
            </a:r>
            <a:endParaRPr dirty="0"/>
          </a:p>
        </p:txBody>
      </p:sp>
    </p:spTree>
    <p:extLst>
      <p:ext uri="{BB962C8B-B14F-4D97-AF65-F5344CB8AC3E}">
        <p14:creationId xmlns:p14="http://schemas.microsoft.com/office/powerpoint/2010/main" val="12676813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9"/>
        <p:cNvGrpSpPr/>
        <p:nvPr/>
      </p:nvGrpSpPr>
      <p:grpSpPr>
        <a:xfrm>
          <a:off x="0" y="0"/>
          <a:ext cx="0" cy="0"/>
          <a:chOff x="0" y="0"/>
          <a:chExt cx="0" cy="0"/>
        </a:xfrm>
      </p:grpSpPr>
      <p:sp>
        <p:nvSpPr>
          <p:cNvPr id="60" name="Google Shape;60;p14"/>
          <p:cNvSpPr txBox="1">
            <a:spLocks noGrp="1"/>
          </p:cNvSpPr>
          <p:nvPr>
            <p:ph type="ctrTitle"/>
          </p:nvPr>
        </p:nvSpPr>
        <p:spPr>
          <a:xfrm>
            <a:off x="469475" y="362175"/>
            <a:ext cx="7138500" cy="79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SzPts val="990"/>
              <a:buNone/>
            </a:pPr>
            <a:r>
              <a:rPr lang="en" sz="2800" dirty="0"/>
              <a:t>Strategies for Moving Through Difficulties</a:t>
            </a:r>
            <a:endParaRPr sz="2800" dirty="0"/>
          </a:p>
        </p:txBody>
      </p:sp>
      <p:sp>
        <p:nvSpPr>
          <p:cNvPr id="61" name="Google Shape;61;p14"/>
          <p:cNvSpPr txBox="1">
            <a:spLocks noGrp="1"/>
          </p:cNvSpPr>
          <p:nvPr>
            <p:ph type="subTitle" idx="1"/>
          </p:nvPr>
        </p:nvSpPr>
        <p:spPr>
          <a:xfrm>
            <a:off x="311700" y="1154775"/>
            <a:ext cx="8520600" cy="3604000"/>
          </a:xfrm>
          <a:prstGeom prst="rect">
            <a:avLst/>
          </a:prstGeom>
        </p:spPr>
        <p:txBody>
          <a:bodyPr spcFirstLastPara="1" wrap="square" lIns="91425" tIns="91425" rIns="91425" bIns="91425" anchor="t" anchorCtr="0">
            <a:normAutofit fontScale="77500" lnSpcReduction="20000"/>
          </a:bodyPr>
          <a:lstStyle/>
          <a:p>
            <a:pPr marL="0" lvl="0" indent="0" algn="l" rtl="0">
              <a:spcBef>
                <a:spcPts val="0"/>
              </a:spcBef>
              <a:spcAft>
                <a:spcPts val="0"/>
              </a:spcAft>
              <a:buNone/>
            </a:pPr>
            <a:r>
              <a:rPr lang="en-US" dirty="0">
                <a:solidFill>
                  <a:schemeClr val="dk1"/>
                </a:solidFill>
              </a:rPr>
              <a:t>Find common ground:</a:t>
            </a:r>
          </a:p>
          <a:p>
            <a:pPr marL="0" lvl="0" indent="0" algn="l" rtl="0">
              <a:spcBef>
                <a:spcPts val="0"/>
              </a:spcBef>
              <a:spcAft>
                <a:spcPts val="0"/>
              </a:spcAft>
              <a:buNone/>
            </a:pPr>
            <a:endParaRPr dirty="0">
              <a:solidFill>
                <a:schemeClr val="dk1"/>
              </a:solidFill>
            </a:endParaRPr>
          </a:p>
          <a:p>
            <a:pPr marL="457200" lvl="0" indent="-406400" algn="l" rtl="0">
              <a:spcBef>
                <a:spcPts val="0"/>
              </a:spcBef>
              <a:spcAft>
                <a:spcPts val="0"/>
              </a:spcAft>
              <a:buClr>
                <a:schemeClr val="dk1"/>
              </a:buClr>
              <a:buSzPts val="2800"/>
              <a:buChar char="●"/>
            </a:pPr>
            <a:r>
              <a:rPr lang="en-US" sz="2600" dirty="0">
                <a:solidFill>
                  <a:schemeClr val="dk1"/>
                </a:solidFill>
              </a:rPr>
              <a:t>Principles in the Steps, Traditions and Concepts</a:t>
            </a:r>
          </a:p>
          <a:p>
            <a:pPr lvl="1" indent="-406400" algn="l">
              <a:buClr>
                <a:schemeClr val="dk1"/>
              </a:buClr>
              <a:buFont typeface="Wingdings" panose="05000000000000000000" pitchFamily="2" charset="2"/>
              <a:buChar char="§"/>
            </a:pPr>
            <a:r>
              <a:rPr lang="en-US" sz="2600" dirty="0">
                <a:solidFill>
                  <a:schemeClr val="dk1"/>
                </a:solidFill>
              </a:rPr>
              <a:t>Unity &amp; our Common Welfare – Tradition 1</a:t>
            </a:r>
          </a:p>
          <a:p>
            <a:pPr lvl="1" indent="-406400" algn="l">
              <a:buClr>
                <a:schemeClr val="dk1"/>
              </a:buClr>
              <a:buFont typeface="Wingdings" panose="05000000000000000000" pitchFamily="2" charset="2"/>
              <a:buChar char="§"/>
            </a:pPr>
            <a:r>
              <a:rPr lang="en-US" sz="2600" dirty="0">
                <a:solidFill>
                  <a:schemeClr val="dk1"/>
                </a:solidFill>
              </a:rPr>
              <a:t>Our Primary Purpose – Tradition 5</a:t>
            </a:r>
          </a:p>
          <a:p>
            <a:pPr lvl="1" indent="-406400" algn="l">
              <a:buClr>
                <a:schemeClr val="dk1"/>
              </a:buClr>
              <a:buFont typeface="Wingdings" panose="05000000000000000000" pitchFamily="2" charset="2"/>
              <a:buChar char="§"/>
            </a:pPr>
            <a:r>
              <a:rPr lang="en-US" sz="2600" dirty="0">
                <a:solidFill>
                  <a:schemeClr val="dk1"/>
                </a:solidFill>
              </a:rPr>
              <a:t>Anonymity: All voices are equal – Tradition 12</a:t>
            </a:r>
          </a:p>
          <a:p>
            <a:pPr lvl="1" indent="-406400" algn="l">
              <a:buClr>
                <a:schemeClr val="dk1"/>
              </a:buClr>
              <a:buFont typeface="Wingdings" panose="05000000000000000000" pitchFamily="2" charset="2"/>
              <a:buChar char="§"/>
            </a:pPr>
            <a:r>
              <a:rPr lang="en-US" sz="2600" dirty="0">
                <a:solidFill>
                  <a:schemeClr val="dk1"/>
                </a:solidFill>
              </a:rPr>
              <a:t>Practicing principles in all our affairs – Step 12</a:t>
            </a:r>
          </a:p>
          <a:p>
            <a:pPr lvl="1" indent="-406400" algn="l">
              <a:buClr>
                <a:schemeClr val="dk1"/>
              </a:buClr>
              <a:buFont typeface="Wingdings" panose="05000000000000000000" pitchFamily="2" charset="2"/>
              <a:buChar char="§"/>
            </a:pPr>
            <a:r>
              <a:rPr lang="en-US" sz="2600" dirty="0">
                <a:solidFill>
                  <a:schemeClr val="dk1"/>
                </a:solidFill>
              </a:rPr>
              <a:t>Turning our will over to our Higher Power – Step 3</a:t>
            </a:r>
          </a:p>
          <a:p>
            <a:pPr lvl="1" indent="-406400" algn="l">
              <a:buClr>
                <a:schemeClr val="dk1"/>
              </a:buClr>
              <a:buFont typeface="Wingdings" panose="05000000000000000000" pitchFamily="2" charset="2"/>
              <a:buChar char="§"/>
            </a:pPr>
            <a:r>
              <a:rPr lang="en-US" sz="2600" dirty="0">
                <a:solidFill>
                  <a:schemeClr val="dk1"/>
                </a:solidFill>
              </a:rPr>
              <a:t>Group Conscience in our decision-making – Concept 6</a:t>
            </a:r>
          </a:p>
          <a:p>
            <a:pPr lvl="1" indent="-406400" algn="l">
              <a:buClr>
                <a:schemeClr val="dk1"/>
              </a:buClr>
              <a:buFont typeface="Wingdings" panose="05000000000000000000" pitchFamily="2" charset="2"/>
              <a:buChar char="§"/>
            </a:pPr>
            <a:r>
              <a:rPr lang="en-US" sz="2600" dirty="0">
                <a:solidFill>
                  <a:schemeClr val="dk1"/>
                </a:solidFill>
              </a:rPr>
              <a:t>Responsibility in making decisions – Concepts 7 &amp; 9</a:t>
            </a:r>
          </a:p>
          <a:p>
            <a:pPr marL="508000" lvl="1" indent="0" algn="l">
              <a:buClr>
                <a:schemeClr val="dk1"/>
              </a:buClr>
            </a:pPr>
            <a:endParaRPr sz="2600" dirty="0">
              <a:solidFill>
                <a:schemeClr val="dk1"/>
              </a:solidFill>
            </a:endParaRPr>
          </a:p>
          <a:p>
            <a:pPr marL="457200" lvl="0" indent="-406400" algn="l" rtl="0">
              <a:spcBef>
                <a:spcPts val="0"/>
              </a:spcBef>
              <a:spcAft>
                <a:spcPts val="0"/>
              </a:spcAft>
              <a:buClr>
                <a:schemeClr val="dk1"/>
              </a:buClr>
              <a:buSzPts val="2800"/>
              <a:buChar char="●"/>
            </a:pPr>
            <a:r>
              <a:rPr lang="en-US" sz="2600" dirty="0">
                <a:solidFill>
                  <a:schemeClr val="dk1"/>
                </a:solidFill>
              </a:rPr>
              <a:t>Other strategies??</a:t>
            </a:r>
            <a:endParaRPr sz="2600" dirty="0">
              <a:solidFill>
                <a:schemeClr val="dk1"/>
              </a:solidFill>
            </a:endParaRPr>
          </a:p>
          <a:p>
            <a:pPr marL="0" lvl="0" indent="0" algn="l" rtl="0">
              <a:spcBef>
                <a:spcPts val="0"/>
              </a:spcBef>
              <a:spcAft>
                <a:spcPts val="0"/>
              </a:spcAft>
              <a:buNone/>
            </a:pPr>
            <a:r>
              <a:rPr lang="en-US" sz="2600" dirty="0"/>
              <a:t> </a:t>
            </a:r>
            <a:endParaRPr sz="2600" dirty="0"/>
          </a:p>
        </p:txBody>
      </p:sp>
    </p:spTree>
    <p:extLst>
      <p:ext uri="{BB962C8B-B14F-4D97-AF65-F5344CB8AC3E}">
        <p14:creationId xmlns:p14="http://schemas.microsoft.com/office/powerpoint/2010/main" val="1759356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9"/>
        <p:cNvGrpSpPr/>
        <p:nvPr/>
      </p:nvGrpSpPr>
      <p:grpSpPr>
        <a:xfrm>
          <a:off x="0" y="0"/>
          <a:ext cx="0" cy="0"/>
          <a:chOff x="0" y="0"/>
          <a:chExt cx="0" cy="0"/>
        </a:xfrm>
      </p:grpSpPr>
      <p:sp>
        <p:nvSpPr>
          <p:cNvPr id="140" name="Google Shape;140;p27"/>
          <p:cNvSpPr txBox="1">
            <a:spLocks noGrp="1"/>
          </p:cNvSpPr>
          <p:nvPr>
            <p:ph type="ctrTitle"/>
          </p:nvPr>
        </p:nvSpPr>
        <p:spPr>
          <a:xfrm>
            <a:off x="437925" y="366050"/>
            <a:ext cx="7043700" cy="8835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SzPts val="990"/>
              <a:buNone/>
            </a:pPr>
            <a:r>
              <a:rPr lang="en" sz="4380"/>
              <a:t>Resources</a:t>
            </a:r>
            <a:endParaRPr sz="4380"/>
          </a:p>
        </p:txBody>
      </p:sp>
      <p:sp>
        <p:nvSpPr>
          <p:cNvPr id="141" name="Google Shape;141;p27"/>
          <p:cNvSpPr txBox="1"/>
          <p:nvPr/>
        </p:nvSpPr>
        <p:spPr>
          <a:xfrm>
            <a:off x="437925" y="1249550"/>
            <a:ext cx="7296300" cy="32502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800"/>
              </a:spcBef>
              <a:spcAft>
                <a:spcPts val="0"/>
              </a:spcAft>
              <a:buClr>
                <a:schemeClr val="dk1"/>
              </a:buClr>
              <a:buSzPts val="1100"/>
              <a:buFont typeface="Arial"/>
              <a:buNone/>
            </a:pPr>
            <a:r>
              <a:rPr lang="en" sz="2800">
                <a:solidFill>
                  <a:schemeClr val="dk1"/>
                </a:solidFill>
                <a:uFill>
                  <a:noFill/>
                </a:uFill>
                <a:hlinkClick r:id="rId4">
                  <a:extLst>
                    <a:ext uri="{A12FA001-AC4F-418D-AE19-62706E023703}">
                      <ahyp:hlinkClr xmlns:ahyp="http://schemas.microsoft.com/office/drawing/2018/hyperlinkcolor" val="tx"/>
                    </a:ext>
                  </a:extLst>
                </a:hlinkClick>
              </a:rPr>
              <a:t>www.na.org</a:t>
            </a:r>
            <a:r>
              <a:rPr lang="en" sz="2800">
                <a:solidFill>
                  <a:schemeClr val="dk1"/>
                </a:solidFill>
              </a:rPr>
              <a:t> For Our Members – Local Service Resources</a:t>
            </a:r>
            <a:endParaRPr sz="2800">
              <a:solidFill>
                <a:schemeClr val="dk1"/>
              </a:solidFill>
            </a:endParaRPr>
          </a:p>
          <a:p>
            <a:pPr marL="12700" lvl="0" indent="-12700" algn="l" rtl="0">
              <a:lnSpc>
                <a:spcPct val="90000"/>
              </a:lnSpc>
              <a:spcBef>
                <a:spcPts val="800"/>
              </a:spcBef>
              <a:spcAft>
                <a:spcPts val="0"/>
              </a:spcAft>
              <a:buClr>
                <a:schemeClr val="dk1"/>
              </a:buClr>
              <a:buSzPts val="1100"/>
              <a:buFont typeface="Arial"/>
              <a:buNone/>
            </a:pPr>
            <a:r>
              <a:rPr lang="en" sz="2800">
                <a:solidFill>
                  <a:schemeClr val="dk1"/>
                </a:solidFill>
              </a:rPr>
              <a:t>•CBDM Basics</a:t>
            </a:r>
            <a:endParaRPr sz="2800">
              <a:solidFill>
                <a:schemeClr val="dk1"/>
              </a:solidFill>
            </a:endParaRPr>
          </a:p>
          <a:p>
            <a:pPr marL="12700" lvl="0" indent="-12700" algn="l" rtl="0">
              <a:lnSpc>
                <a:spcPct val="90000"/>
              </a:lnSpc>
              <a:spcBef>
                <a:spcPts val="800"/>
              </a:spcBef>
              <a:spcAft>
                <a:spcPts val="0"/>
              </a:spcAft>
              <a:buClr>
                <a:schemeClr val="dk1"/>
              </a:buClr>
              <a:buSzPts val="1100"/>
              <a:buFont typeface="Arial"/>
              <a:buNone/>
            </a:pPr>
            <a:r>
              <a:rPr lang="en" sz="2800">
                <a:solidFill>
                  <a:schemeClr val="dk1"/>
                </a:solidFill>
              </a:rPr>
              <a:t>•Basic Facilitation Guide</a:t>
            </a:r>
            <a:endParaRPr sz="2800">
              <a:solidFill>
                <a:schemeClr val="dk1"/>
              </a:solidFill>
            </a:endParaRPr>
          </a:p>
          <a:p>
            <a:pPr marL="12700" lvl="0" indent="-12700" algn="l" rtl="0">
              <a:lnSpc>
                <a:spcPct val="90000"/>
              </a:lnSpc>
              <a:spcBef>
                <a:spcPts val="800"/>
              </a:spcBef>
              <a:spcAft>
                <a:spcPts val="0"/>
              </a:spcAft>
              <a:buNone/>
            </a:pPr>
            <a:r>
              <a:rPr lang="en" sz="2800">
                <a:solidFill>
                  <a:schemeClr val="dk1"/>
                </a:solidFill>
              </a:rPr>
              <a:t>•Flowcharts, guides, processes, guidelines, workshop PowerPoints, supplies</a:t>
            </a:r>
            <a:endParaRPr sz="3400">
              <a:solidFill>
                <a:schemeClr val="dk1"/>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45"/>
        <p:cNvGrpSpPr/>
        <p:nvPr/>
      </p:nvGrpSpPr>
      <p:grpSpPr>
        <a:xfrm>
          <a:off x="0" y="0"/>
          <a:ext cx="0" cy="0"/>
          <a:chOff x="0" y="0"/>
          <a:chExt cx="0" cy="0"/>
        </a:xfrm>
      </p:grpSpPr>
      <p:sp>
        <p:nvSpPr>
          <p:cNvPr id="146" name="Google Shape;146;p28"/>
          <p:cNvSpPr txBox="1">
            <a:spLocks noGrp="1"/>
          </p:cNvSpPr>
          <p:nvPr>
            <p:ph type="ctrTitle"/>
          </p:nvPr>
        </p:nvSpPr>
        <p:spPr>
          <a:xfrm>
            <a:off x="292800" y="308150"/>
            <a:ext cx="7250400" cy="10641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
              <a:t>Thank You!</a:t>
            </a:r>
            <a:endParaRPr/>
          </a:p>
        </p:txBody>
      </p:sp>
      <p:sp>
        <p:nvSpPr>
          <p:cNvPr id="147" name="Google Shape;147;p28"/>
          <p:cNvSpPr txBox="1">
            <a:spLocks noGrp="1"/>
          </p:cNvSpPr>
          <p:nvPr>
            <p:ph type="subTitle" idx="1"/>
          </p:nvPr>
        </p:nvSpPr>
        <p:spPr>
          <a:xfrm>
            <a:off x="241200" y="1703425"/>
            <a:ext cx="5408400" cy="26475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solidFill>
                  <a:schemeClr val="dk1"/>
                </a:solidFill>
              </a:rPr>
              <a:t>Contact Info:</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
                <a:solidFill>
                  <a:schemeClr val="dk1"/>
                </a:solidFill>
              </a:rPr>
              <a:t>Ruben P: 512-554-7245</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
                <a:solidFill>
                  <a:schemeClr val="dk1"/>
                </a:solidFill>
              </a:rPr>
              <a:t>Laura B:  505-250-0987</a:t>
            </a:r>
            <a:endParaRPr>
              <a:solidFill>
                <a:schemeClr val="dk1"/>
              </a:solidFill>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52</TotalTime>
  <Words>1013</Words>
  <Application>Microsoft Office PowerPoint</Application>
  <PresentationFormat>On-screen Show (16:9)</PresentationFormat>
  <Paragraphs>137</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Wingdings</vt:lpstr>
      <vt:lpstr>Simple Light</vt:lpstr>
      <vt:lpstr>From Conflict to Consensus: Facilitation Skills for Service Bodies</vt:lpstr>
      <vt:lpstr>Every service body has a mission</vt:lpstr>
      <vt:lpstr>Points of Conflict in Service Settings</vt:lpstr>
      <vt:lpstr>How can we overcome these conflicts so we get on with the work at hand?</vt:lpstr>
      <vt:lpstr>Discussion &amp; Decision-Making</vt:lpstr>
      <vt:lpstr>Discussion &amp; Decision-Making</vt:lpstr>
      <vt:lpstr>What is required for an effective consensus process?</vt:lpstr>
      <vt:lpstr>An Effective Facilitator</vt:lpstr>
      <vt:lpstr>A Defined Process</vt:lpstr>
      <vt:lpstr>Process Elements</vt:lpstr>
      <vt:lpstr>Effective Participants</vt:lpstr>
      <vt:lpstr>How Can a Facilitator Best Prepare Participants for the Meeting?</vt:lpstr>
      <vt:lpstr>Spiritual Principles</vt:lpstr>
      <vt:lpstr>What Difficulties Might We Encounter?</vt:lpstr>
      <vt:lpstr>Strategies for Moving Through Difficulties</vt:lpstr>
      <vt:lpstr>Strategies for Moving Through Difficulties</vt:lpstr>
      <vt:lpstr>Strategies for Moving Through Difficulties</vt:lpstr>
      <vt:lpstr>Strategies for Moving Through Difficulties</vt:lpstr>
      <vt:lpstr>Resources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From Conflict to Consensus: Facilitation Skills for Service Bodies</dc:title>
  <dc:creator>Laura</dc:creator>
  <cp:lastModifiedBy>Laura Brown</cp:lastModifiedBy>
  <cp:revision>1</cp:revision>
  <dcterms:modified xsi:type="dcterms:W3CDTF">2026-09-18T01:34:35Z</dcterms:modified>
</cp:coreProperties>
</file>