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8" r:id="rId3"/>
    <p:sldId id="275" r:id="rId4"/>
    <p:sldId id="266" r:id="rId5"/>
    <p:sldId id="276" r:id="rId6"/>
    <p:sldId id="265" r:id="rId7"/>
    <p:sldId id="274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62" r:id="rId16"/>
    <p:sldId id="263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-82" y="-3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aa41247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aa41247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aa41247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aa412472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26D93773-32A6-14F3-6E9A-7CB86B536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BE6641DF-434A-338C-0C0F-02C07BFE32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CDCBA60C-DC50-0FE5-6CDA-E28DB9159B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66473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77D4C2C8-19E8-991D-2030-3C3266E14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C2DDAAE4-1D11-2590-C20E-91F2003046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BBA147F5-4D26-6FEE-3987-AE29BF3F20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3698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4D940C62-5CF6-3F61-782D-64B91AFB6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F2097E78-1CAC-36EB-282E-EFEA64880B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7EB4B28A-46D4-3306-0AA4-687E08A9DF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50347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F5ACFFEB-E284-D798-AE7A-4F2A61280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1C080C54-1FA3-165C-ECD7-3838C6D8CB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91F34051-A8B2-2D52-BF04-25C9F8549C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79671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42F5001E-0C67-C2BA-450F-B8F609CC4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6D5E6064-2B44-ADEB-96A5-C033F8A843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3677A103-8C3A-64A4-1F6F-CD29BE5773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83085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50FBA138-F2FA-9704-BF00-B5D2ED4EC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BD21C746-9088-754F-467C-28CA4BBBF1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EBC6D553-5D20-E2D2-0E67-F139B385C9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81202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7A14574D-DFCA-DE4A-B6D7-EE8FFFE33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CE47D019-4B26-EA82-94DC-4F894E6FFD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34245940-E42A-4D66-3900-A3E65AEC95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57921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966B83A2-0E3B-1D44-EFFC-2C97506DF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75797215-CCA1-22A4-860C-5097EFA5B2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2E32841A-72ED-0952-9FD3-0E97C58FE7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18229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AA07A2D5-0E46-4AEC-FE6D-C43929D64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4BE42C50-147E-C1FF-13D4-17941429B3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511E52E6-8C37-BC50-406F-609DBC18E5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676673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F2EEC9F0-7A79-FBEE-00E9-E11620DDA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E1795D8D-AFEA-85F7-A0B9-056E3A757F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342FC2D3-6AB3-06CE-6D69-07DB75BCE6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769845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6AD6DF1B-CEDE-BCD1-BC0B-529BC7156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CD5B0B3D-6816-1707-6600-888CA8A392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CCE6873C-C768-C76E-BDBE-0F85865A1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03558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xmlns="" id="{C0A2F9D0-50C3-3E9A-BDC8-837D2303B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xmlns="" id="{7835AA4E-9CD7-1EFA-5D70-50FC5998BE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xmlns="" id="{58BE9CEB-B45E-D1CB-D98F-42C48E179D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17275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9aa41247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9aa412472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9aa412472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9aa412472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60143" y="479600"/>
            <a:ext cx="7250400" cy="10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Making Area Service Excellent and Fun</a:t>
            </a:r>
            <a:endParaRPr sz="36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496675" y="1905450"/>
            <a:ext cx="5408400" cy="9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Charles G, Chicagoland RD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Louis H, WSC Co-facilitator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04967E-6F8D-F78A-76C7-06E97C545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Today’s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9D110B-895A-5D4A-AFF2-1033C3D68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excellent area service </a:t>
            </a:r>
            <a:r>
              <a:rPr lang="en-US" dirty="0" smtClean="0"/>
              <a:t>look </a:t>
            </a:r>
            <a:r>
              <a:rPr lang="en-US" dirty="0"/>
              <a:t>like? </a:t>
            </a:r>
          </a:p>
          <a:p>
            <a:r>
              <a:rPr lang="en-US" dirty="0"/>
              <a:t>How do you decide what to inventory?</a:t>
            </a:r>
          </a:p>
          <a:p>
            <a:r>
              <a:rPr lang="en-US" dirty="0"/>
              <a:t>How do you survey your members? </a:t>
            </a:r>
          </a:p>
          <a:p>
            <a:r>
              <a:rPr lang="en-US" dirty="0"/>
              <a:t>What can we do </a:t>
            </a:r>
            <a:r>
              <a:rPr lang="en-US" dirty="0" smtClean="0"/>
              <a:t>to </a:t>
            </a:r>
            <a:r>
              <a:rPr lang="en-US" dirty="0"/>
              <a:t>make our Area Service Committees more successful and </a:t>
            </a:r>
            <a:r>
              <a:rPr lang="en-US" dirty="0" smtClean="0"/>
              <a:t>enjoyable?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7FEA7E1E-8505-8E79-D696-7AAF7E6DB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EFCF39-1579-3EDD-1ABB-C056C0D2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Large Group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909DB-34F2-99FF-156D-3F71ABF6E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438225"/>
            <a:ext cx="7444371" cy="3416400"/>
          </a:xfrm>
        </p:spPr>
        <p:txBody>
          <a:bodyPr>
            <a:normAutofit/>
          </a:bodyPr>
          <a:lstStyle/>
          <a:p>
            <a:r>
              <a:rPr lang="en-US" sz="2400" dirty="0"/>
              <a:t>When you hear the phrase “excellent area service committee,” what do you think of?</a:t>
            </a:r>
          </a:p>
          <a:p>
            <a:r>
              <a:rPr lang="en-US" sz="2400" dirty="0"/>
              <a:t>In as few words as possible, identify something that makes an area service committee excellent. </a:t>
            </a:r>
          </a:p>
          <a:p>
            <a:r>
              <a:rPr lang="en-US" sz="2400" dirty="0"/>
              <a:t>In our small group discussion, we will be providing examples of these concepts. </a:t>
            </a:r>
          </a:p>
        </p:txBody>
      </p:sp>
    </p:spTree>
    <p:extLst>
      <p:ext uri="{BB962C8B-B14F-4D97-AF65-F5344CB8AC3E}">
        <p14:creationId xmlns:p14="http://schemas.microsoft.com/office/powerpoint/2010/main" xmlns="" val="1486522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5793A8E0-7244-9F5E-8760-D7B2046A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EA22CE-A7B1-8DAC-DACC-C641C2C75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7109636" cy="572700"/>
          </a:xfrm>
        </p:spPr>
        <p:txBody>
          <a:bodyPr>
            <a:noAutofit/>
          </a:bodyPr>
          <a:lstStyle/>
          <a:p>
            <a:r>
              <a:rPr lang="en-US" sz="3200" dirty="0"/>
              <a:t>Small Group Discussion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8D29BAF-C0A9-4D24-3D49-F2833EE4C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88257"/>
            <a:ext cx="7819288" cy="3416400"/>
          </a:xfrm>
        </p:spPr>
        <p:txBody>
          <a:bodyPr>
            <a:normAutofit/>
          </a:bodyPr>
          <a:lstStyle/>
          <a:p>
            <a:r>
              <a:rPr lang="en-US" sz="2400" dirty="0"/>
              <a:t>Choose a facilitator</a:t>
            </a:r>
          </a:p>
          <a:p>
            <a:r>
              <a:rPr lang="en-US" sz="2400" dirty="0"/>
              <a:t>Choose a note taker</a:t>
            </a:r>
          </a:p>
          <a:p>
            <a:r>
              <a:rPr lang="en-US" sz="2400" dirty="0"/>
              <a:t>Go around the table and get at least one example from everyone. </a:t>
            </a:r>
          </a:p>
          <a:p>
            <a:r>
              <a:rPr lang="en-US" sz="2400" dirty="0"/>
              <a:t>When you’re done, </a:t>
            </a:r>
            <a:r>
              <a:rPr lang="en-US" sz="2400" dirty="0" smtClean="0"/>
              <a:t>Pick </a:t>
            </a:r>
            <a:r>
              <a:rPr lang="en-US" sz="2400" dirty="0"/>
              <a:t>two to share with the group</a:t>
            </a:r>
          </a:p>
          <a:p>
            <a:r>
              <a:rPr lang="en-US" sz="2400" dirty="0"/>
              <a:t>Designate a spokesperson</a:t>
            </a:r>
          </a:p>
        </p:txBody>
      </p:sp>
    </p:spTree>
    <p:extLst>
      <p:ext uri="{BB962C8B-B14F-4D97-AF65-F5344CB8AC3E}">
        <p14:creationId xmlns:p14="http://schemas.microsoft.com/office/powerpoint/2010/main" xmlns="" val="279670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2ECE7780-6BDA-E86F-4A23-ED66B16EA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9F5AF1-38AD-F185-DC3A-3BECD7260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7109636" cy="572700"/>
          </a:xfrm>
        </p:spPr>
        <p:txBody>
          <a:bodyPr>
            <a:noAutofit/>
          </a:bodyPr>
          <a:lstStyle/>
          <a:p>
            <a:r>
              <a:rPr lang="en-US" sz="3200" dirty="0"/>
              <a:t>Small Group Discussion—Real Life Examples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0D22B9A-B5BD-3E34-A628-6AF386255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531157"/>
            <a:ext cx="7526014" cy="3416400"/>
          </a:xfrm>
        </p:spPr>
        <p:txBody>
          <a:bodyPr>
            <a:normAutofit/>
          </a:bodyPr>
          <a:lstStyle/>
          <a:p>
            <a:r>
              <a:rPr lang="en-US" sz="2400" dirty="0"/>
              <a:t>We just discussed the features of an excellent Area service committee. </a:t>
            </a:r>
            <a:r>
              <a:rPr lang="en-US" sz="2400" dirty="0" smtClean="0"/>
              <a:t>Now go around the table, Each </a:t>
            </a:r>
            <a:r>
              <a:rPr lang="en-US" sz="2400" dirty="0"/>
              <a:t>participant should tell a story that illustrates one of them. If you haven’t experienced excellent Area service, describe what it would look like.</a:t>
            </a:r>
          </a:p>
          <a:p>
            <a:r>
              <a:rPr lang="en-US" sz="2400" dirty="0"/>
              <a:t>For each story, identify what made it possible. </a:t>
            </a:r>
          </a:p>
          <a:p>
            <a:r>
              <a:rPr lang="en-US" sz="2400" dirty="0"/>
              <a:t>Choose two stories to share with the large group.</a:t>
            </a:r>
          </a:p>
        </p:txBody>
      </p:sp>
    </p:spTree>
    <p:extLst>
      <p:ext uri="{BB962C8B-B14F-4D97-AF65-F5344CB8AC3E}">
        <p14:creationId xmlns:p14="http://schemas.microsoft.com/office/powerpoint/2010/main" xmlns="" val="1682764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D47BB203-49CC-3DC3-6374-14B19288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5E1135-3D56-6E1D-0D1C-1F69F131D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207607" cy="576854"/>
          </a:xfrm>
        </p:spPr>
        <p:txBody>
          <a:bodyPr>
            <a:noAutofit/>
          </a:bodyPr>
          <a:lstStyle/>
          <a:p>
            <a:r>
              <a:rPr lang="en-US" sz="3200" dirty="0"/>
              <a:t>Large Group Discussion—Factors to Consider in designing an Inventory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129D64-23C3-8FCE-CAEB-462558EB7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8850" y="1895425"/>
            <a:ext cx="7754614" cy="3416400"/>
          </a:xfrm>
        </p:spPr>
        <p:txBody>
          <a:bodyPr/>
          <a:lstStyle/>
          <a:p>
            <a:r>
              <a:rPr lang="en-US" sz="2400" dirty="0"/>
              <a:t>Tell us about the stories you heard.</a:t>
            </a:r>
          </a:p>
          <a:p>
            <a:r>
              <a:rPr lang="en-US" sz="2400" dirty="0"/>
              <a:t>What factors </a:t>
            </a:r>
            <a:r>
              <a:rPr lang="en-US" sz="2400" dirty="0" smtClean="0"/>
              <a:t>made </a:t>
            </a:r>
            <a:r>
              <a:rPr lang="en-US" sz="2400" dirty="0"/>
              <a:t>A</a:t>
            </a:r>
            <a:r>
              <a:rPr lang="en-US" sz="2400" dirty="0" smtClean="0"/>
              <a:t>rea </a:t>
            </a:r>
            <a:r>
              <a:rPr lang="en-US" sz="2400" dirty="0"/>
              <a:t>service excellent?</a:t>
            </a:r>
          </a:p>
          <a:p>
            <a:endParaRPr lang="en-US" sz="2400" dirty="0"/>
          </a:p>
          <a:p>
            <a:pPr marL="114300" indent="0" algn="ctr">
              <a:buNone/>
            </a:pPr>
            <a:r>
              <a:rPr lang="en-US" sz="3200" dirty="0"/>
              <a:t>These are the factors that should be the basis of an Area inventory</a:t>
            </a:r>
          </a:p>
        </p:txBody>
      </p:sp>
    </p:spTree>
    <p:extLst>
      <p:ext uri="{BB962C8B-B14F-4D97-AF65-F5344CB8AC3E}">
        <p14:creationId xmlns:p14="http://schemas.microsoft.com/office/powerpoint/2010/main" xmlns="" val="87654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EEA28038-7198-0BC9-34C9-49812D59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7C2B75B-6144-DD1E-40A3-387BFF805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207607" cy="576854"/>
          </a:xfrm>
        </p:spPr>
        <p:txBody>
          <a:bodyPr>
            <a:noAutofit/>
          </a:bodyPr>
          <a:lstStyle/>
          <a:p>
            <a:r>
              <a:rPr lang="en-US" sz="3200" dirty="0"/>
              <a:t>Inventory: Establishing Priorities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EEA1DE-F85A-5F9C-2EE0-9CEC256F0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85133"/>
            <a:ext cx="7305579" cy="3416400"/>
          </a:xfrm>
        </p:spPr>
        <p:txBody>
          <a:bodyPr>
            <a:normAutofit/>
          </a:bodyPr>
          <a:lstStyle/>
          <a:p>
            <a:r>
              <a:rPr lang="en-US" sz="2400" dirty="0"/>
              <a:t>The list we just made of </a:t>
            </a:r>
            <a:r>
              <a:rPr lang="en-US" sz="2400" dirty="0" smtClean="0"/>
              <a:t>factors </a:t>
            </a:r>
            <a:r>
              <a:rPr lang="en-US" sz="2400" dirty="0"/>
              <a:t>of excellent </a:t>
            </a:r>
            <a:r>
              <a:rPr lang="en-US" sz="2400" dirty="0" smtClean="0"/>
              <a:t>Area </a:t>
            </a:r>
            <a:r>
              <a:rPr lang="en-US" sz="2400" dirty="0"/>
              <a:t>service is long. </a:t>
            </a:r>
          </a:p>
          <a:p>
            <a:r>
              <a:rPr lang="en-US" sz="2400" dirty="0"/>
              <a:t>There is no way any inventory can cover all of that ground. </a:t>
            </a:r>
          </a:p>
          <a:p>
            <a:r>
              <a:rPr lang="en-US" sz="2400" dirty="0"/>
              <a:t>One of the first steps in doing an inventory is establishing priorities to determine which factors to focus on.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435091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8BA15FB2-9BD8-76BF-8233-0629655E4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94D926-B3C8-7489-8C47-916FE11FC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207607" cy="576854"/>
          </a:xfrm>
        </p:spPr>
        <p:txBody>
          <a:bodyPr>
            <a:noAutofit/>
          </a:bodyPr>
          <a:lstStyle/>
          <a:p>
            <a:r>
              <a:rPr lang="en-US" sz="3200" dirty="0"/>
              <a:t>Establish </a:t>
            </a:r>
            <a:r>
              <a:rPr lang="en-US" sz="3200" dirty="0" smtClean="0"/>
              <a:t>Priorities? </a:t>
            </a:r>
            <a:r>
              <a:rPr lang="en-US" sz="3200" dirty="0"/>
              <a:t>Ask the Groups!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10B4A5-11A4-067B-6275-019BB63AA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250" y="1160640"/>
            <a:ext cx="7305579" cy="34164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If the group regularly sends a GSR to Area: </a:t>
            </a:r>
          </a:p>
          <a:p>
            <a:pPr lvl="1"/>
            <a:r>
              <a:rPr lang="en-US" sz="2000" dirty="0"/>
              <a:t>What about Area appeals to your group? </a:t>
            </a:r>
          </a:p>
          <a:p>
            <a:pPr lvl="1"/>
            <a:r>
              <a:rPr lang="en-US" sz="2000" dirty="0"/>
              <a:t>List three things that Area does to support your </a:t>
            </a:r>
            <a:r>
              <a:rPr lang="en-US" sz="2000" dirty="0" smtClean="0"/>
              <a:t>Group. </a:t>
            </a:r>
            <a:endParaRPr lang="en-US" sz="2000" dirty="0"/>
          </a:p>
          <a:p>
            <a:pPr lvl="1"/>
            <a:r>
              <a:rPr lang="en-US" sz="2000" dirty="0"/>
              <a:t>What three things could Area do better?</a:t>
            </a:r>
          </a:p>
          <a:p>
            <a:r>
              <a:rPr lang="en-US" sz="2400" dirty="0"/>
              <a:t>If the group does not send a GSR to </a:t>
            </a:r>
            <a:r>
              <a:rPr lang="en-US" sz="2400" dirty="0" smtClean="0"/>
              <a:t>Area</a:t>
            </a:r>
            <a:r>
              <a:rPr lang="en-US" sz="2400" dirty="0"/>
              <a:t>:</a:t>
            </a:r>
          </a:p>
          <a:p>
            <a:pPr lvl="1"/>
            <a:r>
              <a:rPr lang="en-US" sz="2000" dirty="0"/>
              <a:t>What things would have to change for the group to participate at Area? </a:t>
            </a:r>
          </a:p>
          <a:p>
            <a:pPr lvl="1"/>
            <a:r>
              <a:rPr lang="en-US" sz="2000" dirty="0"/>
              <a:t>Is there a new or different service </a:t>
            </a:r>
            <a:r>
              <a:rPr lang="en-US" sz="2000" dirty="0" smtClean="0"/>
              <a:t>that Area </a:t>
            </a:r>
            <a:r>
              <a:rPr lang="en-US" sz="2000" dirty="0"/>
              <a:t>could provide that would interest your group?</a:t>
            </a:r>
          </a:p>
          <a:p>
            <a:pPr lvl="1"/>
            <a:r>
              <a:rPr lang="en-US" sz="2000" dirty="0"/>
              <a:t>What could Area do </a:t>
            </a:r>
            <a:r>
              <a:rPr lang="en-US" sz="2000" dirty="0" smtClean="0"/>
              <a:t>to make </a:t>
            </a:r>
            <a:r>
              <a:rPr lang="en-US" sz="2000" dirty="0"/>
              <a:t>sending a GSR worthwhile? 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876292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B5189C57-3539-3ACD-A96F-7BC46FF10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9D259-58DF-1C0F-06D1-A64BE650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207607" cy="576854"/>
          </a:xfrm>
        </p:spPr>
        <p:txBody>
          <a:bodyPr>
            <a:noAutofit/>
          </a:bodyPr>
          <a:lstStyle/>
          <a:p>
            <a:r>
              <a:rPr lang="en-US" sz="3200" dirty="0"/>
              <a:t>Establish Priorities? Ask Members!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8A90F0-C39C-36DE-8598-44684340E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68805"/>
            <a:ext cx="7305579" cy="34164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If a member participates at Area:</a:t>
            </a:r>
          </a:p>
          <a:p>
            <a:pPr lvl="1"/>
            <a:r>
              <a:rPr lang="en-US" sz="2000" dirty="0"/>
              <a:t>Are there additional services Area could provide?</a:t>
            </a:r>
          </a:p>
          <a:p>
            <a:pPr lvl="1"/>
            <a:r>
              <a:rPr lang="en-US" sz="2000" dirty="0"/>
              <a:t>List a specific thing Area could do to improve? </a:t>
            </a:r>
          </a:p>
          <a:p>
            <a:r>
              <a:rPr lang="en-US" sz="2400" dirty="0"/>
              <a:t>If a member does not participate at Area or once did but no longer does:</a:t>
            </a:r>
          </a:p>
          <a:p>
            <a:pPr lvl="1"/>
            <a:r>
              <a:rPr lang="en-US" sz="2000" dirty="0"/>
              <a:t>What things would have to happen for you to serve at Area? </a:t>
            </a:r>
          </a:p>
          <a:p>
            <a:pPr lvl="1">
              <a:buNone/>
            </a:pPr>
            <a:r>
              <a:rPr lang="en-US" sz="2000" dirty="0" smtClean="0"/>
              <a:t>If/when you did participate at area list one thing that worked well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322183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D9B1EA2A-D6E0-6996-D5E4-9AF7BE752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D88525-A1B6-0862-A935-7DE63FB58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207607" cy="576854"/>
          </a:xfrm>
        </p:spPr>
        <p:txBody>
          <a:bodyPr>
            <a:noAutofit/>
          </a:bodyPr>
          <a:lstStyle/>
          <a:p>
            <a:r>
              <a:rPr lang="en-US" sz="3200" dirty="0"/>
              <a:t>Conducting Surveys: Best Practices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8DB5AB-3CAB-682F-6285-6B7876850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68805"/>
            <a:ext cx="7305579" cy="34164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The previous slides identified the sort of questions </a:t>
            </a:r>
            <a:r>
              <a:rPr lang="en-US" sz="2000" dirty="0" smtClean="0"/>
              <a:t>that surveys </a:t>
            </a:r>
            <a:r>
              <a:rPr lang="en-US" sz="2000" dirty="0"/>
              <a:t>could ask groups and members </a:t>
            </a:r>
            <a:r>
              <a:rPr lang="en-US" sz="2000" dirty="0" smtClean="0"/>
              <a:t>to inventory.</a:t>
            </a:r>
            <a:endParaRPr lang="en-US" sz="2000" dirty="0"/>
          </a:p>
          <a:p>
            <a:r>
              <a:rPr lang="en-US" sz="2000" dirty="0"/>
              <a:t>There are a lot of ways to conduct surveys. The best method is doing it in-person because conversations help generate ideas. Written surveys are not as effective.</a:t>
            </a:r>
          </a:p>
          <a:p>
            <a:r>
              <a:rPr lang="en-US" sz="2000" dirty="0"/>
              <a:t>Keep surveys short. 5 </a:t>
            </a:r>
            <a:r>
              <a:rPr lang="en-US" sz="2000" dirty="0" smtClean="0"/>
              <a:t>questions max. </a:t>
            </a:r>
            <a:endParaRPr lang="en-US" sz="2000" dirty="0"/>
          </a:p>
          <a:p>
            <a:r>
              <a:rPr lang="en-US" sz="2000" dirty="0" smtClean="0"/>
              <a:t>Questions should seek </a:t>
            </a:r>
            <a:r>
              <a:rPr lang="en-US" sz="2000" dirty="0"/>
              <a:t>specific examples and avoid generalities</a:t>
            </a:r>
          </a:p>
          <a:p>
            <a:pPr lvl="1"/>
            <a:r>
              <a:rPr lang="en-US" sz="1600" dirty="0"/>
              <a:t>“I wish Area met at a different day and </a:t>
            </a:r>
            <a:r>
              <a:rPr lang="en-US" sz="1600"/>
              <a:t>time</a:t>
            </a:r>
            <a:r>
              <a:rPr lang="en-US" sz="1600" smtClean="0"/>
              <a:t>. ” Is </a:t>
            </a:r>
            <a:r>
              <a:rPr lang="en-US" sz="1600" dirty="0" smtClean="0"/>
              <a:t>useful input.. </a:t>
            </a:r>
            <a:endParaRPr lang="en-US" sz="1600" dirty="0"/>
          </a:p>
          <a:p>
            <a:pPr lvl="1"/>
            <a:r>
              <a:rPr lang="en-US" sz="1600" dirty="0"/>
              <a:t>“I wish that Area practiced spiritual principles</a:t>
            </a:r>
            <a:r>
              <a:rPr lang="en-US" sz="1600" dirty="0" smtClean="0"/>
              <a:t>. ”This idea is not specific enough for us to take action.</a:t>
            </a:r>
            <a:endParaRPr lang="en-US" sz="16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06419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58D7B7E1-1BF3-07BE-4DE2-71F69ECF2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CB2E893-CB6F-C131-1473-E382D919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207607" cy="576854"/>
          </a:xfrm>
        </p:spPr>
        <p:txBody>
          <a:bodyPr>
            <a:noAutofit/>
          </a:bodyPr>
          <a:lstStyle/>
          <a:p>
            <a:r>
              <a:rPr lang="en-US" sz="3600" dirty="0"/>
              <a:t>Let’s Talk Success!!!!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A4FD114-A31B-7693-82E1-0E1CBFC67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68805"/>
            <a:ext cx="7305579" cy="3416400"/>
          </a:xfrm>
        </p:spPr>
        <p:txBody>
          <a:bodyPr>
            <a:normAutofit/>
          </a:bodyPr>
          <a:lstStyle/>
          <a:p>
            <a:r>
              <a:rPr lang="en-US" sz="2000" dirty="0"/>
              <a:t>Most inventory processes focus on problems. </a:t>
            </a:r>
            <a:endParaRPr lang="en-US" sz="2000" dirty="0" smtClean="0"/>
          </a:p>
          <a:p>
            <a:r>
              <a:rPr lang="en-US" sz="2000" dirty="0" smtClean="0"/>
              <a:t>We’ve observed that we generate a </a:t>
            </a:r>
            <a:r>
              <a:rPr lang="en-US" sz="2000" dirty="0"/>
              <a:t>list of </a:t>
            </a:r>
            <a:r>
              <a:rPr lang="en-US" sz="2000" dirty="0" smtClean="0"/>
              <a:t>challenges, we </a:t>
            </a:r>
            <a:r>
              <a:rPr lang="en-US" sz="2000" dirty="0"/>
              <a:t>formulate </a:t>
            </a:r>
            <a:r>
              <a:rPr lang="en-US" sz="2000" dirty="0" smtClean="0"/>
              <a:t>solutions.  </a:t>
            </a:r>
            <a:r>
              <a:rPr lang="en-US" sz="1800" dirty="0" smtClean="0"/>
              <a:t>If </a:t>
            </a:r>
            <a:r>
              <a:rPr lang="en-US" sz="1800" dirty="0"/>
              <a:t>the solutions are implemented, the change is short lived. </a:t>
            </a:r>
          </a:p>
          <a:p>
            <a:r>
              <a:rPr lang="en-US" sz="2200" dirty="0"/>
              <a:t>What if we were to try something different? Instead of problems, let’s talk about successes.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108322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1B2E39C3-68DA-B344-F148-E7A3FFF53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ED7D52-AEC5-B13B-07EA-CD96C4AF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207607" cy="576854"/>
          </a:xfrm>
        </p:spPr>
        <p:txBody>
          <a:bodyPr>
            <a:noAutofit/>
          </a:bodyPr>
          <a:lstStyle/>
          <a:p>
            <a:r>
              <a:rPr lang="en-US" dirty="0"/>
              <a:t>Discussions of Success Generate…..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218BF9F-A0F2-8252-E2EA-62D8148BC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68805"/>
            <a:ext cx="7305579" cy="3416400"/>
          </a:xfrm>
        </p:spPr>
        <p:txBody>
          <a:bodyPr>
            <a:normAutofit/>
          </a:bodyPr>
          <a:lstStyle/>
          <a:p>
            <a:r>
              <a:rPr lang="en-US" sz="2400" dirty="0"/>
              <a:t>Enthusiasm.</a:t>
            </a:r>
          </a:p>
          <a:p>
            <a:r>
              <a:rPr lang="en-US" sz="2400" dirty="0"/>
              <a:t>New ideas for different </a:t>
            </a:r>
            <a:r>
              <a:rPr lang="en-US" sz="2400" dirty="0" smtClean="0"/>
              <a:t>practices. </a:t>
            </a:r>
            <a:endParaRPr lang="en-US" sz="2400" dirty="0"/>
          </a:p>
          <a:p>
            <a:r>
              <a:rPr lang="en-US" sz="2400" dirty="0" smtClean="0"/>
              <a:t>An enjoyable time</a:t>
            </a:r>
          </a:p>
          <a:p>
            <a:r>
              <a:rPr lang="en-US" sz="2400" dirty="0" smtClean="0"/>
              <a:t>Positive energy</a:t>
            </a:r>
          </a:p>
          <a:p>
            <a:r>
              <a:rPr lang="en-US" sz="2400" dirty="0" smtClean="0"/>
              <a:t>Enhanced relationships </a:t>
            </a:r>
            <a:r>
              <a:rPr lang="en-US" sz="2400" smtClean="0"/>
              <a:t>between </a:t>
            </a:r>
            <a:r>
              <a:rPr lang="en-US" sz="2400" smtClean="0"/>
              <a:t>participants</a:t>
            </a:r>
            <a:endParaRPr lang="en-US" sz="2400" dirty="0"/>
          </a:p>
          <a:p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79776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7145FF24-6871-236A-FCEC-0B580B51E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69F7CB-41FF-A47C-F612-0F2470FFE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305579" cy="576854"/>
          </a:xfrm>
        </p:spPr>
        <p:txBody>
          <a:bodyPr>
            <a:noAutofit/>
          </a:bodyPr>
          <a:lstStyle/>
          <a:p>
            <a:r>
              <a:rPr lang="en-US" dirty="0"/>
              <a:t>Small Group Discussion: Success and Fun!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BB1A686-EB54-1AC1-3823-A214F50D4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17725"/>
            <a:ext cx="7305579" cy="3416400"/>
          </a:xfrm>
        </p:spPr>
        <p:txBody>
          <a:bodyPr>
            <a:normAutofit fontScale="925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sz="2400" dirty="0"/>
              <a:t>Describe something that is </a:t>
            </a:r>
            <a:r>
              <a:rPr lang="en-US" sz="2400" dirty="0" smtClean="0"/>
              <a:t>successful </a:t>
            </a:r>
            <a:r>
              <a:rPr lang="en-US" sz="2400" dirty="0"/>
              <a:t>in your Area. What can other Areas learn from your Area? 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dirty="0"/>
              <a:t>Describe something fun your area does. It could be an event</a:t>
            </a:r>
            <a:r>
              <a:rPr lang="en-US" sz="2400" dirty="0" smtClean="0"/>
              <a:t>, a workshop, or even the ASC meeting itself.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For each question, choose two to share with the large group.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36732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xmlns="" id="{F1D9CDFA-DD4C-1A4B-14DA-351CDB0EF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63E4FB-240E-DF5E-6AD2-6F7CE0514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0871"/>
            <a:ext cx="7305579" cy="576854"/>
          </a:xfrm>
        </p:spPr>
        <p:txBody>
          <a:bodyPr>
            <a:noAutofit/>
          </a:bodyPr>
          <a:lstStyle/>
          <a:p>
            <a:r>
              <a:rPr lang="en-US" dirty="0"/>
              <a:t>Large Group Discussion: Success and Fun!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96A7B7-9E9E-B855-3CA7-98459B597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17725"/>
            <a:ext cx="7305579" cy="3416400"/>
          </a:xfrm>
        </p:spPr>
        <p:txBody>
          <a:bodyPr>
            <a:normAutofit/>
          </a:bodyPr>
          <a:lstStyle/>
          <a:p>
            <a:r>
              <a:rPr lang="en-US" sz="2400" dirty="0"/>
              <a:t>List a couple of the Area successes you discussed. </a:t>
            </a:r>
          </a:p>
          <a:p>
            <a:r>
              <a:rPr lang="en-US" sz="2400" dirty="0"/>
              <a:t>What were some of the fun things you experience?</a:t>
            </a:r>
          </a:p>
        </p:txBody>
      </p:sp>
    </p:spTree>
    <p:extLst>
      <p:ext uri="{BB962C8B-B14F-4D97-AF65-F5344CB8AC3E}">
        <p14:creationId xmlns:p14="http://schemas.microsoft.com/office/powerpoint/2010/main" xmlns="" val="3512999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ctrTitle"/>
          </p:nvPr>
        </p:nvSpPr>
        <p:spPr>
          <a:xfrm>
            <a:off x="0" y="565281"/>
            <a:ext cx="5620871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Closing thoughts</a:t>
            </a:r>
            <a:br>
              <a:rPr lang="en-US" dirty="0" smtClean="0"/>
            </a:br>
            <a:r>
              <a:rPr lang="en-US" dirty="0" smtClean="0"/>
              <a:t> and questions</a:t>
            </a: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ubTitle" idx="1"/>
          </p:nvPr>
        </p:nvSpPr>
        <p:spPr>
          <a:xfrm>
            <a:off x="266877" y="2798267"/>
            <a:ext cx="4385806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Any comments you’d </a:t>
            </a:r>
            <a:r>
              <a:rPr lang="en-US" smtClean="0"/>
              <a:t>like to </a:t>
            </a:r>
            <a:r>
              <a:rPr lang="en-US" dirty="0" smtClean="0"/>
              <a:t>make?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Any questions?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ctrTitle"/>
          </p:nvPr>
        </p:nvSpPr>
        <p:spPr>
          <a:xfrm>
            <a:off x="292800" y="308150"/>
            <a:ext cx="7250400" cy="10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ubTitle" idx="1"/>
          </p:nvPr>
        </p:nvSpPr>
        <p:spPr>
          <a:xfrm>
            <a:off x="241199" y="1703425"/>
            <a:ext cx="6096847" cy="26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Contact Info</a:t>
            </a:r>
            <a:r>
              <a:rPr lang="en" dirty="0" smtClean="0"/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Louis H.</a:t>
            </a:r>
          </a:p>
          <a:p>
            <a:pPr marL="0" lvl="0" indent="0" algn="l"/>
            <a:r>
              <a:rPr lang="en-US" dirty="0" smtClean="0"/>
              <a:t>lharris500@gmail.com&gt;</a:t>
            </a:r>
            <a:endParaRPr lang="en" dirty="0" smtClean="0"/>
          </a:p>
          <a:p>
            <a:pPr marL="0" lvl="0" indent="0" algn="l"/>
            <a:r>
              <a:rPr lang="en" dirty="0" smtClean="0"/>
              <a:t>Charles G.</a:t>
            </a:r>
          </a:p>
          <a:p>
            <a:pPr marL="0" lvl="0" indent="0" algn="l"/>
            <a:r>
              <a:rPr lang="en-US" dirty="0" smtClean="0"/>
              <a:t>szarkel@gmail.com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775</Words>
  <Application>Microsoft Office PowerPoint</Application>
  <PresentationFormat>On-screen Show (16:9)</PresentationFormat>
  <Paragraphs>81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Simple Light</vt:lpstr>
      <vt:lpstr>Making Area Service Excellent and Fun</vt:lpstr>
      <vt:lpstr>Today’s Agenda</vt:lpstr>
      <vt:lpstr>Large Group Discussion</vt:lpstr>
      <vt:lpstr>Small Group Discussion Setup</vt:lpstr>
      <vt:lpstr>Small Group Discussion—Real Life Examples </vt:lpstr>
      <vt:lpstr>Large Group Discussion—Factors to Consider in designing an Inventory</vt:lpstr>
      <vt:lpstr>Inventory: Establishing Priorities</vt:lpstr>
      <vt:lpstr>Establish Priorities? Ask the Groups!</vt:lpstr>
      <vt:lpstr>Establish Priorities? Ask Members!</vt:lpstr>
      <vt:lpstr>Conducting Surveys: Best Practices</vt:lpstr>
      <vt:lpstr>Let’s Talk Success!!!!</vt:lpstr>
      <vt:lpstr>Discussions of Success Generate…..</vt:lpstr>
      <vt:lpstr>Small Group Discussion: Success and Fun!</vt:lpstr>
      <vt:lpstr>Large Group Discussion: Success and Fun!</vt:lpstr>
      <vt:lpstr>Closing thoughts  and questions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Area Service Excellent and Fun</dc:title>
  <dc:creator>Louis H</dc:creator>
  <cp:lastModifiedBy>Charles</cp:lastModifiedBy>
  <cp:revision>23</cp:revision>
  <dcterms:modified xsi:type="dcterms:W3CDTF">2026-09-19T17:39:38Z</dcterms:modified>
</cp:coreProperties>
</file>