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h786edf1eda779412_3_4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h786edf1eda779412_3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Welcome. Ninety minutes, four tools, two presenters. Everything here is free,</a:t>
            </a:r>
            <a:r>
              <a:rPr lang="en"/>
              <a:t> </a:t>
            </a:r>
            <a:r>
              <a:rPr lang="en" sz="1100"/>
              <a:t>and already running in regions across the fellowship.</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h786edf1eda779412_3_5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h786edf1eda779412_3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Quick show of hands on each. This tells us where to spend our time. If the room is mostly webservants, lean Crumb and Mayo. If it is phoneline people, lean Yap. The last card is everyone - every one of us has been the person looking for a meeting, and that is who all of this is for. We are not going to make anyone a sysadmin in 90 minutes - the goal is that you know what exists, what it costs, and who to ask.</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h786edf1eda779412_3_7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h786edf1eda779412_3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Ask the room: how many places does your area's meeting data currently live? The answer is always more than people expect. Then the one that matters: a newcomer drives to an address that closed eight months ago. This is a message-carrying problem, not an IT problem.</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h786edf1eda779412_3_10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h786edf1eda779412_3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Adam takes this section. Twenty minutes.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h786edf1eda779412_3_10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h786edf1eda779412_3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The whole idea: one BMLT server, trusted servants edit in one place, and everything downstream reads from it - your website, your phoneline, printed schedules, apps you did not build. That is how you never send an addict to the wrong address. Built for regularly scheduled, weekly, recurring meetings - deliberately not an events system, which is why Mayo exists. A service body stands up a BMLT server and usually hosts others on it. Permissions follow the service structure: editors only see their own service body's meetings, no database access required. Every client today speaks the same documented API - anyone can write one, and your data leaves the way it came in. Ask who knows their server URL off the top of their head. If the room has wifi: change a meeting time live, then refresh a Crumb page - that is the whole pitch in thirty seconds. Screenshot: the new admin UI editing a real Wichita Metro Area meeting (the area's public listings, loaded into a local test server).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h786edf1eda779412_3_12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h786edf1eda779412_3_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aggregator.bmltenabled.org federates BMLT servers worldwide and answers like one big server. From the aggregator's own logs: 578,868 requests from about 55,000 addresses in the 30 days to September 21. Over 90 days, 48 independent apps and directories identified themselves pulling our data, plus about ten phone apps - nobody announced it to them; people building recovery tools went looking for where NA sites get their meeting data and found it. AI assistants use it too: ChatGPT fetched it live 680 times when people asked it about meetings, and crawlers from OpenAI, Anthropic, Perplexity, Google, Apple and others index it. None of them had to coordinate with any region. Your region joins by being listed - nothing happens to your data, it stays on your server. Numbers are from the aggregator's load-balancer logs; no app names or contacts on the slide on purpose.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h786edf1eda779412_3_14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h786edf1eda779412_3_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Presenter to be decided (Steve can no longer make it). Twenty minutes.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h786edf1eda779412_3_15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h786edf1eda779412_3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Yap takes your BMLT meetings and plays them back over the phone. Twilio is the paid service that owns the number and the minutes; Yap is the free software that decides what happens on the call. That is the default menu, and every option and the order are configurable - most regions reorder it, some strip it to one option straight to a volunteer. Cost for context: North Carolina ran its whole statewide line for roughly $675 in 2019. Honest caveat: this is the heaviest lift of the four and needs a technical trusted servant. Docs at yap.bmlt.app. Dialback is the feature that sells this to volunteers - they answer from their own phone without the caller ever seeing their number. Meeting search is tunable too: grace period, search radius, texting results instead of reading them. Pronunciations always gets a laugh - every region has a town the robot mangles. Also available: extension dialing, forced routing, hidden service bodies for internal routing, SMS volunteer routing, and music on hold.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h786edf1eda779412_3_16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h786edf1eda779412_3_1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Fifteen minutes. Lighter section - it is a WordPress plugin, so the bar to try it is low.</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h786edf1eda779412_3_17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h786edf1eda779412_3_1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The Spanish word for May. Fills the gap BMLT leaves - campouts, speaker jams, one-off events. Deliberately simple: a list, not a full calendar, but it exports a feed if you want one. Groups submit through a public form, it saves as pending, you approve in one click instead of retyping an email. Recurring events are supported. Screenshot: Mayo on a demo WordPress site. The events are samples, not real Wichita events.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h786edf1eda779412_3_19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h786edf1eda779412_3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The feature people miss. A group's meeting closes for a holiday, someone posts it, the banner shows while today is inside the date range and disappears after. Nobody has to remember to take it down. It is one shortcode or a site-wide widget; filter by category to control what shows where. Screenshot: the modal version; the banner version is the blue strip on the previous slide.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h786edf1eda779412_3_20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h786edf1eda779412_3_2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Switch to the live demo: the Mayo event list and submission form, then the announcement banner going up. Come back to the deck for NA Meetings Near Me.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h786edf1eda779412_3_2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h786edf1eda779412_3_2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A short one: an example of what anyone can build once a region's meetings are on BMLT.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h786edf1eda779412_3_2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h786edf1eda779412_3_2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It opens with an answer, not a search form - what is starting near you, soonest first. Every meeting has directions and a share button; the link opens straight into the app if the person has it installed. No account, no tracking. Web, plus iOS and Android - both live in the App Store and Google Play. The point for this room: a region maintained its own list, and a member three states away got the right address. nameetingsnearme.app Screenshots are Wichita at 11:41 on Friday, October 2 - the day of this workshop. The noon meeting is 19 minutes out. The QR code opens nameetingsnearme.app - leave this up for a moment so people can scan it.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h786edf1eda779412_3_23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h786edf1eda779412_3_2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Patrick takes this. Twenty minutes. This is the one most of the room can actually deploy this week.</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h786edf1eda779412_3_23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h786edf1eda779412_3_2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Crumb is an embeddable meeting finder for any website - list, map, search, directions, virtual join links. One file, no build step. Live demo here if the room has wifi - crumb.bmlt.app/meetings.html. If not, this slide is the demo. Let it sit; the brevity is the argument. One extra attribute, data-service-body, limits it to your area.</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h786edf1eda779412_3_24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h786edf1eda779412_3_2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Those two lines, pointed at the Plains States zonal server with data-service-body set to the Wichita Metro Area. Forty meetings, live - nobody typed them into the website. Click Map if you are demoing live.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h786edf1eda779412_3_25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h786edf1eda779412_3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Whatever the room is running, there is a path - the Squarespace and Wix answer matters more than people expect. Worth mentioning if asked: 13 languages, shareable links to a single meeting, a printer-friendly list for the paper schedule, and an optional 'Update Meeting Info' link so the person who found the wrong address can report it.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h786edf1eda779412_3_27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h786edf1eda779412_3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Switch to the live Crumb demo - crumb.bmlt.app/meetings.html, or a page with the two-line snippet pointed at your own server. Land it on the way back: your webservant should not have to write code; the tools exist so that service position turnover does not take the meeting list down with it.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h786edf1eda779412_3_27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h786edf1eda779412_3_2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How the people who notice a wrong meeting get it fixed - without knowing who maintains the list.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h786edf1eda779412_3_28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h786edf1eda779412_3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A WordPress plugin for meeting adds, changes and closures. Built for the NA Australian Region and now used more widely. A group fills in a form on your site - most details are pulled from BMLT, so there is little typing. The trusted servants for that service body get an email, approve, reject or quick-edit it in one place, and on approval the change is written straight into BMLT - no retyping into the admin screen. The person who asked gets the approval or rejection by email, with a message from the servant. It is one shortcode: [bmltwf-meeting-update-form]. This is the other half of keeping the list right: the people who notice a wrong time or a closed meeting can report it without knowing who maintains the list. bmlt.app/bmlt-workflow Screenshot: the public form. A group picks its meeting, BMLT fills in the rest, and the changed start time is highlighted. Real Wichita meeting, sample submitter.</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h786edf1eda779412_3_30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h786edf1eda779412_3_3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The same request, waiting in the trusted servant's queue: who asked, which meeting, what changed. Approve writes it straight into BMLT and emails the group; Reject sends them your note; QuickEdit lets you fix it first. Sample submitter.</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h786edf1eda779412_3_3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h786edf1eda779412_3_3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The paper meeting list, without anyone retyping it.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h786edf1eda779412_3_32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h786edf1eda779412_3_3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Set the layout up once and the PDF is regenerated from BMLT every time someone opens the link - no Word file, no monthly upload, and it matches your website's meeting list. One shareable link per list; you can keep several (letter and legal, area and region). Export your configuration before big changes. No WordPress? nameetinglist.org does the same thing. Screenshot: a real Wichita Metro Area trifold, all 40 meetings, generated live from the Plains States server.</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h786edf1eda779412_3_34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h786edf1eda779412_3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Fix the list in one place and every one of these is correct the same afternoon.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h786edf1eda779412_3_37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h786edf1eda779412_3_3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Already running all four? Come find us - every one of these projects is maintained by a handful of members and could use more hands.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h786edf1eda779412_3_39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h786edf1eda779412_3_3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Leave this up through Q&amp;A so people can photograph it. Tell people to open GitHub issues rather than emailing individuals - it is how things get fixed, and the next person finds the answer. There is also the BMLT Facebook group.</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8" name="Google Shape;58;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 name="Google Shape;5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2" name="Google Shape;62;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3" name="Shape 63"/>
        <p:cNvGrpSpPr/>
        <p:nvPr/>
      </p:nvGrpSpPr>
      <p:grpSpPr>
        <a:xfrm>
          <a:off x="0" y="0"/>
          <a:ext cx="0" cy="0"/>
          <a:chOff x="0" y="0"/>
          <a:chExt cx="0" cy="0"/>
        </a:xfrm>
      </p:grpSpPr>
      <p:sp>
        <p:nvSpPr>
          <p:cNvPr id="64" name="Google Shape;64;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5" name="Google Shape;65;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6" name="Google Shape;66;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7" name="Shape 67"/>
        <p:cNvGrpSpPr/>
        <p:nvPr/>
      </p:nvGrpSpPr>
      <p:grpSpPr>
        <a:xfrm>
          <a:off x="0" y="0"/>
          <a:ext cx="0" cy="0"/>
          <a:chOff x="0" y="0"/>
          <a:chExt cx="0" cy="0"/>
        </a:xfrm>
      </p:grpSpPr>
      <p:sp>
        <p:nvSpPr>
          <p:cNvPr id="68" name="Google Shape;68;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1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0" name="Google Shape;70;p1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1" name="Google Shape;71;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4" name="Google Shape;7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 name="Shape 75"/>
        <p:cNvGrpSpPr/>
        <p:nvPr/>
      </p:nvGrpSpPr>
      <p:grpSpPr>
        <a:xfrm>
          <a:off x="0" y="0"/>
          <a:ext cx="0" cy="0"/>
          <a:chOff x="0" y="0"/>
          <a:chExt cx="0" cy="0"/>
        </a:xfrm>
      </p:grpSpPr>
      <p:sp>
        <p:nvSpPr>
          <p:cNvPr id="76" name="Google Shape;76;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7" name="Google Shape;77;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8" name="Google Shape;78;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9" name="Shape 79"/>
        <p:cNvGrpSpPr/>
        <p:nvPr/>
      </p:nvGrpSpPr>
      <p:grpSpPr>
        <a:xfrm>
          <a:off x="0" y="0"/>
          <a:ext cx="0" cy="0"/>
          <a:chOff x="0" y="0"/>
          <a:chExt cx="0" cy="0"/>
        </a:xfrm>
      </p:grpSpPr>
      <p:sp>
        <p:nvSpPr>
          <p:cNvPr id="80" name="Google Shape;80;p2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1" name="Google Shape;81;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2" name="Shape 82"/>
        <p:cNvGrpSpPr/>
        <p:nvPr/>
      </p:nvGrpSpPr>
      <p:grpSpPr>
        <a:xfrm>
          <a:off x="0" y="0"/>
          <a:ext cx="0" cy="0"/>
          <a:chOff x="0" y="0"/>
          <a:chExt cx="0" cy="0"/>
        </a:xfrm>
      </p:grpSpPr>
      <p:sp>
        <p:nvSpPr>
          <p:cNvPr id="83" name="Google Shape;83;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5" name="Google Shape;85;p2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6" name="Google Shape;86;p2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7" name="Google Shape;8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10.png"/><Relationship Id="rId8"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4.png"/><Relationship Id="rId7"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9.png"/><Relationship Id="rId6" Type="http://schemas.openxmlformats.org/officeDocument/2006/relationships/image" Target="../media/image15.png"/><Relationship Id="rId7" Type="http://schemas.openxmlformats.org/officeDocument/2006/relationships/image" Target="../media/image11.png"/><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20.png"/><Relationship Id="rId7" Type="http://schemas.openxmlformats.org/officeDocument/2006/relationships/image" Target="../media/image24.png"/><Relationship Id="rId8"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22.png"/><Relationship Id="rId5" Type="http://schemas.openxmlformats.org/officeDocument/2006/relationships/image" Target="../media/image21.png"/><Relationship Id="rId6" Type="http://schemas.openxmlformats.org/officeDocument/2006/relationships/image" Target="../media/image23.png"/><Relationship Id="rId7"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36.png"/><Relationship Id="rId11" Type="http://schemas.openxmlformats.org/officeDocument/2006/relationships/image" Target="../media/image42.png"/><Relationship Id="rId10" Type="http://schemas.openxmlformats.org/officeDocument/2006/relationships/image" Target="../media/image31.png"/><Relationship Id="rId9" Type="http://schemas.openxmlformats.org/officeDocument/2006/relationships/image" Target="../media/image38.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32.png"/><Relationship Id="rId8"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20.png"/><Relationship Id="rId9" Type="http://schemas.openxmlformats.org/officeDocument/2006/relationships/image" Target="../media/image39.png"/><Relationship Id="rId5" Type="http://schemas.openxmlformats.org/officeDocument/2006/relationships/image" Target="../media/image33.png"/><Relationship Id="rId6" Type="http://schemas.openxmlformats.org/officeDocument/2006/relationships/image" Target="../media/image24.png"/><Relationship Id="rId7" Type="http://schemas.openxmlformats.org/officeDocument/2006/relationships/image" Target="../media/image5.png"/><Relationship Id="rId8"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8.png"/><Relationship Id="rId6" Type="http://schemas.openxmlformats.org/officeDocument/2006/relationships/image" Target="../media/image45.png"/><Relationship Id="rId7" Type="http://schemas.openxmlformats.org/officeDocument/2006/relationships/image" Target="../media/image49.png"/><Relationship Id="rId8"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14.png"/><Relationship Id="rId8"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8" name="Shape 98"/>
        <p:cNvGrpSpPr/>
        <p:nvPr/>
      </p:nvGrpSpPr>
      <p:grpSpPr>
        <a:xfrm>
          <a:off x="0" y="0"/>
          <a:ext cx="0" cy="0"/>
          <a:chOff x="0" y="0"/>
          <a:chExt cx="0" cy="0"/>
        </a:xfrm>
      </p:grpSpPr>
      <p:sp>
        <p:nvSpPr>
          <p:cNvPr id="99" name="Google Shape;99;p25"/>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 name="Google Shape;100;p25"/>
          <p:cNvSpPr txBox="1"/>
          <p:nvPr/>
        </p:nvSpPr>
        <p:spPr>
          <a:xfrm>
            <a:off x="311700" y="1300000"/>
            <a:ext cx="8520600" cy="10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4000" u="none" cap="none" strike="noStrike">
                <a:solidFill>
                  <a:srgbClr val="158158"/>
                </a:solidFill>
                <a:latin typeface="Arial"/>
                <a:ea typeface="Arial"/>
                <a:cs typeface="Arial"/>
                <a:sym typeface="Arial"/>
              </a:rPr>
              <a:t>Never Send an Addict</a:t>
            </a:r>
            <a:endParaRPr/>
          </a:p>
          <a:p>
            <a:pPr indent="0" lvl="0" marL="0" marR="0" rtl="0" algn="ctr">
              <a:lnSpc>
                <a:spcPct val="100000"/>
              </a:lnSpc>
              <a:spcBef>
                <a:spcPts val="0"/>
              </a:spcBef>
              <a:spcAft>
                <a:spcPts val="0"/>
              </a:spcAft>
              <a:buNone/>
            </a:pPr>
            <a:r>
              <a:rPr b="1" i="0" lang="en" sz="4000" u="none" cap="none" strike="noStrike">
                <a:solidFill>
                  <a:srgbClr val="158158"/>
                </a:solidFill>
                <a:latin typeface="Arial"/>
                <a:ea typeface="Arial"/>
                <a:cs typeface="Arial"/>
                <a:sym typeface="Arial"/>
              </a:rPr>
              <a:t>to the Wrong Address</a:t>
            </a:r>
            <a:endParaRPr/>
          </a:p>
        </p:txBody>
      </p:sp>
      <p:sp>
        <p:nvSpPr>
          <p:cNvPr id="101" name="Google Shape;101;p25"/>
          <p:cNvSpPr/>
          <p:nvPr/>
        </p:nvSpPr>
        <p:spPr>
          <a:xfrm>
            <a:off x="4222000" y="2450000"/>
            <a:ext cx="700000" cy="36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 name="Google Shape;102;p25"/>
          <p:cNvSpPr txBox="1"/>
          <p:nvPr/>
        </p:nvSpPr>
        <p:spPr>
          <a:xfrm>
            <a:off x="311700" y="2560000"/>
            <a:ext cx="8520600" cy="4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2000" u="none" cap="none" strike="noStrike">
                <a:solidFill>
                  <a:srgbClr val="1F1F1F"/>
                </a:solidFill>
                <a:latin typeface="Arial"/>
                <a:ea typeface="Arial"/>
                <a:cs typeface="Arial"/>
                <a:sym typeface="Arial"/>
              </a:rPr>
              <a:t>MEETING LIST TOOLS</a:t>
            </a:r>
            <a:endParaRPr/>
          </a:p>
        </p:txBody>
      </p:sp>
      <p:sp>
        <p:nvSpPr>
          <p:cNvPr id="103" name="Google Shape;103;p25"/>
          <p:cNvSpPr txBox="1"/>
          <p:nvPr/>
        </p:nvSpPr>
        <p:spPr>
          <a:xfrm>
            <a:off x="311700" y="3350000"/>
            <a:ext cx="8520600" cy="567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Adam H. (Connecticut Region)</a:t>
            </a:r>
            <a:endParaRPr sz="1500"/>
          </a:p>
          <a:p>
            <a:pPr indent="0" lvl="0" marL="0" marR="0" rtl="0" algn="ctr">
              <a:lnSpc>
                <a:spcPct val="100000"/>
              </a:lnSpc>
              <a:spcBef>
                <a:spcPts val="700"/>
              </a:spcBef>
              <a:spcAft>
                <a:spcPts val="0"/>
              </a:spcAft>
              <a:buNone/>
            </a:pPr>
            <a:r>
              <a:rPr b="0" i="0" lang="en" sz="1600" u="none" cap="none" strike="noStrike">
                <a:solidFill>
                  <a:srgbClr val="1F1F1F"/>
                </a:solidFill>
                <a:latin typeface="Arial"/>
                <a:ea typeface="Arial"/>
                <a:cs typeface="Arial"/>
                <a:sym typeface="Arial"/>
              </a:rPr>
              <a:t>Patrick J. (Carolina Region)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26"/>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Who this is for</a:t>
            </a:r>
            <a:endParaRPr/>
          </a:p>
        </p:txBody>
      </p:sp>
      <p:sp>
        <p:nvSpPr>
          <p:cNvPr id="109" name="Google Shape;109;p26"/>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 name="Google Shape;110;p26"/>
          <p:cNvSpPr/>
          <p:nvPr/>
        </p:nvSpPr>
        <p:spPr>
          <a:xfrm>
            <a:off x="520000" y="1600000"/>
            <a:ext cx="1254000" cy="205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 name="Google Shape;111;p26"/>
          <p:cNvSpPr/>
          <p:nvPr/>
        </p:nvSpPr>
        <p:spPr>
          <a:xfrm>
            <a:off x="83700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globe.png" id="112" name="Google Shape;112;p26"/>
          <p:cNvPicPr preferRelativeResize="0"/>
          <p:nvPr/>
        </p:nvPicPr>
        <p:blipFill rotWithShape="1">
          <a:blip r:embed="rId4">
            <a:alphaModFix/>
          </a:blip>
          <a:srcRect b="0" l="0" r="0" t="0"/>
          <a:stretch/>
        </p:blipFill>
        <p:spPr>
          <a:xfrm>
            <a:off x="977000" y="2000000"/>
            <a:ext cx="340000" cy="340000"/>
          </a:xfrm>
          <a:prstGeom prst="rect">
            <a:avLst/>
          </a:prstGeom>
          <a:noFill/>
          <a:ln>
            <a:noFill/>
          </a:ln>
        </p:spPr>
      </p:pic>
      <p:sp>
        <p:nvSpPr>
          <p:cNvPr id="113" name="Google Shape;113;p26"/>
          <p:cNvSpPr txBox="1"/>
          <p:nvPr/>
        </p:nvSpPr>
        <p:spPr>
          <a:xfrm>
            <a:off x="610000" y="2620000"/>
            <a:ext cx="10740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400" u="none" cap="none" strike="noStrike">
                <a:solidFill>
                  <a:srgbClr val="1F1F1F"/>
                </a:solidFill>
                <a:latin typeface="Arial"/>
                <a:ea typeface="Arial"/>
                <a:cs typeface="Arial"/>
                <a:sym typeface="Arial"/>
              </a:rPr>
              <a:t>You run a website</a:t>
            </a:r>
            <a:endParaRPr/>
          </a:p>
        </p:txBody>
      </p:sp>
      <p:sp>
        <p:nvSpPr>
          <p:cNvPr id="114" name="Google Shape;114;p26"/>
          <p:cNvSpPr/>
          <p:nvPr/>
        </p:nvSpPr>
        <p:spPr>
          <a:xfrm>
            <a:off x="1914000" y="1600000"/>
            <a:ext cx="1254000" cy="205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 name="Google Shape;115;p26"/>
          <p:cNvSpPr/>
          <p:nvPr/>
        </p:nvSpPr>
        <p:spPr>
          <a:xfrm>
            <a:off x="223100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hone.png" id="116" name="Google Shape;116;p26"/>
          <p:cNvPicPr preferRelativeResize="0"/>
          <p:nvPr/>
        </p:nvPicPr>
        <p:blipFill rotWithShape="1">
          <a:blip r:embed="rId5">
            <a:alphaModFix/>
          </a:blip>
          <a:srcRect b="0" l="0" r="0" t="0"/>
          <a:stretch/>
        </p:blipFill>
        <p:spPr>
          <a:xfrm>
            <a:off x="2371000" y="2000000"/>
            <a:ext cx="340000" cy="340000"/>
          </a:xfrm>
          <a:prstGeom prst="rect">
            <a:avLst/>
          </a:prstGeom>
          <a:noFill/>
          <a:ln>
            <a:noFill/>
          </a:ln>
        </p:spPr>
      </p:pic>
      <p:sp>
        <p:nvSpPr>
          <p:cNvPr id="117" name="Google Shape;117;p26"/>
          <p:cNvSpPr txBox="1"/>
          <p:nvPr/>
        </p:nvSpPr>
        <p:spPr>
          <a:xfrm>
            <a:off x="2004000" y="2620000"/>
            <a:ext cx="10740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400" u="none" cap="none" strike="noStrike">
                <a:solidFill>
                  <a:srgbClr val="1F1F1F"/>
                </a:solidFill>
                <a:latin typeface="Arial"/>
                <a:ea typeface="Arial"/>
                <a:cs typeface="Arial"/>
                <a:sym typeface="Arial"/>
              </a:rPr>
              <a:t>You answer the phoneline</a:t>
            </a:r>
            <a:endParaRPr/>
          </a:p>
        </p:txBody>
      </p:sp>
      <p:sp>
        <p:nvSpPr>
          <p:cNvPr id="118" name="Google Shape;118;p26"/>
          <p:cNvSpPr/>
          <p:nvPr/>
        </p:nvSpPr>
        <p:spPr>
          <a:xfrm>
            <a:off x="3308000" y="1600000"/>
            <a:ext cx="1254000" cy="205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 name="Google Shape;119;p26"/>
          <p:cNvSpPr/>
          <p:nvPr/>
        </p:nvSpPr>
        <p:spPr>
          <a:xfrm>
            <a:off x="362500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list-checks.png" id="120" name="Google Shape;120;p26"/>
          <p:cNvPicPr preferRelativeResize="0"/>
          <p:nvPr/>
        </p:nvPicPr>
        <p:blipFill rotWithShape="1">
          <a:blip r:embed="rId6">
            <a:alphaModFix/>
          </a:blip>
          <a:srcRect b="0" l="0" r="0" t="0"/>
          <a:stretch/>
        </p:blipFill>
        <p:spPr>
          <a:xfrm>
            <a:off x="3765000" y="2000000"/>
            <a:ext cx="340000" cy="340000"/>
          </a:xfrm>
          <a:prstGeom prst="rect">
            <a:avLst/>
          </a:prstGeom>
          <a:noFill/>
          <a:ln>
            <a:noFill/>
          </a:ln>
        </p:spPr>
      </p:pic>
      <p:sp>
        <p:nvSpPr>
          <p:cNvPr id="121" name="Google Shape;121;p26"/>
          <p:cNvSpPr txBox="1"/>
          <p:nvPr/>
        </p:nvSpPr>
        <p:spPr>
          <a:xfrm>
            <a:off x="3398000" y="2620000"/>
            <a:ext cx="10740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400" u="none" cap="none" strike="noStrike">
                <a:solidFill>
                  <a:srgbClr val="1F1F1F"/>
                </a:solidFill>
                <a:latin typeface="Arial"/>
                <a:ea typeface="Arial"/>
                <a:cs typeface="Arial"/>
                <a:sym typeface="Arial"/>
              </a:rPr>
              <a:t>You maintain the meeting list</a:t>
            </a:r>
            <a:endParaRPr/>
          </a:p>
        </p:txBody>
      </p:sp>
      <p:sp>
        <p:nvSpPr>
          <p:cNvPr id="122" name="Google Shape;122;p26"/>
          <p:cNvSpPr/>
          <p:nvPr/>
        </p:nvSpPr>
        <p:spPr>
          <a:xfrm>
            <a:off x="4702000" y="1600000"/>
            <a:ext cx="1254000" cy="205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3" name="Google Shape;123;p26"/>
          <p:cNvSpPr/>
          <p:nvPr/>
        </p:nvSpPr>
        <p:spPr>
          <a:xfrm>
            <a:off x="501900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hone-incoming.png" id="124" name="Google Shape;124;p26"/>
          <p:cNvPicPr preferRelativeResize="0"/>
          <p:nvPr/>
        </p:nvPicPr>
        <p:blipFill rotWithShape="1">
          <a:blip r:embed="rId7">
            <a:alphaModFix/>
          </a:blip>
          <a:srcRect b="0" l="0" r="0" t="0"/>
          <a:stretch/>
        </p:blipFill>
        <p:spPr>
          <a:xfrm>
            <a:off x="5159000" y="2000000"/>
            <a:ext cx="340000" cy="340000"/>
          </a:xfrm>
          <a:prstGeom prst="rect">
            <a:avLst/>
          </a:prstGeom>
          <a:noFill/>
          <a:ln>
            <a:noFill/>
          </a:ln>
        </p:spPr>
      </p:pic>
      <p:sp>
        <p:nvSpPr>
          <p:cNvPr id="125" name="Google Shape;125;p26"/>
          <p:cNvSpPr txBox="1"/>
          <p:nvPr/>
        </p:nvSpPr>
        <p:spPr>
          <a:xfrm>
            <a:off x="4792000" y="2620000"/>
            <a:ext cx="10740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400" u="none" cap="none" strike="noStrike">
                <a:solidFill>
                  <a:srgbClr val="1F1F1F"/>
                </a:solidFill>
                <a:latin typeface="Arial"/>
                <a:ea typeface="Arial"/>
                <a:cs typeface="Arial"/>
                <a:sym typeface="Arial"/>
              </a:rPr>
              <a:t>People call you when it's wrong</a:t>
            </a:r>
            <a:endParaRPr/>
          </a:p>
        </p:txBody>
      </p:sp>
      <p:sp>
        <p:nvSpPr>
          <p:cNvPr id="126" name="Google Shape;126;p26"/>
          <p:cNvSpPr/>
          <p:nvPr/>
        </p:nvSpPr>
        <p:spPr>
          <a:xfrm>
            <a:off x="6096000" y="1600000"/>
            <a:ext cx="1254000" cy="2050000"/>
          </a:xfrm>
          <a:prstGeom prst="roundRect">
            <a:avLst>
              <a:gd fmla="val 8000" name="adj"/>
            </a:avLst>
          </a:prstGeom>
          <a:solidFill>
            <a:srgbClr val="FFFFFF"/>
          </a:solidFill>
          <a:ln cap="flat" cmpd="sng" w="28575">
            <a:solidFill>
              <a:srgbClr val="15815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 name="Google Shape;127;p26"/>
          <p:cNvSpPr/>
          <p:nvPr/>
        </p:nvSpPr>
        <p:spPr>
          <a:xfrm>
            <a:off x="641300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map-pin.png" id="128" name="Google Shape;128;p26"/>
          <p:cNvPicPr preferRelativeResize="0"/>
          <p:nvPr/>
        </p:nvPicPr>
        <p:blipFill rotWithShape="1">
          <a:blip r:embed="rId8">
            <a:alphaModFix/>
          </a:blip>
          <a:srcRect b="0" l="0" r="0" t="0"/>
          <a:stretch/>
        </p:blipFill>
        <p:spPr>
          <a:xfrm>
            <a:off x="6553000" y="2000000"/>
            <a:ext cx="340000" cy="340000"/>
          </a:xfrm>
          <a:prstGeom prst="rect">
            <a:avLst/>
          </a:prstGeom>
          <a:noFill/>
          <a:ln>
            <a:noFill/>
          </a:ln>
        </p:spPr>
      </p:pic>
      <p:sp>
        <p:nvSpPr>
          <p:cNvPr id="129" name="Google Shape;129;p26"/>
          <p:cNvSpPr txBox="1"/>
          <p:nvPr/>
        </p:nvSpPr>
        <p:spPr>
          <a:xfrm>
            <a:off x="6186000" y="2620000"/>
            <a:ext cx="10740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400" u="none" cap="none" strike="noStrike">
                <a:solidFill>
                  <a:srgbClr val="1F1F1F"/>
                </a:solidFill>
                <a:latin typeface="Arial"/>
                <a:ea typeface="Arial"/>
                <a:cs typeface="Arial"/>
                <a:sym typeface="Arial"/>
              </a:rPr>
              <a:t>You're trying to find a meeting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3" name="Shape 133"/>
        <p:cNvGrpSpPr/>
        <p:nvPr/>
      </p:nvGrpSpPr>
      <p:grpSpPr>
        <a:xfrm>
          <a:off x="0" y="0"/>
          <a:ext cx="0" cy="0"/>
          <a:chOff x="0" y="0"/>
          <a:chExt cx="0" cy="0"/>
        </a:xfrm>
      </p:grpSpPr>
      <p:sp>
        <p:nvSpPr>
          <p:cNvPr id="134" name="Google Shape;134;p27"/>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The problem</a:t>
            </a:r>
            <a:endParaRPr/>
          </a:p>
        </p:txBody>
      </p:sp>
      <p:sp>
        <p:nvSpPr>
          <p:cNvPr id="135" name="Google Shape;135;p27"/>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 name="Google Shape;136;p27"/>
          <p:cNvSpPr/>
          <p:nvPr/>
        </p:nvSpPr>
        <p:spPr>
          <a:xfrm>
            <a:off x="520000" y="1600000"/>
            <a:ext cx="1602500" cy="160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 name="Google Shape;137;p27"/>
          <p:cNvSpPr/>
          <p:nvPr/>
        </p:nvSpPr>
        <p:spPr>
          <a:xfrm>
            <a:off x="101125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globe.png" id="138" name="Google Shape;138;p27"/>
          <p:cNvPicPr preferRelativeResize="0"/>
          <p:nvPr/>
        </p:nvPicPr>
        <p:blipFill rotWithShape="1">
          <a:blip r:embed="rId4">
            <a:alphaModFix/>
          </a:blip>
          <a:srcRect b="0" l="0" r="0" t="0"/>
          <a:stretch/>
        </p:blipFill>
        <p:spPr>
          <a:xfrm>
            <a:off x="1151250" y="2000000"/>
            <a:ext cx="340000" cy="340000"/>
          </a:xfrm>
          <a:prstGeom prst="rect">
            <a:avLst/>
          </a:prstGeom>
          <a:noFill/>
          <a:ln>
            <a:noFill/>
          </a:ln>
        </p:spPr>
      </p:pic>
      <p:sp>
        <p:nvSpPr>
          <p:cNvPr id="139" name="Google Shape;139;p27"/>
          <p:cNvSpPr txBox="1"/>
          <p:nvPr/>
        </p:nvSpPr>
        <p:spPr>
          <a:xfrm>
            <a:off x="610000" y="2620000"/>
            <a:ext cx="14225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800" u="none" cap="none" strike="noStrike">
                <a:solidFill>
                  <a:srgbClr val="1F1F1F"/>
                </a:solidFill>
                <a:latin typeface="Arial"/>
                <a:ea typeface="Arial"/>
                <a:cs typeface="Arial"/>
                <a:sym typeface="Arial"/>
              </a:rPr>
              <a:t>Website</a:t>
            </a:r>
            <a:endParaRPr/>
          </a:p>
        </p:txBody>
      </p:sp>
      <p:sp>
        <p:nvSpPr>
          <p:cNvPr id="140" name="Google Shape;140;p27"/>
          <p:cNvSpPr/>
          <p:nvPr/>
        </p:nvSpPr>
        <p:spPr>
          <a:xfrm>
            <a:off x="2262500" y="1600000"/>
            <a:ext cx="1602500" cy="160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1" name="Google Shape;141;p27"/>
          <p:cNvSpPr/>
          <p:nvPr/>
        </p:nvSpPr>
        <p:spPr>
          <a:xfrm>
            <a:off x="275375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rinter.png" id="142" name="Google Shape;142;p27"/>
          <p:cNvPicPr preferRelativeResize="0"/>
          <p:nvPr/>
        </p:nvPicPr>
        <p:blipFill rotWithShape="1">
          <a:blip r:embed="rId5">
            <a:alphaModFix/>
          </a:blip>
          <a:srcRect b="0" l="0" r="0" t="0"/>
          <a:stretch/>
        </p:blipFill>
        <p:spPr>
          <a:xfrm>
            <a:off x="2893750" y="2000000"/>
            <a:ext cx="340000" cy="340000"/>
          </a:xfrm>
          <a:prstGeom prst="rect">
            <a:avLst/>
          </a:prstGeom>
          <a:noFill/>
          <a:ln>
            <a:noFill/>
          </a:ln>
        </p:spPr>
      </p:pic>
      <p:sp>
        <p:nvSpPr>
          <p:cNvPr id="143" name="Google Shape;143;p27"/>
          <p:cNvSpPr txBox="1"/>
          <p:nvPr/>
        </p:nvSpPr>
        <p:spPr>
          <a:xfrm>
            <a:off x="2352500" y="2620000"/>
            <a:ext cx="14225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800" u="none" cap="none" strike="noStrike">
                <a:solidFill>
                  <a:srgbClr val="1F1F1F"/>
                </a:solidFill>
                <a:latin typeface="Arial"/>
                <a:ea typeface="Arial"/>
                <a:cs typeface="Arial"/>
                <a:sym typeface="Arial"/>
              </a:rPr>
              <a:t>Printed list</a:t>
            </a:r>
            <a:endParaRPr/>
          </a:p>
        </p:txBody>
      </p:sp>
      <p:sp>
        <p:nvSpPr>
          <p:cNvPr id="144" name="Google Shape;144;p27"/>
          <p:cNvSpPr/>
          <p:nvPr/>
        </p:nvSpPr>
        <p:spPr>
          <a:xfrm>
            <a:off x="4005000" y="1600000"/>
            <a:ext cx="1602500" cy="160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5" name="Google Shape;145;p27"/>
          <p:cNvSpPr/>
          <p:nvPr/>
        </p:nvSpPr>
        <p:spPr>
          <a:xfrm>
            <a:off x="449625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hone.png" id="146" name="Google Shape;146;p27"/>
          <p:cNvPicPr preferRelativeResize="0"/>
          <p:nvPr/>
        </p:nvPicPr>
        <p:blipFill rotWithShape="1">
          <a:blip r:embed="rId6">
            <a:alphaModFix/>
          </a:blip>
          <a:srcRect b="0" l="0" r="0" t="0"/>
          <a:stretch/>
        </p:blipFill>
        <p:spPr>
          <a:xfrm>
            <a:off x="4636250" y="2000000"/>
            <a:ext cx="340000" cy="340000"/>
          </a:xfrm>
          <a:prstGeom prst="rect">
            <a:avLst/>
          </a:prstGeom>
          <a:noFill/>
          <a:ln>
            <a:noFill/>
          </a:ln>
        </p:spPr>
      </p:pic>
      <p:sp>
        <p:nvSpPr>
          <p:cNvPr id="147" name="Google Shape;147;p27"/>
          <p:cNvSpPr txBox="1"/>
          <p:nvPr/>
        </p:nvSpPr>
        <p:spPr>
          <a:xfrm>
            <a:off x="4095000" y="2620000"/>
            <a:ext cx="14225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800" u="none" cap="none" strike="noStrike">
                <a:solidFill>
                  <a:srgbClr val="1F1F1F"/>
                </a:solidFill>
                <a:latin typeface="Arial"/>
                <a:ea typeface="Arial"/>
                <a:cs typeface="Arial"/>
                <a:sym typeface="Arial"/>
              </a:rPr>
              <a:t>Phoneline</a:t>
            </a:r>
            <a:endParaRPr/>
          </a:p>
        </p:txBody>
      </p:sp>
      <p:sp>
        <p:nvSpPr>
          <p:cNvPr id="148" name="Google Shape;148;p27"/>
          <p:cNvSpPr/>
          <p:nvPr/>
        </p:nvSpPr>
        <p:spPr>
          <a:xfrm>
            <a:off x="5747500" y="1600000"/>
            <a:ext cx="1602500" cy="160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9" name="Google Shape;149;p27"/>
          <p:cNvSpPr/>
          <p:nvPr/>
        </p:nvSpPr>
        <p:spPr>
          <a:xfrm>
            <a:off x="623875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martphone.png" id="150" name="Google Shape;150;p27"/>
          <p:cNvPicPr preferRelativeResize="0"/>
          <p:nvPr/>
        </p:nvPicPr>
        <p:blipFill rotWithShape="1">
          <a:blip r:embed="rId7">
            <a:alphaModFix/>
          </a:blip>
          <a:srcRect b="0" l="0" r="0" t="0"/>
          <a:stretch/>
        </p:blipFill>
        <p:spPr>
          <a:xfrm>
            <a:off x="6378750" y="2000000"/>
            <a:ext cx="340000" cy="340000"/>
          </a:xfrm>
          <a:prstGeom prst="rect">
            <a:avLst/>
          </a:prstGeom>
          <a:noFill/>
          <a:ln>
            <a:noFill/>
          </a:ln>
        </p:spPr>
      </p:pic>
      <p:sp>
        <p:nvSpPr>
          <p:cNvPr id="151" name="Google Shape;151;p27"/>
          <p:cNvSpPr txBox="1"/>
          <p:nvPr/>
        </p:nvSpPr>
        <p:spPr>
          <a:xfrm>
            <a:off x="5837500" y="2620000"/>
            <a:ext cx="14225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800" u="none" cap="none" strike="noStrike">
                <a:solidFill>
                  <a:srgbClr val="1F1F1F"/>
                </a:solidFill>
                <a:latin typeface="Arial"/>
                <a:ea typeface="Arial"/>
                <a:cs typeface="Arial"/>
                <a:sym typeface="Arial"/>
              </a:rPr>
              <a:t>Apps</a:t>
            </a:r>
            <a:endParaRPr/>
          </a:p>
        </p:txBody>
      </p:sp>
      <p:sp>
        <p:nvSpPr>
          <p:cNvPr id="152" name="Google Shape;152;p27"/>
          <p:cNvSpPr txBox="1"/>
          <p:nvPr/>
        </p:nvSpPr>
        <p:spPr>
          <a:xfrm>
            <a:off x="520000" y="3480000"/>
            <a:ext cx="6830000" cy="45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2200" u="none" cap="none" strike="noStrike">
                <a:solidFill>
                  <a:srgbClr val="158158"/>
                </a:solidFill>
                <a:latin typeface="Arial"/>
                <a:ea typeface="Arial"/>
                <a:cs typeface="Arial"/>
                <a:sym typeface="Arial"/>
              </a:rPr>
              <a:t>Each copy is maintained separately,</a:t>
            </a:r>
            <a:endParaRPr/>
          </a:p>
          <a:p>
            <a:pPr indent="0" lvl="0" marL="0" marR="0" rtl="0" algn="ctr">
              <a:lnSpc>
                <a:spcPct val="100000"/>
              </a:lnSpc>
              <a:spcBef>
                <a:spcPts val="0"/>
              </a:spcBef>
              <a:spcAft>
                <a:spcPts val="0"/>
              </a:spcAft>
              <a:buNone/>
            </a:pPr>
            <a:r>
              <a:rPr b="1" i="0" lang="en" sz="2200" u="none" cap="none" strike="noStrike">
                <a:solidFill>
                  <a:srgbClr val="158158"/>
                </a:solidFill>
                <a:latin typeface="Arial"/>
                <a:ea typeface="Arial"/>
                <a:cs typeface="Arial"/>
                <a:sym typeface="Arial"/>
              </a:rPr>
              <a:t>so they fall out of sync.</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p28"/>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8" name="Google Shape;158;p28"/>
          <p:cNvSpPr txBox="1"/>
          <p:nvPr/>
        </p:nvSpPr>
        <p:spPr>
          <a:xfrm>
            <a:off x="311700" y="190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BMLT</a:t>
            </a:r>
            <a:endParaRPr/>
          </a:p>
        </p:txBody>
      </p:sp>
      <p:sp>
        <p:nvSpPr>
          <p:cNvPr id="159" name="Google Shape;159;p28"/>
          <p:cNvSpPr txBox="1"/>
          <p:nvPr/>
        </p:nvSpPr>
        <p:spPr>
          <a:xfrm>
            <a:off x="311700" y="2950000"/>
            <a:ext cx="8520600" cy="5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The Basic Meeting List Toolbox</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p29"/>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What is the BMLT?</a:t>
            </a:r>
            <a:endParaRPr/>
          </a:p>
        </p:txBody>
      </p:sp>
      <p:sp>
        <p:nvSpPr>
          <p:cNvPr id="165" name="Google Shape;165;p29"/>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6" name="Google Shape;166;p29"/>
          <p:cNvSpPr txBox="1"/>
          <p:nvPr/>
        </p:nvSpPr>
        <p:spPr>
          <a:xfrm>
            <a:off x="520000" y="1152475"/>
            <a:ext cx="3700000" cy="34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7" name="Google Shape;167;p29"/>
          <p:cNvSpPr/>
          <p:nvPr/>
        </p:nvSpPr>
        <p:spPr>
          <a:xfrm>
            <a:off x="520000" y="141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erver.png" id="168" name="Google Shape;168;p29"/>
          <p:cNvPicPr preferRelativeResize="0"/>
          <p:nvPr/>
        </p:nvPicPr>
        <p:blipFill rotWithShape="1">
          <a:blip r:embed="rId4">
            <a:alphaModFix/>
          </a:blip>
          <a:srcRect b="0" l="0" r="0" t="0"/>
          <a:stretch/>
        </p:blipFill>
        <p:spPr>
          <a:xfrm>
            <a:off x="614500" y="1506975"/>
            <a:ext cx="231000" cy="231000"/>
          </a:xfrm>
          <a:prstGeom prst="rect">
            <a:avLst/>
          </a:prstGeom>
          <a:noFill/>
          <a:ln>
            <a:noFill/>
          </a:ln>
        </p:spPr>
      </p:pic>
      <p:sp>
        <p:nvSpPr>
          <p:cNvPr id="169" name="Google Shape;169;p29"/>
          <p:cNvSpPr txBox="1"/>
          <p:nvPr/>
        </p:nvSpPr>
        <p:spPr>
          <a:xfrm>
            <a:off x="1110000" y="130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One server for your meetings</a:t>
            </a:r>
            <a:endParaRPr/>
          </a:p>
        </p:txBody>
      </p:sp>
      <p:sp>
        <p:nvSpPr>
          <p:cNvPr id="170" name="Google Shape;170;p29"/>
          <p:cNvSpPr/>
          <p:nvPr/>
        </p:nvSpPr>
        <p:spPr>
          <a:xfrm>
            <a:off x="520000" y="205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user-pen.png" id="171" name="Google Shape;171;p29"/>
          <p:cNvPicPr preferRelativeResize="0"/>
          <p:nvPr/>
        </p:nvPicPr>
        <p:blipFill rotWithShape="1">
          <a:blip r:embed="rId5">
            <a:alphaModFix/>
          </a:blip>
          <a:srcRect b="0" l="0" r="0" t="0"/>
          <a:stretch/>
        </p:blipFill>
        <p:spPr>
          <a:xfrm>
            <a:off x="614500" y="2146975"/>
            <a:ext cx="231000" cy="231000"/>
          </a:xfrm>
          <a:prstGeom prst="rect">
            <a:avLst/>
          </a:prstGeom>
          <a:noFill/>
          <a:ln>
            <a:noFill/>
          </a:ln>
        </p:spPr>
      </p:pic>
      <p:sp>
        <p:nvSpPr>
          <p:cNvPr id="172" name="Google Shape;172;p29"/>
          <p:cNvSpPr txBox="1"/>
          <p:nvPr/>
        </p:nvSpPr>
        <p:spPr>
          <a:xfrm>
            <a:off x="1110000" y="194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Servants edit their own</a:t>
            </a:r>
            <a:endParaRPr/>
          </a:p>
        </p:txBody>
      </p:sp>
      <p:sp>
        <p:nvSpPr>
          <p:cNvPr id="173" name="Google Shape;173;p29"/>
          <p:cNvSpPr/>
          <p:nvPr/>
        </p:nvSpPr>
        <p:spPr>
          <a:xfrm>
            <a:off x="520000" y="269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hare-2.png" id="174" name="Google Shape;174;p29"/>
          <p:cNvPicPr preferRelativeResize="0"/>
          <p:nvPr/>
        </p:nvPicPr>
        <p:blipFill rotWithShape="1">
          <a:blip r:embed="rId6">
            <a:alphaModFix/>
          </a:blip>
          <a:srcRect b="0" l="0" r="0" t="0"/>
          <a:stretch/>
        </p:blipFill>
        <p:spPr>
          <a:xfrm>
            <a:off x="614500" y="2786975"/>
            <a:ext cx="231000" cy="231000"/>
          </a:xfrm>
          <a:prstGeom prst="rect">
            <a:avLst/>
          </a:prstGeom>
          <a:noFill/>
          <a:ln>
            <a:noFill/>
          </a:ln>
        </p:spPr>
      </p:pic>
      <p:sp>
        <p:nvSpPr>
          <p:cNvPr id="175" name="Google Shape;175;p29"/>
          <p:cNvSpPr txBox="1"/>
          <p:nvPr/>
        </p:nvSpPr>
        <p:spPr>
          <a:xfrm>
            <a:off x="1110000" y="258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Websites, apps and phonelines read from it</a:t>
            </a:r>
            <a:endParaRPr/>
          </a:p>
        </p:txBody>
      </p:sp>
      <p:sp>
        <p:nvSpPr>
          <p:cNvPr id="176" name="Google Shape;176;p29"/>
          <p:cNvSpPr/>
          <p:nvPr/>
        </p:nvSpPr>
        <p:spPr>
          <a:xfrm>
            <a:off x="520000" y="333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heart-handshake.png" id="177" name="Google Shape;177;p29"/>
          <p:cNvPicPr preferRelativeResize="0"/>
          <p:nvPr/>
        </p:nvPicPr>
        <p:blipFill rotWithShape="1">
          <a:blip r:embed="rId7">
            <a:alphaModFix/>
          </a:blip>
          <a:srcRect b="0" l="0" r="0" t="0"/>
          <a:stretch/>
        </p:blipFill>
        <p:spPr>
          <a:xfrm>
            <a:off x="614500" y="3426975"/>
            <a:ext cx="231000" cy="231000"/>
          </a:xfrm>
          <a:prstGeom prst="rect">
            <a:avLst/>
          </a:prstGeom>
          <a:noFill/>
          <a:ln>
            <a:noFill/>
          </a:ln>
        </p:spPr>
      </p:pic>
      <p:sp>
        <p:nvSpPr>
          <p:cNvPr id="178" name="Google Shape;178;p29"/>
          <p:cNvSpPr txBox="1"/>
          <p:nvPr/>
        </p:nvSpPr>
        <p:spPr>
          <a:xfrm>
            <a:off x="1110000" y="322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Free and open source</a:t>
            </a:r>
            <a:endParaRPr/>
          </a:p>
        </p:txBody>
      </p:sp>
      <p:pic>
        <p:nvPicPr>
          <p:cNvPr descr="bmlt-edit.png" id="179" name="Google Shape;179;p29"/>
          <p:cNvPicPr preferRelativeResize="0"/>
          <p:nvPr/>
        </p:nvPicPr>
        <p:blipFill rotWithShape="1">
          <a:blip r:embed="rId8">
            <a:alphaModFix/>
          </a:blip>
          <a:srcRect b="0" l="0" r="0" t="0"/>
          <a:stretch/>
        </p:blipFill>
        <p:spPr>
          <a:xfrm>
            <a:off x="4370000" y="1884013"/>
            <a:ext cx="2980000" cy="1984449"/>
          </a:xfrm>
          <a:prstGeom prst="rect">
            <a:avLst/>
          </a:prstGeom>
          <a:noFill/>
          <a:ln cap="flat" cmpd="sng" w="9525">
            <a:solidFill>
              <a:srgbClr val="C9D0DA"/>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id="184" name="Google Shape;184;p30"/>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The aggregator</a:t>
            </a:r>
            <a:endParaRPr/>
          </a:p>
        </p:txBody>
      </p:sp>
      <p:sp>
        <p:nvSpPr>
          <p:cNvPr id="185" name="Google Shape;185;p30"/>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 name="Google Shape;186;p30"/>
          <p:cNvSpPr txBox="1"/>
          <p:nvPr/>
        </p:nvSpPr>
        <p:spPr>
          <a:xfrm>
            <a:off x="520000" y="1152475"/>
            <a:ext cx="6830000" cy="45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2200" u="none" cap="none" strike="noStrike">
                <a:solidFill>
                  <a:srgbClr val="1F1F1F"/>
                </a:solidFill>
                <a:latin typeface="Arial"/>
                <a:ea typeface="Arial"/>
                <a:cs typeface="Arial"/>
                <a:sym typeface="Arial"/>
              </a:rPr>
              <a:t>Searches every BMLT server at once.</a:t>
            </a:r>
            <a:endParaRPr/>
          </a:p>
        </p:txBody>
      </p:sp>
      <p:sp>
        <p:nvSpPr>
          <p:cNvPr id="187" name="Google Shape;187;p30"/>
          <p:cNvSpPr/>
          <p:nvPr/>
        </p:nvSpPr>
        <p:spPr>
          <a:xfrm>
            <a:off x="520000" y="1800000"/>
            <a:ext cx="2143333" cy="160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8" name="Google Shape;188;p30"/>
          <p:cNvSpPr/>
          <p:nvPr/>
        </p:nvSpPr>
        <p:spPr>
          <a:xfrm>
            <a:off x="520000" y="1800000"/>
            <a:ext cx="2143333" cy="70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9" name="Google Shape;189;p30"/>
          <p:cNvSpPr txBox="1"/>
          <p:nvPr/>
        </p:nvSpPr>
        <p:spPr>
          <a:xfrm>
            <a:off x="520000" y="2030000"/>
            <a:ext cx="2143333" cy="8000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 sz="4800" u="none" cap="none" strike="noStrike">
                <a:solidFill>
                  <a:srgbClr val="158158"/>
                </a:solidFill>
                <a:latin typeface="Arial"/>
                <a:ea typeface="Arial"/>
                <a:cs typeface="Arial"/>
                <a:sym typeface="Arial"/>
              </a:rPr>
              <a:t>579K</a:t>
            </a:r>
            <a:endParaRPr/>
          </a:p>
        </p:txBody>
      </p:sp>
      <p:sp>
        <p:nvSpPr>
          <p:cNvPr id="190" name="Google Shape;190;p30"/>
          <p:cNvSpPr txBox="1"/>
          <p:nvPr/>
        </p:nvSpPr>
        <p:spPr>
          <a:xfrm>
            <a:off x="640000" y="2850000"/>
            <a:ext cx="1903333" cy="45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600" u="none" cap="none" strike="noStrike">
                <a:solidFill>
                  <a:srgbClr val="1F1F1F"/>
                </a:solidFill>
                <a:latin typeface="Arial"/>
                <a:ea typeface="Arial"/>
                <a:cs typeface="Arial"/>
                <a:sym typeface="Arial"/>
              </a:rPr>
              <a:t>requests in 30 days</a:t>
            </a:r>
            <a:endParaRPr/>
          </a:p>
        </p:txBody>
      </p:sp>
      <p:sp>
        <p:nvSpPr>
          <p:cNvPr id="191" name="Google Shape;191;p30"/>
          <p:cNvSpPr/>
          <p:nvPr/>
        </p:nvSpPr>
        <p:spPr>
          <a:xfrm>
            <a:off x="2863333" y="1800000"/>
            <a:ext cx="2143333" cy="160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2" name="Google Shape;192;p30"/>
          <p:cNvSpPr/>
          <p:nvPr/>
        </p:nvSpPr>
        <p:spPr>
          <a:xfrm>
            <a:off x="2863333" y="1800000"/>
            <a:ext cx="2143333" cy="70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3" name="Google Shape;193;p30"/>
          <p:cNvSpPr txBox="1"/>
          <p:nvPr/>
        </p:nvSpPr>
        <p:spPr>
          <a:xfrm>
            <a:off x="2863333" y="2030000"/>
            <a:ext cx="2143333" cy="8000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 sz="4800" u="none" cap="none" strike="noStrike">
                <a:solidFill>
                  <a:srgbClr val="158158"/>
                </a:solidFill>
                <a:latin typeface="Arial"/>
                <a:ea typeface="Arial"/>
                <a:cs typeface="Arial"/>
                <a:sym typeface="Arial"/>
              </a:rPr>
              <a:t>48</a:t>
            </a:r>
            <a:endParaRPr/>
          </a:p>
        </p:txBody>
      </p:sp>
      <p:sp>
        <p:nvSpPr>
          <p:cNvPr id="194" name="Google Shape;194;p30"/>
          <p:cNvSpPr txBox="1"/>
          <p:nvPr/>
        </p:nvSpPr>
        <p:spPr>
          <a:xfrm>
            <a:off x="2983333" y="2850000"/>
            <a:ext cx="1903333" cy="45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600" u="none" cap="none" strike="noStrike">
                <a:solidFill>
                  <a:srgbClr val="1F1F1F"/>
                </a:solidFill>
                <a:latin typeface="Arial"/>
                <a:ea typeface="Arial"/>
                <a:cs typeface="Arial"/>
                <a:sym typeface="Arial"/>
              </a:rPr>
              <a:t>outside apps and directories</a:t>
            </a:r>
            <a:endParaRPr/>
          </a:p>
        </p:txBody>
      </p:sp>
      <p:sp>
        <p:nvSpPr>
          <p:cNvPr id="195" name="Google Shape;195;p30"/>
          <p:cNvSpPr/>
          <p:nvPr/>
        </p:nvSpPr>
        <p:spPr>
          <a:xfrm>
            <a:off x="5206666" y="1800000"/>
            <a:ext cx="2143333" cy="160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6" name="Google Shape;196;p30"/>
          <p:cNvSpPr/>
          <p:nvPr/>
        </p:nvSpPr>
        <p:spPr>
          <a:xfrm>
            <a:off x="5206666" y="1800000"/>
            <a:ext cx="2143333" cy="70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7" name="Google Shape;197;p30"/>
          <p:cNvSpPr txBox="1"/>
          <p:nvPr/>
        </p:nvSpPr>
        <p:spPr>
          <a:xfrm>
            <a:off x="5206666" y="2030000"/>
            <a:ext cx="2143333" cy="8000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 sz="4800" u="none" cap="none" strike="noStrike">
                <a:solidFill>
                  <a:srgbClr val="158158"/>
                </a:solidFill>
                <a:latin typeface="Arial"/>
                <a:ea typeface="Arial"/>
                <a:cs typeface="Arial"/>
                <a:sym typeface="Arial"/>
              </a:rPr>
              <a:t>AI</a:t>
            </a:r>
            <a:endParaRPr/>
          </a:p>
        </p:txBody>
      </p:sp>
      <p:sp>
        <p:nvSpPr>
          <p:cNvPr id="198" name="Google Shape;198;p30"/>
          <p:cNvSpPr txBox="1"/>
          <p:nvPr/>
        </p:nvSpPr>
        <p:spPr>
          <a:xfrm>
            <a:off x="5326666" y="2850000"/>
            <a:ext cx="1903333" cy="45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600" u="none" cap="none" strike="noStrike">
                <a:solidFill>
                  <a:srgbClr val="1F1F1F"/>
                </a:solidFill>
                <a:latin typeface="Arial"/>
                <a:ea typeface="Arial"/>
                <a:cs typeface="Arial"/>
                <a:sym typeface="Arial"/>
              </a:rPr>
              <a:t>assistants read it too</a:t>
            </a:r>
            <a:endParaRPr/>
          </a:p>
        </p:txBody>
      </p:sp>
      <p:sp>
        <p:nvSpPr>
          <p:cNvPr id="199" name="Google Shape;199;p30"/>
          <p:cNvSpPr txBox="1"/>
          <p:nvPr/>
        </p:nvSpPr>
        <p:spPr>
          <a:xfrm>
            <a:off x="520000" y="3700000"/>
            <a:ext cx="6830000" cy="45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2000" u="none" cap="none" strike="noStrike">
                <a:solidFill>
                  <a:srgbClr val="158158"/>
                </a:solidFill>
                <a:latin typeface="Arial"/>
                <a:ea typeface="Arial"/>
                <a:cs typeface="Arial"/>
                <a:sym typeface="Arial"/>
              </a:rPr>
              <a:t>When you update your BMLT server,</a:t>
            </a:r>
            <a:endParaRPr/>
          </a:p>
          <a:p>
            <a:pPr indent="0" lvl="0" marL="0" marR="0" rtl="0" algn="ctr">
              <a:lnSpc>
                <a:spcPct val="100000"/>
              </a:lnSpc>
              <a:spcBef>
                <a:spcPts val="0"/>
              </a:spcBef>
              <a:spcAft>
                <a:spcPts val="0"/>
              </a:spcAft>
              <a:buNone/>
            </a:pPr>
            <a:r>
              <a:rPr b="1" i="0" lang="en" sz="2000" u="none" cap="none" strike="noStrike">
                <a:solidFill>
                  <a:srgbClr val="158158"/>
                </a:solidFill>
                <a:latin typeface="Arial"/>
                <a:ea typeface="Arial"/>
                <a:cs typeface="Arial"/>
                <a:sym typeface="Arial"/>
              </a:rPr>
              <a:t>all of these get the change.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id="204" name="Google Shape;204;p31"/>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5" name="Google Shape;205;p31"/>
          <p:cNvSpPr txBox="1"/>
          <p:nvPr/>
        </p:nvSpPr>
        <p:spPr>
          <a:xfrm>
            <a:off x="311700" y="190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Yap</a:t>
            </a:r>
            <a:endParaRPr/>
          </a:p>
        </p:txBody>
      </p:sp>
      <p:sp>
        <p:nvSpPr>
          <p:cNvPr id="206" name="Google Shape;206;p31"/>
          <p:cNvSpPr txBox="1"/>
          <p:nvPr/>
        </p:nvSpPr>
        <p:spPr>
          <a:xfrm>
            <a:off x="311700" y="2950000"/>
            <a:ext cx="8520600" cy="5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The phoneline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32"/>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The phoneline, end to end</a:t>
            </a:r>
            <a:endParaRPr/>
          </a:p>
        </p:txBody>
      </p:sp>
      <p:sp>
        <p:nvSpPr>
          <p:cNvPr id="212" name="Google Shape;212;p32"/>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3" name="Google Shape;213;p32"/>
          <p:cNvSpPr txBox="1"/>
          <p:nvPr/>
        </p:nvSpPr>
        <p:spPr>
          <a:xfrm>
            <a:off x="520000" y="1152475"/>
            <a:ext cx="3999900" cy="40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5A5A5A"/>
                </a:solidFill>
                <a:latin typeface="Arial"/>
                <a:ea typeface="Arial"/>
                <a:cs typeface="Arial"/>
                <a:sym typeface="Arial"/>
              </a:rPr>
              <a:t>What a caller hears</a:t>
            </a:r>
            <a:endParaRPr/>
          </a:p>
        </p:txBody>
      </p:sp>
      <p:sp>
        <p:nvSpPr>
          <p:cNvPr id="214" name="Google Shape;214;p32"/>
          <p:cNvSpPr txBox="1"/>
          <p:nvPr/>
        </p:nvSpPr>
        <p:spPr>
          <a:xfrm>
            <a:off x="4832400" y="1152475"/>
            <a:ext cx="3999900" cy="40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5A5A5A"/>
                </a:solidFill>
                <a:latin typeface="Arial"/>
                <a:ea typeface="Arial"/>
                <a:cs typeface="Arial"/>
                <a:sym typeface="Arial"/>
              </a:rPr>
              <a:t>Where the call goes</a:t>
            </a:r>
            <a:endParaRPr/>
          </a:p>
        </p:txBody>
      </p:sp>
      <p:sp>
        <p:nvSpPr>
          <p:cNvPr id="215" name="Google Shape;215;p32"/>
          <p:cNvSpPr/>
          <p:nvPr/>
        </p:nvSpPr>
        <p:spPr>
          <a:xfrm>
            <a:off x="520000" y="1630000"/>
            <a:ext cx="420000" cy="420000"/>
          </a:xfrm>
          <a:prstGeom prst="ellipse">
            <a:avLst/>
          </a:prstGeom>
          <a:solidFill>
            <a:srgbClr val="15815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2000" u="none" cap="none" strike="noStrike">
                <a:solidFill>
                  <a:srgbClr val="FFFFFF"/>
                </a:solidFill>
                <a:latin typeface="Arial"/>
                <a:ea typeface="Arial"/>
                <a:cs typeface="Arial"/>
                <a:sym typeface="Arial"/>
              </a:rPr>
              <a:t>1</a:t>
            </a:r>
            <a:endParaRPr/>
          </a:p>
        </p:txBody>
      </p:sp>
      <p:sp>
        <p:nvSpPr>
          <p:cNvPr id="216" name="Google Shape;216;p32"/>
          <p:cNvSpPr txBox="1"/>
          <p:nvPr/>
        </p:nvSpPr>
        <p:spPr>
          <a:xfrm>
            <a:off x="1100000" y="1560000"/>
            <a:ext cx="3419900" cy="56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Find someone to talk to</a:t>
            </a:r>
            <a:endParaRPr/>
          </a:p>
        </p:txBody>
      </p:sp>
      <p:sp>
        <p:nvSpPr>
          <p:cNvPr id="217" name="Google Shape;217;p32"/>
          <p:cNvSpPr/>
          <p:nvPr/>
        </p:nvSpPr>
        <p:spPr>
          <a:xfrm>
            <a:off x="520000" y="2190000"/>
            <a:ext cx="420000" cy="420000"/>
          </a:xfrm>
          <a:prstGeom prst="ellipse">
            <a:avLst/>
          </a:prstGeom>
          <a:solidFill>
            <a:srgbClr val="15815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2000" u="none" cap="none" strike="noStrike">
                <a:solidFill>
                  <a:srgbClr val="FFFFFF"/>
                </a:solidFill>
                <a:latin typeface="Arial"/>
                <a:ea typeface="Arial"/>
                <a:cs typeface="Arial"/>
                <a:sym typeface="Arial"/>
              </a:rPr>
              <a:t>2</a:t>
            </a:r>
            <a:endParaRPr/>
          </a:p>
        </p:txBody>
      </p:sp>
      <p:sp>
        <p:nvSpPr>
          <p:cNvPr id="218" name="Google Shape;218;p32"/>
          <p:cNvSpPr txBox="1"/>
          <p:nvPr/>
        </p:nvSpPr>
        <p:spPr>
          <a:xfrm>
            <a:off x="1100000" y="2120000"/>
            <a:ext cx="3419900" cy="56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Find a meeting</a:t>
            </a:r>
            <a:endParaRPr/>
          </a:p>
        </p:txBody>
      </p:sp>
      <p:sp>
        <p:nvSpPr>
          <p:cNvPr id="219" name="Google Shape;219;p32"/>
          <p:cNvSpPr/>
          <p:nvPr/>
        </p:nvSpPr>
        <p:spPr>
          <a:xfrm>
            <a:off x="520000" y="2750000"/>
            <a:ext cx="420000" cy="420000"/>
          </a:xfrm>
          <a:prstGeom prst="ellipse">
            <a:avLst/>
          </a:prstGeom>
          <a:solidFill>
            <a:srgbClr val="15815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2000" u="none" cap="none" strike="noStrike">
                <a:solidFill>
                  <a:srgbClr val="FFFFFF"/>
                </a:solidFill>
                <a:latin typeface="Arial"/>
                <a:ea typeface="Arial"/>
                <a:cs typeface="Arial"/>
                <a:sym typeface="Arial"/>
              </a:rPr>
              <a:t>3</a:t>
            </a:r>
            <a:endParaRPr/>
          </a:p>
        </p:txBody>
      </p:sp>
      <p:sp>
        <p:nvSpPr>
          <p:cNvPr id="220" name="Google Shape;220;p32"/>
          <p:cNvSpPr txBox="1"/>
          <p:nvPr/>
        </p:nvSpPr>
        <p:spPr>
          <a:xfrm>
            <a:off x="1100000" y="2680000"/>
            <a:ext cx="3419900" cy="56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Just For Today</a:t>
            </a:r>
            <a:endParaRPr/>
          </a:p>
        </p:txBody>
      </p:sp>
      <p:sp>
        <p:nvSpPr>
          <p:cNvPr id="221" name="Google Shape;221;p32"/>
          <p:cNvSpPr txBox="1"/>
          <p:nvPr/>
        </p:nvSpPr>
        <p:spPr>
          <a:xfrm>
            <a:off x="4832400" y="1640000"/>
            <a:ext cx="3999900" cy="2800000"/>
          </a:xfrm>
          <a:prstGeom prst="rect">
            <a:avLst/>
          </a:prstGeom>
          <a:noFill/>
          <a:ln>
            <a:noFill/>
          </a:ln>
        </p:spPr>
        <p:txBody>
          <a:bodyPr anchorCtr="0" anchor="t" bIns="0" lIns="0" spcFirstLastPara="1" rIns="0" wrap="square" tIns="0">
            <a:spAutoFit/>
          </a:bodyPr>
          <a:lstStyle/>
          <a:p>
            <a:pPr indent="-200000" lvl="0" marL="200000" marR="0" rtl="0" algn="l">
              <a:lnSpc>
                <a:spcPct val="115000"/>
              </a:lnSpc>
              <a:spcBef>
                <a:spcPts val="0"/>
              </a:spcBef>
              <a:spcAft>
                <a:spcPts val="0"/>
              </a:spcAft>
              <a:buNone/>
            </a:pPr>
            <a:r>
              <a:rPr b="1" i="0" lang="en" sz="2000" u="none" cap="none" strike="noStrike">
                <a:solidFill>
                  <a:srgbClr val="158158"/>
                </a:solidFill>
                <a:latin typeface="Arial"/>
                <a:ea typeface="Arial"/>
                <a:cs typeface="Arial"/>
                <a:sym typeface="Arial"/>
              </a:rPr>
              <a:t>— </a:t>
            </a:r>
            <a:r>
              <a:rPr b="0" i="0" lang="en" sz="2000" u="none" cap="none" strike="noStrike">
                <a:solidFill>
                  <a:srgbClr val="1F1F1F"/>
                </a:solidFill>
                <a:latin typeface="Arial"/>
                <a:ea typeface="Arial"/>
                <a:cs typeface="Arial"/>
                <a:sym typeface="Arial"/>
              </a:rPr>
              <a:t>Routed by location</a:t>
            </a:r>
            <a:endParaRPr/>
          </a:p>
          <a:p>
            <a:pPr indent="-200000" lvl="0" marL="200000" marR="0" rtl="0" algn="l">
              <a:lnSpc>
                <a:spcPct val="115000"/>
              </a:lnSpc>
              <a:spcBef>
                <a:spcPts val="1600"/>
              </a:spcBef>
              <a:spcAft>
                <a:spcPts val="0"/>
              </a:spcAft>
              <a:buNone/>
            </a:pPr>
            <a:r>
              <a:rPr b="1" i="0" lang="en" sz="2000" u="none" cap="none" strike="noStrike">
                <a:solidFill>
                  <a:srgbClr val="158158"/>
                </a:solidFill>
                <a:latin typeface="Arial"/>
                <a:ea typeface="Arial"/>
                <a:cs typeface="Arial"/>
                <a:sym typeface="Arial"/>
              </a:rPr>
              <a:t>— </a:t>
            </a:r>
            <a:r>
              <a:rPr b="0" i="0" lang="en" sz="2000" u="none" cap="none" strike="noStrike">
                <a:solidFill>
                  <a:srgbClr val="1F1F1F"/>
                </a:solidFill>
                <a:latin typeface="Arial"/>
                <a:ea typeface="Arial"/>
                <a:cs typeface="Arial"/>
                <a:sym typeface="Arial"/>
              </a:rPr>
              <a:t>Volunteer schedules</a:t>
            </a:r>
            <a:endParaRPr/>
          </a:p>
          <a:p>
            <a:pPr indent="-200000" lvl="0" marL="200000" marR="0" rtl="0" algn="l">
              <a:lnSpc>
                <a:spcPct val="115000"/>
              </a:lnSpc>
              <a:spcBef>
                <a:spcPts val="1600"/>
              </a:spcBef>
              <a:spcAft>
                <a:spcPts val="0"/>
              </a:spcAft>
              <a:buNone/>
            </a:pPr>
            <a:r>
              <a:rPr b="1" i="0" lang="en" sz="2000" u="none" cap="none" strike="noStrike">
                <a:solidFill>
                  <a:srgbClr val="158158"/>
                </a:solidFill>
                <a:latin typeface="Arial"/>
                <a:ea typeface="Arial"/>
                <a:cs typeface="Arial"/>
                <a:sym typeface="Arial"/>
              </a:rPr>
              <a:t>— </a:t>
            </a:r>
            <a:r>
              <a:rPr b="0" i="0" lang="en" sz="2000" u="none" cap="none" strike="noStrike">
                <a:solidFill>
                  <a:srgbClr val="1F1F1F"/>
                </a:solidFill>
                <a:latin typeface="Arial"/>
                <a:ea typeface="Arial"/>
                <a:cs typeface="Arial"/>
                <a:sym typeface="Arial"/>
              </a:rPr>
              <a:t>Voicemail if no one answers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33"/>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7" name="Google Shape;227;p33"/>
          <p:cNvSpPr txBox="1"/>
          <p:nvPr/>
        </p:nvSpPr>
        <p:spPr>
          <a:xfrm>
            <a:off x="311700" y="190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Mayo</a:t>
            </a:r>
            <a:endParaRPr/>
          </a:p>
        </p:txBody>
      </p:sp>
      <p:sp>
        <p:nvSpPr>
          <p:cNvPr id="228" name="Google Shape;228;p33"/>
          <p:cNvSpPr txBox="1"/>
          <p:nvPr/>
        </p:nvSpPr>
        <p:spPr>
          <a:xfrm>
            <a:off x="311700" y="2950000"/>
            <a:ext cx="8520600" cy="5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Events and announcements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2" name="Shape 232"/>
        <p:cNvGrpSpPr/>
        <p:nvPr/>
      </p:nvGrpSpPr>
      <p:grpSpPr>
        <a:xfrm>
          <a:off x="0" y="0"/>
          <a:ext cx="0" cy="0"/>
          <a:chOff x="0" y="0"/>
          <a:chExt cx="0" cy="0"/>
        </a:xfrm>
      </p:grpSpPr>
      <p:sp>
        <p:nvSpPr>
          <p:cNvPr id="233" name="Google Shape;233;p34"/>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What is Mayo?</a:t>
            </a:r>
            <a:endParaRPr/>
          </a:p>
        </p:txBody>
      </p:sp>
      <p:sp>
        <p:nvSpPr>
          <p:cNvPr id="234" name="Google Shape;234;p34"/>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5" name="Google Shape;235;p34"/>
          <p:cNvSpPr txBox="1"/>
          <p:nvPr/>
        </p:nvSpPr>
        <p:spPr>
          <a:xfrm>
            <a:off x="520000" y="1152475"/>
            <a:ext cx="3700000" cy="34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6" name="Google Shape;236;p34"/>
          <p:cNvSpPr/>
          <p:nvPr/>
        </p:nvSpPr>
        <p:spPr>
          <a:xfrm>
            <a:off x="520000" y="141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volume-2.png" id="237" name="Google Shape;237;p34"/>
          <p:cNvPicPr preferRelativeResize="0"/>
          <p:nvPr/>
        </p:nvPicPr>
        <p:blipFill rotWithShape="1">
          <a:blip r:embed="rId4">
            <a:alphaModFix/>
          </a:blip>
          <a:srcRect b="0" l="0" r="0" t="0"/>
          <a:stretch/>
        </p:blipFill>
        <p:spPr>
          <a:xfrm>
            <a:off x="614500" y="1506975"/>
            <a:ext cx="231000" cy="231000"/>
          </a:xfrm>
          <a:prstGeom prst="rect">
            <a:avLst/>
          </a:prstGeom>
          <a:noFill/>
          <a:ln>
            <a:noFill/>
          </a:ln>
        </p:spPr>
      </p:pic>
      <p:sp>
        <p:nvSpPr>
          <p:cNvPr id="238" name="Google Shape;238;p34"/>
          <p:cNvSpPr txBox="1"/>
          <p:nvPr/>
        </p:nvSpPr>
        <p:spPr>
          <a:xfrm>
            <a:off x="1110000" y="130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800" u="none" cap="none" strike="noStrike">
                <a:solidFill>
                  <a:srgbClr val="1F1F1F"/>
                </a:solidFill>
                <a:latin typeface="Arial"/>
                <a:ea typeface="Arial"/>
                <a:cs typeface="Arial"/>
                <a:sym typeface="Arial"/>
              </a:rPr>
              <a:t>Pronounced "my-oh"</a:t>
            </a:r>
            <a:endParaRPr/>
          </a:p>
        </p:txBody>
      </p:sp>
      <p:sp>
        <p:nvSpPr>
          <p:cNvPr id="239" name="Google Shape;239;p34"/>
          <p:cNvSpPr/>
          <p:nvPr/>
        </p:nvSpPr>
        <p:spPr>
          <a:xfrm>
            <a:off x="520000" y="205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calendar-days.png" id="240" name="Google Shape;240;p34"/>
          <p:cNvPicPr preferRelativeResize="0"/>
          <p:nvPr/>
        </p:nvPicPr>
        <p:blipFill rotWithShape="1">
          <a:blip r:embed="rId5">
            <a:alphaModFix/>
          </a:blip>
          <a:srcRect b="0" l="0" r="0" t="0"/>
          <a:stretch/>
        </p:blipFill>
        <p:spPr>
          <a:xfrm>
            <a:off x="614500" y="2146975"/>
            <a:ext cx="231000" cy="231000"/>
          </a:xfrm>
          <a:prstGeom prst="rect">
            <a:avLst/>
          </a:prstGeom>
          <a:noFill/>
          <a:ln>
            <a:noFill/>
          </a:ln>
        </p:spPr>
      </p:pic>
      <p:sp>
        <p:nvSpPr>
          <p:cNvPr id="241" name="Google Shape;241;p34"/>
          <p:cNvSpPr txBox="1"/>
          <p:nvPr/>
        </p:nvSpPr>
        <p:spPr>
          <a:xfrm>
            <a:off x="1110000" y="194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800" u="none" cap="none" strike="noStrike">
                <a:solidFill>
                  <a:srgbClr val="1F1F1F"/>
                </a:solidFill>
                <a:latin typeface="Arial"/>
                <a:ea typeface="Arial"/>
                <a:cs typeface="Arial"/>
                <a:sym typeface="Arial"/>
              </a:rPr>
              <a:t>Events, not weekly meetings</a:t>
            </a:r>
            <a:endParaRPr/>
          </a:p>
        </p:txBody>
      </p:sp>
      <p:sp>
        <p:nvSpPr>
          <p:cNvPr id="242" name="Google Shape;242;p34"/>
          <p:cNvSpPr/>
          <p:nvPr/>
        </p:nvSpPr>
        <p:spPr>
          <a:xfrm>
            <a:off x="520000" y="269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lug.png" id="243" name="Google Shape;243;p34"/>
          <p:cNvPicPr preferRelativeResize="0"/>
          <p:nvPr/>
        </p:nvPicPr>
        <p:blipFill rotWithShape="1">
          <a:blip r:embed="rId6">
            <a:alphaModFix/>
          </a:blip>
          <a:srcRect b="0" l="0" r="0" t="0"/>
          <a:stretch/>
        </p:blipFill>
        <p:spPr>
          <a:xfrm>
            <a:off x="614500" y="2786975"/>
            <a:ext cx="231000" cy="231000"/>
          </a:xfrm>
          <a:prstGeom prst="rect">
            <a:avLst/>
          </a:prstGeom>
          <a:noFill/>
          <a:ln>
            <a:noFill/>
          </a:ln>
        </p:spPr>
      </p:pic>
      <p:sp>
        <p:nvSpPr>
          <p:cNvPr id="244" name="Google Shape;244;p34"/>
          <p:cNvSpPr txBox="1"/>
          <p:nvPr/>
        </p:nvSpPr>
        <p:spPr>
          <a:xfrm>
            <a:off x="1110000" y="258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800" u="none" cap="none" strike="noStrike">
                <a:solidFill>
                  <a:srgbClr val="1F1F1F"/>
                </a:solidFill>
                <a:latin typeface="Arial"/>
                <a:ea typeface="Arial"/>
                <a:cs typeface="Arial"/>
                <a:sym typeface="Arial"/>
              </a:rPr>
              <a:t>A WordPress plugin</a:t>
            </a:r>
            <a:endParaRPr/>
          </a:p>
        </p:txBody>
      </p:sp>
      <p:sp>
        <p:nvSpPr>
          <p:cNvPr id="245" name="Google Shape;245;p34"/>
          <p:cNvSpPr/>
          <p:nvPr/>
        </p:nvSpPr>
        <p:spPr>
          <a:xfrm>
            <a:off x="520000" y="333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badge-check.png" id="246" name="Google Shape;246;p34"/>
          <p:cNvPicPr preferRelativeResize="0"/>
          <p:nvPr/>
        </p:nvPicPr>
        <p:blipFill rotWithShape="1">
          <a:blip r:embed="rId7">
            <a:alphaModFix/>
          </a:blip>
          <a:srcRect b="0" l="0" r="0" t="0"/>
          <a:stretch/>
        </p:blipFill>
        <p:spPr>
          <a:xfrm>
            <a:off x="614500" y="3426975"/>
            <a:ext cx="231000" cy="231000"/>
          </a:xfrm>
          <a:prstGeom prst="rect">
            <a:avLst/>
          </a:prstGeom>
          <a:noFill/>
          <a:ln>
            <a:noFill/>
          </a:ln>
        </p:spPr>
      </p:pic>
      <p:sp>
        <p:nvSpPr>
          <p:cNvPr id="247" name="Google Shape;247;p34"/>
          <p:cNvSpPr txBox="1"/>
          <p:nvPr/>
        </p:nvSpPr>
        <p:spPr>
          <a:xfrm>
            <a:off x="1110000" y="322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800" u="none" cap="none" strike="noStrike">
                <a:solidFill>
                  <a:srgbClr val="1F1F1F"/>
                </a:solidFill>
                <a:latin typeface="Arial"/>
                <a:ea typeface="Arial"/>
                <a:cs typeface="Arial"/>
                <a:sym typeface="Arial"/>
              </a:rPr>
              <a:t>Groups submit, you approve</a:t>
            </a:r>
            <a:endParaRPr/>
          </a:p>
        </p:txBody>
      </p:sp>
      <p:pic>
        <p:nvPicPr>
          <p:cNvPr descr="mayo-events.png" id="248" name="Google Shape;248;p34"/>
          <p:cNvPicPr preferRelativeResize="0"/>
          <p:nvPr/>
        </p:nvPicPr>
        <p:blipFill rotWithShape="1">
          <a:blip r:embed="rId8">
            <a:alphaModFix/>
          </a:blip>
          <a:srcRect b="0" l="0" r="0" t="0"/>
          <a:stretch/>
        </p:blipFill>
        <p:spPr>
          <a:xfrm>
            <a:off x="4370000" y="1849793"/>
            <a:ext cx="2980000" cy="2052888"/>
          </a:xfrm>
          <a:prstGeom prst="rect">
            <a:avLst/>
          </a:prstGeom>
          <a:noFill/>
          <a:ln cap="flat" cmpd="sng" w="9525">
            <a:solidFill>
              <a:srgbClr val="C9D0DA"/>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2" name="Shape 252"/>
        <p:cNvGrpSpPr/>
        <p:nvPr/>
      </p:nvGrpSpPr>
      <p:grpSpPr>
        <a:xfrm>
          <a:off x="0" y="0"/>
          <a:ext cx="0" cy="0"/>
          <a:chOff x="0" y="0"/>
          <a:chExt cx="0" cy="0"/>
        </a:xfrm>
      </p:grpSpPr>
      <p:sp>
        <p:nvSpPr>
          <p:cNvPr id="253" name="Google Shape;253;p35"/>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Announcements</a:t>
            </a:r>
            <a:endParaRPr/>
          </a:p>
        </p:txBody>
      </p:sp>
      <p:sp>
        <p:nvSpPr>
          <p:cNvPr id="254" name="Google Shape;254;p35"/>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5" name="Google Shape;255;p35"/>
          <p:cNvSpPr txBox="1"/>
          <p:nvPr/>
        </p:nvSpPr>
        <p:spPr>
          <a:xfrm>
            <a:off x="520000" y="1152475"/>
            <a:ext cx="3700000" cy="34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6" name="Google Shape;256;p35"/>
          <p:cNvSpPr/>
          <p:nvPr/>
        </p:nvSpPr>
        <p:spPr>
          <a:xfrm>
            <a:off x="520000" y="141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megaphone.png" id="257" name="Google Shape;257;p35"/>
          <p:cNvPicPr preferRelativeResize="0"/>
          <p:nvPr/>
        </p:nvPicPr>
        <p:blipFill rotWithShape="1">
          <a:blip r:embed="rId4">
            <a:alphaModFix/>
          </a:blip>
          <a:srcRect b="0" l="0" r="0" t="0"/>
          <a:stretch/>
        </p:blipFill>
        <p:spPr>
          <a:xfrm>
            <a:off x="614500" y="1506975"/>
            <a:ext cx="231000" cy="231000"/>
          </a:xfrm>
          <a:prstGeom prst="rect">
            <a:avLst/>
          </a:prstGeom>
          <a:noFill/>
          <a:ln>
            <a:noFill/>
          </a:ln>
        </p:spPr>
      </p:pic>
      <p:sp>
        <p:nvSpPr>
          <p:cNvPr id="258" name="Google Shape;258;p35"/>
          <p:cNvSpPr txBox="1"/>
          <p:nvPr/>
        </p:nvSpPr>
        <p:spPr>
          <a:xfrm>
            <a:off x="1110000" y="130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Closures and urgent updates</a:t>
            </a:r>
            <a:endParaRPr/>
          </a:p>
        </p:txBody>
      </p:sp>
      <p:sp>
        <p:nvSpPr>
          <p:cNvPr id="259" name="Google Shape;259;p35"/>
          <p:cNvSpPr/>
          <p:nvPr/>
        </p:nvSpPr>
        <p:spPr>
          <a:xfrm>
            <a:off x="520000" y="205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app-window.png" id="260" name="Google Shape;260;p35"/>
          <p:cNvPicPr preferRelativeResize="0"/>
          <p:nvPr/>
        </p:nvPicPr>
        <p:blipFill rotWithShape="1">
          <a:blip r:embed="rId5">
            <a:alphaModFix/>
          </a:blip>
          <a:srcRect b="0" l="0" r="0" t="0"/>
          <a:stretch/>
        </p:blipFill>
        <p:spPr>
          <a:xfrm>
            <a:off x="614500" y="2146975"/>
            <a:ext cx="231000" cy="231000"/>
          </a:xfrm>
          <a:prstGeom prst="rect">
            <a:avLst/>
          </a:prstGeom>
          <a:noFill/>
          <a:ln>
            <a:noFill/>
          </a:ln>
        </p:spPr>
      </p:pic>
      <p:sp>
        <p:nvSpPr>
          <p:cNvPr id="261" name="Google Shape;261;p35"/>
          <p:cNvSpPr txBox="1"/>
          <p:nvPr/>
        </p:nvSpPr>
        <p:spPr>
          <a:xfrm>
            <a:off x="1110000" y="194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Banner or pop-up on your site</a:t>
            </a:r>
            <a:endParaRPr/>
          </a:p>
        </p:txBody>
      </p:sp>
      <p:sp>
        <p:nvSpPr>
          <p:cNvPr id="262" name="Google Shape;262;p35"/>
          <p:cNvSpPr/>
          <p:nvPr/>
        </p:nvSpPr>
        <p:spPr>
          <a:xfrm>
            <a:off x="520000" y="269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timer.png" id="263" name="Google Shape;263;p35"/>
          <p:cNvPicPr preferRelativeResize="0"/>
          <p:nvPr/>
        </p:nvPicPr>
        <p:blipFill rotWithShape="1">
          <a:blip r:embed="rId6">
            <a:alphaModFix/>
          </a:blip>
          <a:srcRect b="0" l="0" r="0" t="0"/>
          <a:stretch/>
        </p:blipFill>
        <p:spPr>
          <a:xfrm>
            <a:off x="614500" y="2786975"/>
            <a:ext cx="231000" cy="231000"/>
          </a:xfrm>
          <a:prstGeom prst="rect">
            <a:avLst/>
          </a:prstGeom>
          <a:noFill/>
          <a:ln>
            <a:noFill/>
          </a:ln>
        </p:spPr>
      </p:pic>
      <p:sp>
        <p:nvSpPr>
          <p:cNvPr id="264" name="Google Shape;264;p35"/>
          <p:cNvSpPr txBox="1"/>
          <p:nvPr/>
        </p:nvSpPr>
        <p:spPr>
          <a:xfrm>
            <a:off x="1110000" y="258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Takes itself down when done</a:t>
            </a:r>
            <a:endParaRPr/>
          </a:p>
        </p:txBody>
      </p:sp>
      <p:pic>
        <p:nvPicPr>
          <p:cNvPr descr="mayo-announcement.png" id="265" name="Google Shape;265;p35"/>
          <p:cNvPicPr preferRelativeResize="0"/>
          <p:nvPr/>
        </p:nvPicPr>
        <p:blipFill rotWithShape="1">
          <a:blip r:embed="rId7">
            <a:alphaModFix/>
          </a:blip>
          <a:srcRect b="0" l="0" r="0" t="0"/>
          <a:stretch/>
        </p:blipFill>
        <p:spPr>
          <a:xfrm>
            <a:off x="4370000" y="2023092"/>
            <a:ext cx="2980000" cy="1706290"/>
          </a:xfrm>
          <a:prstGeom prst="rect">
            <a:avLst/>
          </a:prstGeom>
          <a:noFill/>
          <a:ln cap="flat" cmpd="sng" w="9525">
            <a:solidFill>
              <a:srgbClr val="C9D0DA"/>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sp>
        <p:nvSpPr>
          <p:cNvPr id="270" name="Google Shape;270;p36"/>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1" name="Google Shape;271;p36"/>
          <p:cNvSpPr txBox="1"/>
          <p:nvPr/>
        </p:nvSpPr>
        <p:spPr>
          <a:xfrm>
            <a:off x="311700" y="212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Demo</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37"/>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7" name="Google Shape;277;p37"/>
          <p:cNvSpPr txBox="1"/>
          <p:nvPr/>
        </p:nvSpPr>
        <p:spPr>
          <a:xfrm>
            <a:off x="311700" y="190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NA Meetings Near Me</a:t>
            </a:r>
            <a:endParaRPr/>
          </a:p>
        </p:txBody>
      </p:sp>
      <p:sp>
        <p:nvSpPr>
          <p:cNvPr id="278" name="Google Shape;278;p37"/>
          <p:cNvSpPr txBox="1"/>
          <p:nvPr/>
        </p:nvSpPr>
        <p:spPr>
          <a:xfrm>
            <a:off x="311700" y="2950000"/>
            <a:ext cx="8520600" cy="5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The mobile app</a:t>
            </a:r>
            <a:endParaRPr/>
          </a:p>
        </p:txBody>
      </p:sp>
      <p:sp>
        <p:nvSpPr>
          <p:cNvPr id="279" name="Google Shape;279;p37"/>
          <p:cNvSpPr txBox="1"/>
          <p:nvPr/>
        </p:nvSpPr>
        <p:spPr>
          <a:xfrm>
            <a:off x="311700" y="3500000"/>
            <a:ext cx="8520600" cy="4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rgbClr val="158158"/>
                </a:solidFill>
                <a:latin typeface="Arial"/>
                <a:ea typeface="Arial"/>
                <a:cs typeface="Arial"/>
                <a:sym typeface="Arial"/>
              </a:rPr>
              <a:t>nameetingsnearme.app</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3" name="Shape 283"/>
        <p:cNvGrpSpPr/>
        <p:nvPr/>
      </p:nvGrpSpPr>
      <p:grpSpPr>
        <a:xfrm>
          <a:off x="0" y="0"/>
          <a:ext cx="0" cy="0"/>
          <a:chOff x="0" y="0"/>
          <a:chExt cx="0" cy="0"/>
        </a:xfrm>
      </p:grpSpPr>
      <p:sp>
        <p:nvSpPr>
          <p:cNvPr id="284" name="Google Shape;284;p38"/>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NA Meetings Near Me (Mobile App)</a:t>
            </a:r>
            <a:endParaRPr/>
          </a:p>
        </p:txBody>
      </p:sp>
      <p:sp>
        <p:nvSpPr>
          <p:cNvPr id="285" name="Google Shape;285;p38"/>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6" name="Google Shape;286;p38"/>
          <p:cNvSpPr txBox="1"/>
          <p:nvPr/>
        </p:nvSpPr>
        <p:spPr>
          <a:xfrm>
            <a:off x="520000" y="1152475"/>
            <a:ext cx="3700000" cy="3416400"/>
          </a:xfrm>
          <a:prstGeom prst="rect">
            <a:avLst/>
          </a:prstGeom>
          <a:noFill/>
          <a:ln>
            <a:noFill/>
          </a:ln>
        </p:spPr>
        <p:txBody>
          <a:bodyPr anchorCtr="0" anchor="t" bIns="0" lIns="0" spcFirstLastPara="1" rIns="0" wrap="square" tIns="0">
            <a:spAutoFit/>
          </a:bodyPr>
          <a:lstStyle/>
          <a:p>
            <a:pPr indent="-200000" lvl="0" marL="200000" marR="0" rtl="0" algn="l">
              <a:lnSpc>
                <a:spcPct val="115000"/>
              </a:lnSpc>
              <a:spcBef>
                <a:spcPts val="0"/>
              </a:spcBef>
              <a:spcAft>
                <a:spcPts val="0"/>
              </a:spcAft>
              <a:buNone/>
            </a:pPr>
            <a:r>
              <a:rPr b="1" i="0" lang="en" sz="1800" u="none" cap="none" strike="noStrike">
                <a:solidFill>
                  <a:srgbClr val="158158"/>
                </a:solidFill>
                <a:latin typeface="Arial"/>
                <a:ea typeface="Arial"/>
                <a:cs typeface="Arial"/>
                <a:sym typeface="Arial"/>
              </a:rPr>
              <a:t>— </a:t>
            </a:r>
            <a:r>
              <a:rPr b="0" i="0" lang="en" sz="1800" u="none" cap="none" strike="noStrike">
                <a:solidFill>
                  <a:srgbClr val="1F1F1F"/>
                </a:solidFill>
                <a:latin typeface="Arial"/>
                <a:ea typeface="Arial"/>
                <a:cs typeface="Arial"/>
                <a:sym typeface="Arial"/>
              </a:rPr>
              <a:t>What's starting near you, first</a:t>
            </a:r>
            <a:endParaRPr/>
          </a:p>
          <a:p>
            <a:pPr indent="-200000" lvl="0" marL="200000" marR="0" rtl="0" algn="l">
              <a:lnSpc>
                <a:spcPct val="115000"/>
              </a:lnSpc>
              <a:spcBef>
                <a:spcPts val="1800"/>
              </a:spcBef>
              <a:spcAft>
                <a:spcPts val="0"/>
              </a:spcAft>
              <a:buNone/>
            </a:pPr>
            <a:r>
              <a:rPr b="1" i="0" lang="en" sz="1800" u="none" cap="none" strike="noStrike">
                <a:solidFill>
                  <a:srgbClr val="158158"/>
                </a:solidFill>
                <a:latin typeface="Arial"/>
                <a:ea typeface="Arial"/>
                <a:cs typeface="Arial"/>
                <a:sym typeface="Arial"/>
              </a:rPr>
              <a:t>— </a:t>
            </a:r>
            <a:r>
              <a:rPr b="0" i="0" lang="en" sz="1800" u="none" cap="none" strike="noStrike">
                <a:solidFill>
                  <a:srgbClr val="1F1F1F"/>
                </a:solidFill>
                <a:latin typeface="Arial"/>
                <a:ea typeface="Arial"/>
                <a:cs typeface="Arial"/>
                <a:sym typeface="Arial"/>
              </a:rPr>
              <a:t>Directions and shareable links</a:t>
            </a:r>
            <a:endParaRPr/>
          </a:p>
          <a:p>
            <a:pPr indent="-200000" lvl="0" marL="200000" marR="0" rtl="0" algn="l">
              <a:lnSpc>
                <a:spcPct val="115000"/>
              </a:lnSpc>
              <a:spcBef>
                <a:spcPts val="1800"/>
              </a:spcBef>
              <a:spcAft>
                <a:spcPts val="0"/>
              </a:spcAft>
              <a:buNone/>
            </a:pPr>
            <a:r>
              <a:rPr b="1" i="0" lang="en" sz="1800" u="none" cap="none" strike="noStrike">
                <a:solidFill>
                  <a:srgbClr val="158158"/>
                </a:solidFill>
                <a:latin typeface="Arial"/>
                <a:ea typeface="Arial"/>
                <a:cs typeface="Arial"/>
                <a:sym typeface="Arial"/>
              </a:rPr>
              <a:t>— </a:t>
            </a:r>
            <a:r>
              <a:rPr b="0" i="0" lang="en" sz="1800" u="none" cap="none" strike="noStrike">
                <a:solidFill>
                  <a:srgbClr val="1F1F1F"/>
                </a:solidFill>
                <a:latin typeface="Arial"/>
                <a:ea typeface="Arial"/>
                <a:cs typeface="Arial"/>
                <a:sym typeface="Arial"/>
              </a:rPr>
              <a:t>Meeting data comes from BMLT</a:t>
            </a:r>
            <a:endParaRPr/>
          </a:p>
          <a:p>
            <a:pPr indent="-200000" lvl="0" marL="200000" marR="0" rtl="0" algn="l">
              <a:lnSpc>
                <a:spcPct val="115000"/>
              </a:lnSpc>
              <a:spcBef>
                <a:spcPts val="1800"/>
              </a:spcBef>
              <a:spcAft>
                <a:spcPts val="0"/>
              </a:spcAft>
              <a:buNone/>
            </a:pPr>
            <a:r>
              <a:rPr b="1" i="0" lang="en" sz="1800" u="none" cap="none" strike="noStrike">
                <a:solidFill>
                  <a:srgbClr val="158158"/>
                </a:solidFill>
                <a:latin typeface="Arial"/>
                <a:ea typeface="Arial"/>
                <a:cs typeface="Arial"/>
                <a:sym typeface="Arial"/>
              </a:rPr>
              <a:t>— </a:t>
            </a:r>
            <a:r>
              <a:rPr b="0" i="0" lang="en" sz="1800" u="none" cap="none" strike="noStrike">
                <a:solidFill>
                  <a:srgbClr val="1F1F1F"/>
                </a:solidFill>
                <a:latin typeface="Arial"/>
                <a:ea typeface="Arial"/>
                <a:cs typeface="Arial"/>
                <a:sym typeface="Arial"/>
              </a:rPr>
              <a:t>On BMLT? You're already in it</a:t>
            </a:r>
            <a:endParaRPr/>
          </a:p>
        </p:txBody>
      </p:sp>
      <p:pic>
        <p:nvPicPr>
          <p:cNvPr descr="namnm-meetings.png" id="287" name="Google Shape;287;p38"/>
          <p:cNvPicPr preferRelativeResize="0"/>
          <p:nvPr/>
        </p:nvPicPr>
        <p:blipFill rotWithShape="1">
          <a:blip r:embed="rId4">
            <a:alphaModFix/>
          </a:blip>
          <a:srcRect b="0" l="0" r="0" t="0"/>
          <a:stretch/>
        </p:blipFill>
        <p:spPr>
          <a:xfrm>
            <a:off x="4370000" y="1925510"/>
            <a:ext cx="1415000" cy="1901455"/>
          </a:xfrm>
          <a:prstGeom prst="rect">
            <a:avLst/>
          </a:prstGeom>
          <a:noFill/>
          <a:ln cap="flat" cmpd="sng" w="9525">
            <a:solidFill>
              <a:srgbClr val="C9D0DA"/>
            </a:solidFill>
            <a:prstDash val="solid"/>
            <a:round/>
            <a:headEnd len="sm" w="sm" type="none"/>
            <a:tailEnd len="sm" w="sm" type="none"/>
          </a:ln>
        </p:spPr>
      </p:pic>
      <p:pic>
        <p:nvPicPr>
          <p:cNvPr descr="namnm-map.png" id="288" name="Google Shape;288;p38"/>
          <p:cNvPicPr preferRelativeResize="0"/>
          <p:nvPr/>
        </p:nvPicPr>
        <p:blipFill rotWithShape="1">
          <a:blip r:embed="rId5">
            <a:alphaModFix/>
          </a:blip>
          <a:srcRect b="0" l="0" r="0" t="0"/>
          <a:stretch/>
        </p:blipFill>
        <p:spPr>
          <a:xfrm>
            <a:off x="5935000" y="1925510"/>
            <a:ext cx="1415000" cy="1901455"/>
          </a:xfrm>
          <a:prstGeom prst="rect">
            <a:avLst/>
          </a:prstGeom>
          <a:noFill/>
          <a:ln cap="flat" cmpd="sng" w="9525">
            <a:solidFill>
              <a:srgbClr val="C9D0DA"/>
            </a:solidFill>
            <a:prstDash val="solid"/>
            <a:round/>
            <a:headEnd len="sm" w="sm" type="none"/>
            <a:tailEnd len="sm" w="sm" type="none"/>
          </a:ln>
        </p:spPr>
      </p:pic>
      <p:sp>
        <p:nvSpPr>
          <p:cNvPr id="289" name="Google Shape;289;p38"/>
          <p:cNvSpPr txBox="1"/>
          <p:nvPr/>
        </p:nvSpPr>
        <p:spPr>
          <a:xfrm>
            <a:off x="4370000" y="3916965"/>
            <a:ext cx="2980000" cy="3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1600" u="none" cap="none" strike="noStrike">
                <a:solidFill>
                  <a:srgbClr val="158158"/>
                </a:solidFill>
                <a:latin typeface="Arial"/>
                <a:ea typeface="Arial"/>
                <a:cs typeface="Arial"/>
                <a:sym typeface="Arial"/>
              </a:rPr>
              <a:t>nameetingsnearme.app</a:t>
            </a:r>
            <a:endParaRPr/>
          </a:p>
        </p:txBody>
      </p:sp>
      <p:pic>
        <p:nvPicPr>
          <p:cNvPr descr="app-store.png" id="290" name="Google Shape;290;p38"/>
          <p:cNvPicPr preferRelativeResize="0"/>
          <p:nvPr/>
        </p:nvPicPr>
        <p:blipFill rotWithShape="1">
          <a:blip r:embed="rId6">
            <a:alphaModFix/>
          </a:blip>
          <a:srcRect b="0" l="0" r="0" t="0"/>
          <a:stretch/>
        </p:blipFill>
        <p:spPr>
          <a:xfrm>
            <a:off x="381120" y="4330000"/>
            <a:ext cx="837760" cy="280000"/>
          </a:xfrm>
          <a:prstGeom prst="rect">
            <a:avLst/>
          </a:prstGeom>
          <a:noFill/>
          <a:ln>
            <a:noFill/>
          </a:ln>
        </p:spPr>
      </p:pic>
      <p:pic>
        <p:nvPicPr>
          <p:cNvPr descr="google-play.png" id="291" name="Google Shape;291;p38"/>
          <p:cNvPicPr preferRelativeResize="0"/>
          <p:nvPr/>
        </p:nvPicPr>
        <p:blipFill rotWithShape="1">
          <a:blip r:embed="rId7">
            <a:alphaModFix/>
          </a:blip>
          <a:srcRect b="0" l="0" r="0" t="0"/>
          <a:stretch/>
        </p:blipFill>
        <p:spPr>
          <a:xfrm>
            <a:off x="1358880" y="4330000"/>
            <a:ext cx="940000" cy="280000"/>
          </a:xfrm>
          <a:prstGeom prst="rect">
            <a:avLst/>
          </a:prstGeom>
          <a:noFill/>
          <a:ln>
            <a:noFill/>
          </a:ln>
        </p:spPr>
      </p:pic>
      <p:pic>
        <p:nvPicPr>
          <p:cNvPr descr="app-qr.png" id="292" name="Google Shape;292;p38"/>
          <p:cNvPicPr preferRelativeResize="0"/>
          <p:nvPr/>
        </p:nvPicPr>
        <p:blipFill rotWithShape="1">
          <a:blip r:embed="rId8">
            <a:alphaModFix/>
          </a:blip>
          <a:srcRect b="0" l="0" r="0" t="0"/>
          <a:stretch/>
        </p:blipFill>
        <p:spPr>
          <a:xfrm>
            <a:off x="750000" y="3080000"/>
            <a:ext cx="1180000" cy="118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39"/>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8" name="Google Shape;298;p39"/>
          <p:cNvSpPr txBox="1"/>
          <p:nvPr/>
        </p:nvSpPr>
        <p:spPr>
          <a:xfrm>
            <a:off x="311700" y="190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Crumb</a:t>
            </a:r>
            <a:endParaRPr/>
          </a:p>
        </p:txBody>
      </p:sp>
      <p:sp>
        <p:nvSpPr>
          <p:cNvPr id="299" name="Google Shape;299;p39"/>
          <p:cNvSpPr txBox="1"/>
          <p:nvPr/>
        </p:nvSpPr>
        <p:spPr>
          <a:xfrm>
            <a:off x="311700" y="2950000"/>
            <a:ext cx="8520600" cy="5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The meeting finder widget</a:t>
            </a:r>
            <a:endParaRPr/>
          </a:p>
        </p:txBody>
      </p:sp>
      <p:sp>
        <p:nvSpPr>
          <p:cNvPr id="300" name="Google Shape;300;p39"/>
          <p:cNvSpPr txBox="1"/>
          <p:nvPr/>
        </p:nvSpPr>
        <p:spPr>
          <a:xfrm>
            <a:off x="311700" y="3500000"/>
            <a:ext cx="8520600" cy="4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rgbClr val="158158"/>
                </a:solidFill>
                <a:latin typeface="Arial"/>
                <a:ea typeface="Arial"/>
                <a:cs typeface="Arial"/>
                <a:sym typeface="Arial"/>
              </a:rPr>
              <a:t>crumb.bmlt.app</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4" name="Shape 304"/>
        <p:cNvGrpSpPr/>
        <p:nvPr/>
      </p:nvGrpSpPr>
      <p:grpSpPr>
        <a:xfrm>
          <a:off x="0" y="0"/>
          <a:ext cx="0" cy="0"/>
          <a:chOff x="0" y="0"/>
          <a:chExt cx="0" cy="0"/>
        </a:xfrm>
      </p:grpSpPr>
      <p:sp>
        <p:nvSpPr>
          <p:cNvPr id="305" name="Google Shape;305;p40"/>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The entire installation</a:t>
            </a:r>
            <a:endParaRPr/>
          </a:p>
        </p:txBody>
      </p:sp>
      <p:sp>
        <p:nvSpPr>
          <p:cNvPr id="306" name="Google Shape;306;p40"/>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7" name="Google Shape;307;p40"/>
          <p:cNvSpPr/>
          <p:nvPr/>
        </p:nvSpPr>
        <p:spPr>
          <a:xfrm>
            <a:off x="520000" y="1952475"/>
            <a:ext cx="6830000" cy="1980000"/>
          </a:xfrm>
          <a:prstGeom prst="roundRect">
            <a:avLst>
              <a:gd fmla="val 4000" name="adj"/>
            </a:avLst>
          </a:prstGeom>
          <a:solidFill>
            <a:srgbClr val="F3F3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8" name="Google Shape;308;p40"/>
          <p:cNvSpPr txBox="1"/>
          <p:nvPr/>
        </p:nvSpPr>
        <p:spPr>
          <a:xfrm>
            <a:off x="770000" y="2117475"/>
            <a:ext cx="6430000" cy="1650000"/>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0" i="0" lang="en" sz="1300" u="none" cap="none" strike="noStrike">
                <a:solidFill>
                  <a:srgbClr val="1F1F1F"/>
                </a:solidFill>
                <a:latin typeface="Courier New"/>
                <a:ea typeface="Courier New"/>
                <a:cs typeface="Courier New"/>
                <a:sym typeface="Courier New"/>
              </a:rPr>
              <a:t>&lt;div id="crumb-widget"</a:t>
            </a:r>
            <a:endParaRPr/>
          </a:p>
          <a:p>
            <a:pPr indent="0" lvl="0" marL="0" marR="0" rtl="0" algn="l">
              <a:lnSpc>
                <a:spcPct val="125000"/>
              </a:lnSpc>
              <a:spcBef>
                <a:spcPts val="0"/>
              </a:spcBef>
              <a:spcAft>
                <a:spcPts val="0"/>
              </a:spcAft>
              <a:buNone/>
            </a:pPr>
            <a:r>
              <a:rPr b="0" i="0" lang="en" sz="1300" u="none" cap="none" strike="noStrike">
                <a:solidFill>
                  <a:srgbClr val="1F1F1F"/>
                </a:solidFill>
                <a:latin typeface="Courier New"/>
                <a:ea typeface="Courier New"/>
                <a:cs typeface="Courier New"/>
                <a:sym typeface="Courier New"/>
              </a:rPr>
              <a:t>     data-server="https://your-server.org/main_server/"&gt;&lt;/div&gt;</a:t>
            </a:r>
            <a:endParaRPr/>
          </a:p>
          <a:p>
            <a:pPr indent="0" lvl="0" marL="0" marR="0" rtl="0" algn="l">
              <a:lnSpc>
                <a:spcPct val="125000"/>
              </a:lnSpc>
              <a:spcBef>
                <a:spcPts val="0"/>
              </a:spcBef>
              <a:spcAft>
                <a:spcPts val="0"/>
              </a:spcAft>
              <a:buNone/>
            </a:pPr>
            <a:r>
              <a:t/>
            </a:r>
            <a:endParaRPr b="0" i="0" sz="1300" u="none" cap="none" strike="noStrike">
              <a:solidFill>
                <a:srgbClr val="1F1F1F"/>
              </a:solidFill>
              <a:latin typeface="Courier New"/>
              <a:ea typeface="Courier New"/>
              <a:cs typeface="Courier New"/>
              <a:sym typeface="Courier New"/>
            </a:endParaRPr>
          </a:p>
          <a:p>
            <a:pPr indent="0" lvl="0" marL="0" marR="0" rtl="0" algn="l">
              <a:lnSpc>
                <a:spcPct val="125000"/>
              </a:lnSpc>
              <a:spcBef>
                <a:spcPts val="0"/>
              </a:spcBef>
              <a:spcAft>
                <a:spcPts val="0"/>
              </a:spcAft>
              <a:buNone/>
            </a:pPr>
            <a:r>
              <a:rPr b="0" i="0" lang="en" sz="1300" u="none" cap="none" strike="noStrike">
                <a:solidFill>
                  <a:srgbClr val="1F1F1F"/>
                </a:solidFill>
                <a:latin typeface="Courier New"/>
                <a:ea typeface="Courier New"/>
                <a:cs typeface="Courier New"/>
                <a:sym typeface="Courier New"/>
              </a:rPr>
              <a:t>&lt;script type="module"</a:t>
            </a:r>
            <a:endParaRPr/>
          </a:p>
          <a:p>
            <a:pPr indent="0" lvl="0" marL="0" marR="0" rtl="0" algn="l">
              <a:lnSpc>
                <a:spcPct val="125000"/>
              </a:lnSpc>
              <a:spcBef>
                <a:spcPts val="0"/>
              </a:spcBef>
              <a:spcAft>
                <a:spcPts val="0"/>
              </a:spcAft>
              <a:buNone/>
            </a:pPr>
            <a:r>
              <a:rPr b="0" i="0" lang="en" sz="1300" u="none" cap="none" strike="noStrike">
                <a:solidFill>
                  <a:srgbClr val="1F1F1F"/>
                </a:solidFill>
                <a:latin typeface="Courier New"/>
                <a:ea typeface="Courier New"/>
                <a:cs typeface="Courier New"/>
                <a:sym typeface="Courier New"/>
              </a:rPr>
              <a:t>        src="https://cdn.aws.bmlt.app/crumb-widget.js"&gt;&lt;/script&gt;</a:t>
            </a:r>
            <a:endParaRPr/>
          </a:p>
        </p:txBody>
      </p:sp>
      <p:sp>
        <p:nvSpPr>
          <p:cNvPr id="309" name="Google Shape;309;p40"/>
          <p:cNvSpPr txBox="1"/>
          <p:nvPr/>
        </p:nvSpPr>
        <p:spPr>
          <a:xfrm>
            <a:off x="520000" y="4092475"/>
            <a:ext cx="6830000" cy="50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600" u="none" cap="none" strike="noStrike">
                <a:solidFill>
                  <a:srgbClr val="5A5A5A"/>
                </a:solidFill>
                <a:latin typeface="Arial"/>
                <a:ea typeface="Arial"/>
                <a:cs typeface="Arial"/>
                <a:sym typeface="Arial"/>
              </a:rPr>
              <a:t>Paste those two elements into any page. That is a working meeting finder.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3" name="Shape 313"/>
        <p:cNvGrpSpPr/>
        <p:nvPr/>
      </p:nvGrpSpPr>
      <p:grpSpPr>
        <a:xfrm>
          <a:off x="0" y="0"/>
          <a:ext cx="0" cy="0"/>
          <a:chOff x="0" y="0"/>
          <a:chExt cx="0" cy="0"/>
        </a:xfrm>
      </p:grpSpPr>
      <p:sp>
        <p:nvSpPr>
          <p:cNvPr id="314" name="Google Shape;314;p41"/>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What members see</a:t>
            </a:r>
            <a:endParaRPr/>
          </a:p>
        </p:txBody>
      </p:sp>
      <p:sp>
        <p:nvSpPr>
          <p:cNvPr id="315" name="Google Shape;315;p41"/>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crumb-list.png" id="316" name="Google Shape;316;p41"/>
          <p:cNvPicPr preferRelativeResize="0"/>
          <p:nvPr/>
        </p:nvPicPr>
        <p:blipFill rotWithShape="1">
          <a:blip r:embed="rId4">
            <a:alphaModFix/>
          </a:blip>
          <a:srcRect b="0" l="0" r="0" t="0"/>
          <a:stretch/>
        </p:blipFill>
        <p:spPr>
          <a:xfrm>
            <a:off x="520000" y="1255251"/>
            <a:ext cx="6830000" cy="3241973"/>
          </a:xfrm>
          <a:prstGeom prst="rect">
            <a:avLst/>
          </a:prstGeom>
          <a:noFill/>
          <a:ln cap="flat" cmpd="sng" w="9525">
            <a:solidFill>
              <a:srgbClr val="C9D0DA"/>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sp>
        <p:nvSpPr>
          <p:cNvPr id="321" name="Google Shape;321;p42"/>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2500" u="none" cap="none" strike="noStrike">
                <a:solidFill>
                  <a:srgbClr val="158158"/>
                </a:solidFill>
                <a:latin typeface="Arial"/>
                <a:ea typeface="Arial"/>
                <a:cs typeface="Arial"/>
                <a:sym typeface="Arial"/>
              </a:rPr>
              <a:t>Works wherever your site already lives</a:t>
            </a:r>
            <a:endParaRPr/>
          </a:p>
        </p:txBody>
      </p:sp>
      <p:sp>
        <p:nvSpPr>
          <p:cNvPr id="322" name="Google Shape;322;p42"/>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3" name="Google Shape;323;p42"/>
          <p:cNvSpPr txBox="1"/>
          <p:nvPr/>
        </p:nvSpPr>
        <p:spPr>
          <a:xfrm>
            <a:off x="520000" y="1152475"/>
            <a:ext cx="3999900" cy="40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5A5A5A"/>
                </a:solidFill>
                <a:latin typeface="Arial"/>
                <a:ea typeface="Arial"/>
                <a:cs typeface="Arial"/>
                <a:sym typeface="Arial"/>
              </a:rPr>
              <a:t>Install a package</a:t>
            </a:r>
            <a:endParaRPr/>
          </a:p>
        </p:txBody>
      </p:sp>
      <p:pic>
        <p:nvPicPr>
          <p:cNvPr descr="wordpress.png" id="324" name="Google Shape;324;p42"/>
          <p:cNvPicPr preferRelativeResize="0"/>
          <p:nvPr/>
        </p:nvPicPr>
        <p:blipFill rotWithShape="1">
          <a:blip r:embed="rId4">
            <a:alphaModFix/>
          </a:blip>
          <a:srcRect b="0" l="0" r="0" t="0"/>
          <a:stretch/>
        </p:blipFill>
        <p:spPr>
          <a:xfrm>
            <a:off x="520000" y="1585000"/>
            <a:ext cx="300000" cy="300000"/>
          </a:xfrm>
          <a:prstGeom prst="rect">
            <a:avLst/>
          </a:prstGeom>
          <a:noFill/>
          <a:ln>
            <a:noFill/>
          </a:ln>
        </p:spPr>
      </p:pic>
      <p:sp>
        <p:nvSpPr>
          <p:cNvPr id="325" name="Google Shape;325;p42"/>
          <p:cNvSpPr txBox="1"/>
          <p:nvPr/>
        </p:nvSpPr>
        <p:spPr>
          <a:xfrm>
            <a:off x="940000" y="1500000"/>
            <a:ext cx="35799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WordPress</a:t>
            </a:r>
            <a:endParaRPr/>
          </a:p>
        </p:txBody>
      </p:sp>
      <p:pic>
        <p:nvPicPr>
          <p:cNvPr descr="drupal.png" id="326" name="Google Shape;326;p42"/>
          <p:cNvPicPr preferRelativeResize="0"/>
          <p:nvPr/>
        </p:nvPicPr>
        <p:blipFill rotWithShape="1">
          <a:blip r:embed="rId5">
            <a:alphaModFix/>
          </a:blip>
          <a:srcRect b="0" l="0" r="0" t="0"/>
          <a:stretch/>
        </p:blipFill>
        <p:spPr>
          <a:xfrm>
            <a:off x="520000" y="2055000"/>
            <a:ext cx="300000" cy="300000"/>
          </a:xfrm>
          <a:prstGeom prst="rect">
            <a:avLst/>
          </a:prstGeom>
          <a:noFill/>
          <a:ln>
            <a:noFill/>
          </a:ln>
        </p:spPr>
      </p:pic>
      <p:sp>
        <p:nvSpPr>
          <p:cNvPr id="327" name="Google Shape;327;p42"/>
          <p:cNvSpPr txBox="1"/>
          <p:nvPr/>
        </p:nvSpPr>
        <p:spPr>
          <a:xfrm>
            <a:off x="940000" y="1970000"/>
            <a:ext cx="35799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Drupal</a:t>
            </a:r>
            <a:endParaRPr/>
          </a:p>
        </p:txBody>
      </p:sp>
      <p:pic>
        <p:nvPicPr>
          <p:cNvPr descr="joomla.png" id="328" name="Google Shape;328;p42"/>
          <p:cNvPicPr preferRelativeResize="0"/>
          <p:nvPr/>
        </p:nvPicPr>
        <p:blipFill rotWithShape="1">
          <a:blip r:embed="rId6">
            <a:alphaModFix/>
          </a:blip>
          <a:srcRect b="0" l="0" r="0" t="0"/>
          <a:stretch/>
        </p:blipFill>
        <p:spPr>
          <a:xfrm>
            <a:off x="520000" y="2525000"/>
            <a:ext cx="300000" cy="300000"/>
          </a:xfrm>
          <a:prstGeom prst="rect">
            <a:avLst/>
          </a:prstGeom>
          <a:noFill/>
          <a:ln>
            <a:noFill/>
          </a:ln>
        </p:spPr>
      </p:pic>
      <p:sp>
        <p:nvSpPr>
          <p:cNvPr id="329" name="Google Shape;329;p42"/>
          <p:cNvSpPr txBox="1"/>
          <p:nvPr/>
        </p:nvSpPr>
        <p:spPr>
          <a:xfrm>
            <a:off x="940000" y="2440000"/>
            <a:ext cx="35799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Joomla</a:t>
            </a:r>
            <a:endParaRPr/>
          </a:p>
        </p:txBody>
      </p:sp>
      <p:sp>
        <p:nvSpPr>
          <p:cNvPr id="330" name="Google Shape;330;p42"/>
          <p:cNvSpPr txBox="1"/>
          <p:nvPr/>
        </p:nvSpPr>
        <p:spPr>
          <a:xfrm>
            <a:off x="4832400" y="1152475"/>
            <a:ext cx="3999900" cy="40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5A5A5A"/>
                </a:solidFill>
                <a:latin typeface="Arial"/>
                <a:ea typeface="Arial"/>
                <a:cs typeface="Arial"/>
                <a:sym typeface="Arial"/>
              </a:rPr>
              <a:t>Paste a snippet</a:t>
            </a:r>
            <a:endParaRPr/>
          </a:p>
        </p:txBody>
      </p:sp>
      <p:pic>
        <p:nvPicPr>
          <p:cNvPr descr="wix.png" id="331" name="Google Shape;331;p42"/>
          <p:cNvPicPr preferRelativeResize="0"/>
          <p:nvPr/>
        </p:nvPicPr>
        <p:blipFill rotWithShape="1">
          <a:blip r:embed="rId7">
            <a:alphaModFix/>
          </a:blip>
          <a:srcRect b="0" l="0" r="0" t="0"/>
          <a:stretch/>
        </p:blipFill>
        <p:spPr>
          <a:xfrm>
            <a:off x="4832400" y="1585000"/>
            <a:ext cx="300000" cy="300000"/>
          </a:xfrm>
          <a:prstGeom prst="rect">
            <a:avLst/>
          </a:prstGeom>
          <a:noFill/>
          <a:ln>
            <a:noFill/>
          </a:ln>
        </p:spPr>
      </p:pic>
      <p:sp>
        <p:nvSpPr>
          <p:cNvPr id="332" name="Google Shape;332;p42"/>
          <p:cNvSpPr txBox="1"/>
          <p:nvPr/>
        </p:nvSpPr>
        <p:spPr>
          <a:xfrm>
            <a:off x="5252400" y="1500000"/>
            <a:ext cx="35799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Wix</a:t>
            </a:r>
            <a:endParaRPr/>
          </a:p>
        </p:txBody>
      </p:sp>
      <p:pic>
        <p:nvPicPr>
          <p:cNvPr descr="squarespace.png" id="333" name="Google Shape;333;p42"/>
          <p:cNvPicPr preferRelativeResize="0"/>
          <p:nvPr/>
        </p:nvPicPr>
        <p:blipFill rotWithShape="1">
          <a:blip r:embed="rId8">
            <a:alphaModFix/>
          </a:blip>
          <a:srcRect b="0" l="0" r="0" t="0"/>
          <a:stretch/>
        </p:blipFill>
        <p:spPr>
          <a:xfrm>
            <a:off x="4832400" y="2055000"/>
            <a:ext cx="300000" cy="300000"/>
          </a:xfrm>
          <a:prstGeom prst="rect">
            <a:avLst/>
          </a:prstGeom>
          <a:noFill/>
          <a:ln>
            <a:noFill/>
          </a:ln>
        </p:spPr>
      </p:pic>
      <p:sp>
        <p:nvSpPr>
          <p:cNvPr id="334" name="Google Shape;334;p42"/>
          <p:cNvSpPr txBox="1"/>
          <p:nvPr/>
        </p:nvSpPr>
        <p:spPr>
          <a:xfrm>
            <a:off x="5252400" y="1970000"/>
            <a:ext cx="35799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Squarespace</a:t>
            </a:r>
            <a:endParaRPr/>
          </a:p>
        </p:txBody>
      </p:sp>
      <p:pic>
        <p:nvPicPr>
          <p:cNvPr descr="google.png" id="335" name="Google Shape;335;p42"/>
          <p:cNvPicPr preferRelativeResize="0"/>
          <p:nvPr/>
        </p:nvPicPr>
        <p:blipFill rotWithShape="1">
          <a:blip r:embed="rId9">
            <a:alphaModFix/>
          </a:blip>
          <a:srcRect b="0" l="0" r="0" t="0"/>
          <a:stretch/>
        </p:blipFill>
        <p:spPr>
          <a:xfrm>
            <a:off x="4832400" y="2525000"/>
            <a:ext cx="300000" cy="300000"/>
          </a:xfrm>
          <a:prstGeom prst="rect">
            <a:avLst/>
          </a:prstGeom>
          <a:noFill/>
          <a:ln>
            <a:noFill/>
          </a:ln>
        </p:spPr>
      </p:pic>
      <p:sp>
        <p:nvSpPr>
          <p:cNvPr id="336" name="Google Shape;336;p42"/>
          <p:cNvSpPr txBox="1"/>
          <p:nvPr/>
        </p:nvSpPr>
        <p:spPr>
          <a:xfrm>
            <a:off x="5252400" y="2440000"/>
            <a:ext cx="35799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Google Sites</a:t>
            </a:r>
            <a:endParaRPr/>
          </a:p>
        </p:txBody>
      </p:sp>
      <p:pic>
        <p:nvPicPr>
          <p:cNvPr descr="html5.png" id="337" name="Google Shape;337;p42"/>
          <p:cNvPicPr preferRelativeResize="0"/>
          <p:nvPr/>
        </p:nvPicPr>
        <p:blipFill rotWithShape="1">
          <a:blip r:embed="rId10">
            <a:alphaModFix/>
          </a:blip>
          <a:srcRect b="0" l="0" r="0" t="0"/>
          <a:stretch/>
        </p:blipFill>
        <p:spPr>
          <a:xfrm>
            <a:off x="4832400" y="2995000"/>
            <a:ext cx="300000" cy="300000"/>
          </a:xfrm>
          <a:prstGeom prst="rect">
            <a:avLst/>
          </a:prstGeom>
          <a:noFill/>
          <a:ln>
            <a:noFill/>
          </a:ln>
        </p:spPr>
      </p:pic>
      <p:sp>
        <p:nvSpPr>
          <p:cNvPr id="338" name="Google Shape;338;p42"/>
          <p:cNvSpPr txBox="1"/>
          <p:nvPr/>
        </p:nvSpPr>
        <p:spPr>
          <a:xfrm>
            <a:off x="5252400" y="2910000"/>
            <a:ext cx="35799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Plain HTML</a:t>
            </a:r>
            <a:endParaRPr/>
          </a:p>
        </p:txBody>
      </p:sp>
      <p:pic>
        <p:nvPicPr>
          <p:cNvPr descr="npm.png" id="339" name="Google Shape;339;p42"/>
          <p:cNvPicPr preferRelativeResize="0"/>
          <p:nvPr/>
        </p:nvPicPr>
        <p:blipFill rotWithShape="1">
          <a:blip r:embed="rId11">
            <a:alphaModFix/>
          </a:blip>
          <a:srcRect b="0" l="0" r="0" t="0"/>
          <a:stretch/>
        </p:blipFill>
        <p:spPr>
          <a:xfrm>
            <a:off x="4832400" y="3465000"/>
            <a:ext cx="300000" cy="300000"/>
          </a:xfrm>
          <a:prstGeom prst="rect">
            <a:avLst/>
          </a:prstGeom>
          <a:noFill/>
          <a:ln>
            <a:noFill/>
          </a:ln>
        </p:spPr>
      </p:pic>
      <p:sp>
        <p:nvSpPr>
          <p:cNvPr id="340" name="Google Shape;340;p42"/>
          <p:cNvSpPr txBox="1"/>
          <p:nvPr/>
        </p:nvSpPr>
        <p:spPr>
          <a:xfrm>
            <a:off x="5252400" y="3380000"/>
            <a:ext cx="35799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npm for developers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4" name="Shape 344"/>
        <p:cNvGrpSpPr/>
        <p:nvPr/>
      </p:nvGrpSpPr>
      <p:grpSpPr>
        <a:xfrm>
          <a:off x="0" y="0"/>
          <a:ext cx="0" cy="0"/>
          <a:chOff x="0" y="0"/>
          <a:chExt cx="0" cy="0"/>
        </a:xfrm>
      </p:grpSpPr>
      <p:sp>
        <p:nvSpPr>
          <p:cNvPr id="345" name="Google Shape;345;p43"/>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6" name="Google Shape;346;p43"/>
          <p:cNvSpPr txBox="1"/>
          <p:nvPr/>
        </p:nvSpPr>
        <p:spPr>
          <a:xfrm>
            <a:off x="311700" y="212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Demo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id="351" name="Google Shape;351;p44"/>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2" name="Google Shape;352;p44"/>
          <p:cNvSpPr txBox="1"/>
          <p:nvPr/>
        </p:nvSpPr>
        <p:spPr>
          <a:xfrm>
            <a:off x="311700" y="190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BMLT Workflow</a:t>
            </a:r>
            <a:endParaRPr/>
          </a:p>
        </p:txBody>
      </p:sp>
      <p:sp>
        <p:nvSpPr>
          <p:cNvPr id="353" name="Google Shape;353;p44"/>
          <p:cNvSpPr txBox="1"/>
          <p:nvPr/>
        </p:nvSpPr>
        <p:spPr>
          <a:xfrm>
            <a:off x="311700" y="2950000"/>
            <a:ext cx="8520600" cy="5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Meeting change requests</a:t>
            </a:r>
            <a:endParaRPr/>
          </a:p>
        </p:txBody>
      </p:sp>
      <p:sp>
        <p:nvSpPr>
          <p:cNvPr id="354" name="Google Shape;354;p44"/>
          <p:cNvSpPr txBox="1"/>
          <p:nvPr/>
        </p:nvSpPr>
        <p:spPr>
          <a:xfrm>
            <a:off x="311700" y="3500000"/>
            <a:ext cx="8520600" cy="4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rgbClr val="158158"/>
                </a:solidFill>
                <a:latin typeface="Arial"/>
                <a:ea typeface="Arial"/>
                <a:cs typeface="Arial"/>
                <a:sym typeface="Arial"/>
              </a:rPr>
              <a:t>bmlt.app/bmlt-workflow</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8" name="Shape 358"/>
        <p:cNvGrpSpPr/>
        <p:nvPr/>
      </p:nvGrpSpPr>
      <p:grpSpPr>
        <a:xfrm>
          <a:off x="0" y="0"/>
          <a:ext cx="0" cy="0"/>
          <a:chOff x="0" y="0"/>
          <a:chExt cx="0" cy="0"/>
        </a:xfrm>
      </p:grpSpPr>
      <p:sp>
        <p:nvSpPr>
          <p:cNvPr id="359" name="Google Shape;359;p45"/>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What is BMLT Workflow?</a:t>
            </a:r>
            <a:endParaRPr/>
          </a:p>
        </p:txBody>
      </p:sp>
      <p:sp>
        <p:nvSpPr>
          <p:cNvPr id="360" name="Google Shape;360;p45"/>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1" name="Google Shape;361;p45"/>
          <p:cNvSpPr txBox="1"/>
          <p:nvPr/>
        </p:nvSpPr>
        <p:spPr>
          <a:xfrm>
            <a:off x="520000" y="1152475"/>
            <a:ext cx="3700000" cy="34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2" name="Google Shape;362;p45"/>
          <p:cNvSpPr/>
          <p:nvPr/>
        </p:nvSpPr>
        <p:spPr>
          <a:xfrm>
            <a:off x="520000" y="141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lug.png" id="363" name="Google Shape;363;p45"/>
          <p:cNvPicPr preferRelativeResize="0"/>
          <p:nvPr/>
        </p:nvPicPr>
        <p:blipFill rotWithShape="1">
          <a:blip r:embed="rId4">
            <a:alphaModFix/>
          </a:blip>
          <a:srcRect b="0" l="0" r="0" t="0"/>
          <a:stretch/>
        </p:blipFill>
        <p:spPr>
          <a:xfrm>
            <a:off x="614500" y="1506975"/>
            <a:ext cx="231000" cy="231000"/>
          </a:xfrm>
          <a:prstGeom prst="rect">
            <a:avLst/>
          </a:prstGeom>
          <a:noFill/>
          <a:ln>
            <a:noFill/>
          </a:ln>
        </p:spPr>
      </p:pic>
      <p:sp>
        <p:nvSpPr>
          <p:cNvPr id="364" name="Google Shape;364;p45"/>
          <p:cNvSpPr txBox="1"/>
          <p:nvPr/>
        </p:nvSpPr>
        <p:spPr>
          <a:xfrm>
            <a:off x="1110000" y="130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A WordPress plugin</a:t>
            </a:r>
            <a:endParaRPr/>
          </a:p>
        </p:txBody>
      </p:sp>
      <p:sp>
        <p:nvSpPr>
          <p:cNvPr id="365" name="Google Shape;365;p45"/>
          <p:cNvSpPr/>
          <p:nvPr/>
        </p:nvSpPr>
        <p:spPr>
          <a:xfrm>
            <a:off x="520000" y="205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le-pen.png" id="366" name="Google Shape;366;p45"/>
          <p:cNvPicPr preferRelativeResize="0"/>
          <p:nvPr/>
        </p:nvPicPr>
        <p:blipFill rotWithShape="1">
          <a:blip r:embed="rId5">
            <a:alphaModFix/>
          </a:blip>
          <a:srcRect b="0" l="0" r="0" t="0"/>
          <a:stretch/>
        </p:blipFill>
        <p:spPr>
          <a:xfrm>
            <a:off x="614500" y="2146975"/>
            <a:ext cx="231000" cy="231000"/>
          </a:xfrm>
          <a:prstGeom prst="rect">
            <a:avLst/>
          </a:prstGeom>
          <a:noFill/>
          <a:ln>
            <a:noFill/>
          </a:ln>
        </p:spPr>
      </p:pic>
      <p:sp>
        <p:nvSpPr>
          <p:cNvPr id="367" name="Google Shape;367;p45"/>
          <p:cNvSpPr txBox="1"/>
          <p:nvPr/>
        </p:nvSpPr>
        <p:spPr>
          <a:xfrm>
            <a:off x="1110000" y="194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Groups request meeting changes</a:t>
            </a:r>
            <a:endParaRPr/>
          </a:p>
        </p:txBody>
      </p:sp>
      <p:sp>
        <p:nvSpPr>
          <p:cNvPr id="368" name="Google Shape;368;p45"/>
          <p:cNvSpPr/>
          <p:nvPr/>
        </p:nvSpPr>
        <p:spPr>
          <a:xfrm>
            <a:off x="520000" y="269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badge-check.png" id="369" name="Google Shape;369;p45"/>
          <p:cNvPicPr preferRelativeResize="0"/>
          <p:nvPr/>
        </p:nvPicPr>
        <p:blipFill rotWithShape="1">
          <a:blip r:embed="rId6">
            <a:alphaModFix/>
          </a:blip>
          <a:srcRect b="0" l="0" r="0" t="0"/>
          <a:stretch/>
        </p:blipFill>
        <p:spPr>
          <a:xfrm>
            <a:off x="614500" y="2786975"/>
            <a:ext cx="231000" cy="231000"/>
          </a:xfrm>
          <a:prstGeom prst="rect">
            <a:avLst/>
          </a:prstGeom>
          <a:noFill/>
          <a:ln>
            <a:noFill/>
          </a:ln>
        </p:spPr>
      </p:pic>
      <p:sp>
        <p:nvSpPr>
          <p:cNvPr id="370" name="Google Shape;370;p45"/>
          <p:cNvSpPr txBox="1"/>
          <p:nvPr/>
        </p:nvSpPr>
        <p:spPr>
          <a:xfrm>
            <a:off x="1110000" y="258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Trusted servants approve or reject</a:t>
            </a:r>
            <a:endParaRPr/>
          </a:p>
        </p:txBody>
      </p:sp>
      <p:sp>
        <p:nvSpPr>
          <p:cNvPr id="371" name="Google Shape;371;p45"/>
          <p:cNvSpPr/>
          <p:nvPr/>
        </p:nvSpPr>
        <p:spPr>
          <a:xfrm>
            <a:off x="520000" y="333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erver.png" id="372" name="Google Shape;372;p45"/>
          <p:cNvPicPr preferRelativeResize="0"/>
          <p:nvPr/>
        </p:nvPicPr>
        <p:blipFill rotWithShape="1">
          <a:blip r:embed="rId7">
            <a:alphaModFix/>
          </a:blip>
          <a:srcRect b="0" l="0" r="0" t="0"/>
          <a:stretch/>
        </p:blipFill>
        <p:spPr>
          <a:xfrm>
            <a:off x="614500" y="3426975"/>
            <a:ext cx="231000" cy="231000"/>
          </a:xfrm>
          <a:prstGeom prst="rect">
            <a:avLst/>
          </a:prstGeom>
          <a:noFill/>
          <a:ln>
            <a:noFill/>
          </a:ln>
        </p:spPr>
      </p:pic>
      <p:sp>
        <p:nvSpPr>
          <p:cNvPr id="373" name="Google Shape;373;p45"/>
          <p:cNvSpPr txBox="1"/>
          <p:nvPr/>
        </p:nvSpPr>
        <p:spPr>
          <a:xfrm>
            <a:off x="1110000" y="322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Approved changes go straight into BMLT</a:t>
            </a:r>
            <a:endParaRPr/>
          </a:p>
        </p:txBody>
      </p:sp>
      <p:sp>
        <p:nvSpPr>
          <p:cNvPr id="374" name="Google Shape;374;p45"/>
          <p:cNvSpPr/>
          <p:nvPr/>
        </p:nvSpPr>
        <p:spPr>
          <a:xfrm>
            <a:off x="520000" y="397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mail.png" id="375" name="Google Shape;375;p45"/>
          <p:cNvPicPr preferRelativeResize="0"/>
          <p:nvPr/>
        </p:nvPicPr>
        <p:blipFill rotWithShape="1">
          <a:blip r:embed="rId8">
            <a:alphaModFix/>
          </a:blip>
          <a:srcRect b="0" l="0" r="0" t="0"/>
          <a:stretch/>
        </p:blipFill>
        <p:spPr>
          <a:xfrm>
            <a:off x="614500" y="4066975"/>
            <a:ext cx="231000" cy="231000"/>
          </a:xfrm>
          <a:prstGeom prst="rect">
            <a:avLst/>
          </a:prstGeom>
          <a:noFill/>
          <a:ln>
            <a:noFill/>
          </a:ln>
        </p:spPr>
      </p:pic>
      <p:sp>
        <p:nvSpPr>
          <p:cNvPr id="376" name="Google Shape;376;p45"/>
          <p:cNvSpPr txBox="1"/>
          <p:nvPr/>
        </p:nvSpPr>
        <p:spPr>
          <a:xfrm>
            <a:off x="1110000" y="386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The group hears back by email</a:t>
            </a:r>
            <a:endParaRPr/>
          </a:p>
        </p:txBody>
      </p:sp>
      <p:pic>
        <p:nvPicPr>
          <p:cNvPr descr="workflow-form.png" id="377" name="Google Shape;377;p45"/>
          <p:cNvPicPr preferRelativeResize="0"/>
          <p:nvPr/>
        </p:nvPicPr>
        <p:blipFill rotWithShape="1">
          <a:blip r:embed="rId9">
            <a:alphaModFix/>
          </a:blip>
          <a:srcRect b="0" l="0" r="0" t="0"/>
          <a:stretch/>
        </p:blipFill>
        <p:spPr>
          <a:xfrm>
            <a:off x="4373798" y="1152476"/>
            <a:ext cx="2972403" cy="3447523"/>
          </a:xfrm>
          <a:prstGeom prst="rect">
            <a:avLst/>
          </a:prstGeom>
          <a:noFill/>
          <a:ln cap="flat" cmpd="sng" w="9525">
            <a:solidFill>
              <a:srgbClr val="C9D0DA"/>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1" name="Shape 381"/>
        <p:cNvGrpSpPr/>
        <p:nvPr/>
      </p:nvGrpSpPr>
      <p:grpSpPr>
        <a:xfrm>
          <a:off x="0" y="0"/>
          <a:ext cx="0" cy="0"/>
          <a:chOff x="0" y="0"/>
          <a:chExt cx="0" cy="0"/>
        </a:xfrm>
      </p:grpSpPr>
      <p:sp>
        <p:nvSpPr>
          <p:cNvPr id="382" name="Google Shape;382;p46"/>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What the trusted servant sees</a:t>
            </a:r>
            <a:endParaRPr/>
          </a:p>
        </p:txBody>
      </p:sp>
      <p:sp>
        <p:nvSpPr>
          <p:cNvPr id="383" name="Google Shape;383;p46"/>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workflow-approve.png" id="384" name="Google Shape;384;p46"/>
          <p:cNvPicPr preferRelativeResize="0"/>
          <p:nvPr/>
        </p:nvPicPr>
        <p:blipFill rotWithShape="1">
          <a:blip r:embed="rId4">
            <a:alphaModFix/>
          </a:blip>
          <a:srcRect b="0" l="0" r="0" t="0"/>
          <a:stretch/>
        </p:blipFill>
        <p:spPr>
          <a:xfrm>
            <a:off x="520000" y="1610411"/>
            <a:ext cx="6830000" cy="2531653"/>
          </a:xfrm>
          <a:prstGeom prst="rect">
            <a:avLst/>
          </a:prstGeom>
          <a:noFill/>
          <a:ln cap="flat" cmpd="sng" w="9525">
            <a:solidFill>
              <a:srgbClr val="C9D0DA"/>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8" name="Shape 388"/>
        <p:cNvGrpSpPr/>
        <p:nvPr/>
      </p:nvGrpSpPr>
      <p:grpSpPr>
        <a:xfrm>
          <a:off x="0" y="0"/>
          <a:ext cx="0" cy="0"/>
          <a:chOff x="0" y="0"/>
          <a:chExt cx="0" cy="0"/>
        </a:xfrm>
      </p:grpSpPr>
      <p:sp>
        <p:nvSpPr>
          <p:cNvPr id="389" name="Google Shape;389;p47"/>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0" name="Google Shape;390;p47"/>
          <p:cNvSpPr txBox="1"/>
          <p:nvPr/>
        </p:nvSpPr>
        <p:spPr>
          <a:xfrm>
            <a:off x="311700" y="190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400" u="none" cap="none" strike="noStrike">
                <a:solidFill>
                  <a:srgbClr val="158158"/>
                </a:solidFill>
                <a:latin typeface="Arial"/>
                <a:ea typeface="Arial"/>
                <a:cs typeface="Arial"/>
                <a:sym typeface="Arial"/>
              </a:rPr>
              <a:t>Bread</a:t>
            </a:r>
            <a:endParaRPr/>
          </a:p>
        </p:txBody>
      </p:sp>
      <p:sp>
        <p:nvSpPr>
          <p:cNvPr id="391" name="Google Shape;391;p47"/>
          <p:cNvSpPr txBox="1"/>
          <p:nvPr/>
        </p:nvSpPr>
        <p:spPr>
          <a:xfrm>
            <a:off x="311700" y="2950000"/>
            <a:ext cx="8520600" cy="5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2000" u="none" cap="none" strike="noStrike">
                <a:solidFill>
                  <a:srgbClr val="1F1F1F"/>
                </a:solidFill>
                <a:latin typeface="Arial"/>
                <a:ea typeface="Arial"/>
                <a:cs typeface="Arial"/>
                <a:sym typeface="Arial"/>
              </a:rPr>
              <a:t>Printable meeting lists</a:t>
            </a:r>
            <a:endParaRPr/>
          </a:p>
        </p:txBody>
      </p:sp>
      <p:sp>
        <p:nvSpPr>
          <p:cNvPr id="392" name="Google Shape;392;p47"/>
          <p:cNvSpPr txBox="1"/>
          <p:nvPr/>
        </p:nvSpPr>
        <p:spPr>
          <a:xfrm>
            <a:off x="311700" y="3500000"/>
            <a:ext cx="8520600" cy="4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rgbClr val="158158"/>
                </a:solidFill>
                <a:latin typeface="Arial"/>
                <a:ea typeface="Arial"/>
                <a:cs typeface="Arial"/>
                <a:sym typeface="Arial"/>
              </a:rPr>
              <a:t>bmlt.app/bread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6" name="Shape 396"/>
        <p:cNvGrpSpPr/>
        <p:nvPr/>
      </p:nvGrpSpPr>
      <p:grpSpPr>
        <a:xfrm>
          <a:off x="0" y="0"/>
          <a:ext cx="0" cy="0"/>
          <a:chOff x="0" y="0"/>
          <a:chExt cx="0" cy="0"/>
        </a:xfrm>
      </p:grpSpPr>
      <p:sp>
        <p:nvSpPr>
          <p:cNvPr id="397" name="Google Shape;397;p48"/>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What is Bread?</a:t>
            </a:r>
            <a:endParaRPr/>
          </a:p>
        </p:txBody>
      </p:sp>
      <p:sp>
        <p:nvSpPr>
          <p:cNvPr id="398" name="Google Shape;398;p48"/>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9" name="Google Shape;399;p48"/>
          <p:cNvSpPr txBox="1"/>
          <p:nvPr/>
        </p:nvSpPr>
        <p:spPr>
          <a:xfrm>
            <a:off x="520000" y="1152475"/>
            <a:ext cx="3700000" cy="34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0" name="Google Shape;400;p48"/>
          <p:cNvSpPr/>
          <p:nvPr/>
        </p:nvSpPr>
        <p:spPr>
          <a:xfrm>
            <a:off x="520000" y="141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lug.png" id="401" name="Google Shape;401;p48"/>
          <p:cNvPicPr preferRelativeResize="0"/>
          <p:nvPr/>
        </p:nvPicPr>
        <p:blipFill rotWithShape="1">
          <a:blip r:embed="rId4">
            <a:alphaModFix/>
          </a:blip>
          <a:srcRect b="0" l="0" r="0" t="0"/>
          <a:stretch/>
        </p:blipFill>
        <p:spPr>
          <a:xfrm>
            <a:off x="614500" y="1506975"/>
            <a:ext cx="231000" cy="231000"/>
          </a:xfrm>
          <a:prstGeom prst="rect">
            <a:avLst/>
          </a:prstGeom>
          <a:noFill/>
          <a:ln>
            <a:noFill/>
          </a:ln>
        </p:spPr>
      </p:pic>
      <p:sp>
        <p:nvSpPr>
          <p:cNvPr id="402" name="Google Shape;402;p48"/>
          <p:cNvSpPr txBox="1"/>
          <p:nvPr/>
        </p:nvSpPr>
        <p:spPr>
          <a:xfrm>
            <a:off x="1110000" y="130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A WordPress plugin</a:t>
            </a:r>
            <a:endParaRPr/>
          </a:p>
        </p:txBody>
      </p:sp>
      <p:sp>
        <p:nvSpPr>
          <p:cNvPr id="403" name="Google Shape;403;p48"/>
          <p:cNvSpPr/>
          <p:nvPr/>
        </p:nvSpPr>
        <p:spPr>
          <a:xfrm>
            <a:off x="520000" y="205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rinter.png" id="404" name="Google Shape;404;p48"/>
          <p:cNvPicPr preferRelativeResize="0"/>
          <p:nvPr/>
        </p:nvPicPr>
        <p:blipFill rotWithShape="1">
          <a:blip r:embed="rId5">
            <a:alphaModFix/>
          </a:blip>
          <a:srcRect b="0" l="0" r="0" t="0"/>
          <a:stretch/>
        </p:blipFill>
        <p:spPr>
          <a:xfrm>
            <a:off x="614500" y="2146975"/>
            <a:ext cx="231000" cy="231000"/>
          </a:xfrm>
          <a:prstGeom prst="rect">
            <a:avLst/>
          </a:prstGeom>
          <a:noFill/>
          <a:ln>
            <a:noFill/>
          </a:ln>
        </p:spPr>
      </p:pic>
      <p:sp>
        <p:nvSpPr>
          <p:cNvPr id="405" name="Google Shape;405;p48"/>
          <p:cNvSpPr txBox="1"/>
          <p:nvPr/>
        </p:nvSpPr>
        <p:spPr>
          <a:xfrm>
            <a:off x="1110000" y="194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Builds a PDF straight from BMLT</a:t>
            </a:r>
            <a:endParaRPr/>
          </a:p>
        </p:txBody>
      </p:sp>
      <p:sp>
        <p:nvSpPr>
          <p:cNvPr id="406" name="Google Shape;406;p48"/>
          <p:cNvSpPr/>
          <p:nvPr/>
        </p:nvSpPr>
        <p:spPr>
          <a:xfrm>
            <a:off x="520000" y="269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refresh-cw.png" id="407" name="Google Shape;407;p48"/>
          <p:cNvPicPr preferRelativeResize="0"/>
          <p:nvPr/>
        </p:nvPicPr>
        <p:blipFill rotWithShape="1">
          <a:blip r:embed="rId6">
            <a:alphaModFix/>
          </a:blip>
          <a:srcRect b="0" l="0" r="0" t="0"/>
          <a:stretch/>
        </p:blipFill>
        <p:spPr>
          <a:xfrm>
            <a:off x="614500" y="2786975"/>
            <a:ext cx="231000" cy="231000"/>
          </a:xfrm>
          <a:prstGeom prst="rect">
            <a:avLst/>
          </a:prstGeom>
          <a:noFill/>
          <a:ln>
            <a:noFill/>
          </a:ln>
        </p:spPr>
      </p:pic>
      <p:sp>
        <p:nvSpPr>
          <p:cNvPr id="408" name="Google Shape;408;p48"/>
          <p:cNvSpPr txBox="1"/>
          <p:nvPr/>
        </p:nvSpPr>
        <p:spPr>
          <a:xfrm>
            <a:off x="1110000" y="258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Always current, never re-uploaded</a:t>
            </a:r>
            <a:endParaRPr/>
          </a:p>
        </p:txBody>
      </p:sp>
      <p:sp>
        <p:nvSpPr>
          <p:cNvPr id="409" name="Google Shape;409;p48"/>
          <p:cNvSpPr/>
          <p:nvPr/>
        </p:nvSpPr>
        <p:spPr>
          <a:xfrm>
            <a:off x="520000" y="3332475"/>
            <a:ext cx="420000" cy="4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book-open.png" id="410" name="Google Shape;410;p48"/>
          <p:cNvPicPr preferRelativeResize="0"/>
          <p:nvPr/>
        </p:nvPicPr>
        <p:blipFill rotWithShape="1">
          <a:blip r:embed="rId7">
            <a:alphaModFix/>
          </a:blip>
          <a:srcRect b="0" l="0" r="0" t="0"/>
          <a:stretch/>
        </p:blipFill>
        <p:spPr>
          <a:xfrm>
            <a:off x="614500" y="3426975"/>
            <a:ext cx="231000" cy="231000"/>
          </a:xfrm>
          <a:prstGeom prst="rect">
            <a:avLst/>
          </a:prstGeom>
          <a:noFill/>
          <a:ln>
            <a:noFill/>
          </a:ln>
        </p:spPr>
      </p:pic>
      <p:sp>
        <p:nvSpPr>
          <p:cNvPr id="411" name="Google Shape;411;p48"/>
          <p:cNvSpPr txBox="1"/>
          <p:nvPr/>
        </p:nvSpPr>
        <p:spPr>
          <a:xfrm>
            <a:off x="1110000" y="3222475"/>
            <a:ext cx="3110000" cy="64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Trifolds, booklets and more</a:t>
            </a:r>
            <a:endParaRPr/>
          </a:p>
        </p:txBody>
      </p:sp>
      <p:pic>
        <p:nvPicPr>
          <p:cNvPr descr="bread-trifold.png" id="412" name="Google Shape;412;p48"/>
          <p:cNvPicPr preferRelativeResize="0"/>
          <p:nvPr/>
        </p:nvPicPr>
        <p:blipFill rotWithShape="1">
          <a:blip r:embed="rId8">
            <a:alphaModFix/>
          </a:blip>
          <a:srcRect b="0" l="0" r="0" t="0"/>
          <a:stretch/>
        </p:blipFill>
        <p:spPr>
          <a:xfrm>
            <a:off x="4370000" y="1724964"/>
            <a:ext cx="2980000" cy="2302546"/>
          </a:xfrm>
          <a:prstGeom prst="rect">
            <a:avLst/>
          </a:prstGeom>
          <a:noFill/>
          <a:ln cap="flat" cmpd="sng" w="9525">
            <a:solidFill>
              <a:srgbClr val="C9D0DA"/>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6" name="Shape 416"/>
        <p:cNvGrpSpPr/>
        <p:nvPr/>
      </p:nvGrpSpPr>
      <p:grpSpPr>
        <a:xfrm>
          <a:off x="0" y="0"/>
          <a:ext cx="0" cy="0"/>
          <a:chOff x="0" y="0"/>
          <a:chExt cx="0" cy="0"/>
        </a:xfrm>
      </p:grpSpPr>
      <p:sp>
        <p:nvSpPr>
          <p:cNvPr id="417" name="Google Shape;417;p49"/>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A region's stack, end to end</a:t>
            </a:r>
            <a:endParaRPr/>
          </a:p>
        </p:txBody>
      </p:sp>
      <p:sp>
        <p:nvSpPr>
          <p:cNvPr id="418" name="Google Shape;418;p49"/>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9" name="Google Shape;419;p49"/>
          <p:cNvSpPr txBox="1"/>
          <p:nvPr/>
        </p:nvSpPr>
        <p:spPr>
          <a:xfrm>
            <a:off x="520000" y="1152475"/>
            <a:ext cx="2700000" cy="40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5A5A5A"/>
                </a:solidFill>
                <a:latin typeface="Arial"/>
                <a:ea typeface="Arial"/>
                <a:cs typeface="Arial"/>
                <a:sym typeface="Arial"/>
              </a:rPr>
              <a:t>Update once</a:t>
            </a:r>
            <a:endParaRPr/>
          </a:p>
        </p:txBody>
      </p:sp>
      <p:sp>
        <p:nvSpPr>
          <p:cNvPr id="420" name="Google Shape;420;p49"/>
          <p:cNvSpPr txBox="1"/>
          <p:nvPr/>
        </p:nvSpPr>
        <p:spPr>
          <a:xfrm>
            <a:off x="4300000" y="1152475"/>
            <a:ext cx="2700000" cy="400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5A5A5A"/>
                </a:solidFill>
                <a:latin typeface="Arial"/>
                <a:ea typeface="Arial"/>
                <a:cs typeface="Arial"/>
                <a:sym typeface="Arial"/>
              </a:rPr>
              <a:t>Accurate everywhere</a:t>
            </a:r>
            <a:endParaRPr/>
          </a:p>
        </p:txBody>
      </p:sp>
      <p:sp>
        <p:nvSpPr>
          <p:cNvPr id="421" name="Google Shape;421;p49"/>
          <p:cNvSpPr/>
          <p:nvPr/>
        </p:nvSpPr>
        <p:spPr>
          <a:xfrm>
            <a:off x="520000" y="1560000"/>
            <a:ext cx="2700000" cy="2710000"/>
          </a:xfrm>
          <a:prstGeom prst="roundRect">
            <a:avLst>
              <a:gd fmla="val 6000" name="adj"/>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erver.png" id="422" name="Google Shape;422;p49"/>
          <p:cNvPicPr preferRelativeResize="0"/>
          <p:nvPr/>
        </p:nvPicPr>
        <p:blipFill rotWithShape="1">
          <a:blip r:embed="rId4">
            <a:alphaModFix/>
          </a:blip>
          <a:srcRect b="0" l="0" r="0" t="0"/>
          <a:stretch/>
        </p:blipFill>
        <p:spPr>
          <a:xfrm>
            <a:off x="1590000" y="1890000"/>
            <a:ext cx="560000" cy="560000"/>
          </a:xfrm>
          <a:prstGeom prst="rect">
            <a:avLst/>
          </a:prstGeom>
          <a:noFill/>
          <a:ln>
            <a:noFill/>
          </a:ln>
        </p:spPr>
      </p:pic>
      <p:sp>
        <p:nvSpPr>
          <p:cNvPr id="423" name="Google Shape;423;p49"/>
          <p:cNvSpPr txBox="1"/>
          <p:nvPr/>
        </p:nvSpPr>
        <p:spPr>
          <a:xfrm>
            <a:off x="520000" y="2560000"/>
            <a:ext cx="2700000" cy="45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2200" u="none" cap="none" strike="noStrike">
                <a:solidFill>
                  <a:srgbClr val="FFFFFF"/>
                </a:solidFill>
                <a:latin typeface="Arial"/>
                <a:ea typeface="Arial"/>
                <a:cs typeface="Arial"/>
                <a:sym typeface="Arial"/>
              </a:rPr>
              <a:t>BMLT server</a:t>
            </a:r>
            <a:endParaRPr/>
          </a:p>
        </p:txBody>
      </p:sp>
      <p:sp>
        <p:nvSpPr>
          <p:cNvPr id="424" name="Google Shape;424;p49"/>
          <p:cNvSpPr txBox="1"/>
          <p:nvPr/>
        </p:nvSpPr>
        <p:spPr>
          <a:xfrm>
            <a:off x="580000" y="3060000"/>
            <a:ext cx="2580000" cy="8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400" u="none" cap="none" strike="noStrike">
                <a:solidFill>
                  <a:srgbClr val="FFFFFF"/>
                </a:solidFill>
                <a:latin typeface="Arial"/>
                <a:ea typeface="Arial"/>
                <a:cs typeface="Arial"/>
                <a:sym typeface="Arial"/>
              </a:rPr>
              <a:t>Edited by its own servants</a:t>
            </a:r>
            <a:endParaRPr/>
          </a:p>
          <a:p>
            <a:pPr indent="0" lvl="0" marL="0" marR="0" rtl="0" algn="ctr">
              <a:lnSpc>
                <a:spcPct val="100000"/>
              </a:lnSpc>
              <a:spcBef>
                <a:spcPts val="400"/>
              </a:spcBef>
              <a:spcAft>
                <a:spcPts val="0"/>
              </a:spcAft>
              <a:buNone/>
            </a:pPr>
            <a:r>
              <a:rPr b="0" i="0" lang="en" sz="1400" u="none" cap="none" strike="noStrike">
                <a:solidFill>
                  <a:srgbClr val="FFFFFF"/>
                </a:solidFill>
                <a:latin typeface="Arial"/>
                <a:ea typeface="Arial"/>
                <a:cs typeface="Arial"/>
                <a:sym typeface="Arial"/>
              </a:rPr>
              <a:t>or requests via BMLT Workflow</a:t>
            </a:r>
            <a:endParaRPr/>
          </a:p>
        </p:txBody>
      </p:sp>
      <p:sp>
        <p:nvSpPr>
          <p:cNvPr id="425" name="Google Shape;425;p49"/>
          <p:cNvSpPr/>
          <p:nvPr/>
        </p:nvSpPr>
        <p:spPr>
          <a:xfrm>
            <a:off x="3400000" y="2685000"/>
            <a:ext cx="720000" cy="460000"/>
          </a:xfrm>
          <a:prstGeom prst="rightArrow">
            <a:avLst>
              <a:gd fmla="val 50000" name="adj1"/>
              <a:gd fmla="val 50000" name="adj2"/>
            </a:avLst>
          </a:prstGeom>
          <a:solidFill>
            <a:srgbClr val="C9D0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6" name="Google Shape;426;p49"/>
          <p:cNvSpPr/>
          <p:nvPr/>
        </p:nvSpPr>
        <p:spPr>
          <a:xfrm>
            <a:off x="4300000" y="1560000"/>
            <a:ext cx="3050000" cy="470000"/>
          </a:xfrm>
          <a:prstGeom prst="roundRect">
            <a:avLst>
              <a:gd fmla="val 1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7" name="Google Shape;427;p49"/>
          <p:cNvSpPr/>
          <p:nvPr/>
        </p:nvSpPr>
        <p:spPr>
          <a:xfrm>
            <a:off x="4390000" y="1605000"/>
            <a:ext cx="380000" cy="38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globe.png" id="428" name="Google Shape;428;p49"/>
          <p:cNvPicPr preferRelativeResize="0"/>
          <p:nvPr/>
        </p:nvPicPr>
        <p:blipFill rotWithShape="1">
          <a:blip r:embed="rId5">
            <a:alphaModFix/>
          </a:blip>
          <a:srcRect b="0" l="0" r="0" t="0"/>
          <a:stretch/>
        </p:blipFill>
        <p:spPr>
          <a:xfrm>
            <a:off x="4475500" y="1690500"/>
            <a:ext cx="209000" cy="209000"/>
          </a:xfrm>
          <a:prstGeom prst="rect">
            <a:avLst/>
          </a:prstGeom>
          <a:noFill/>
          <a:ln>
            <a:noFill/>
          </a:ln>
        </p:spPr>
      </p:pic>
      <p:sp>
        <p:nvSpPr>
          <p:cNvPr id="429" name="Google Shape;429;p49"/>
          <p:cNvSpPr txBox="1"/>
          <p:nvPr/>
        </p:nvSpPr>
        <p:spPr>
          <a:xfrm>
            <a:off x="4900000" y="1560000"/>
            <a:ext cx="23500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1F1F1F"/>
                </a:solidFill>
                <a:latin typeface="Arial"/>
                <a:ea typeface="Arial"/>
                <a:cs typeface="Arial"/>
                <a:sym typeface="Arial"/>
              </a:rPr>
              <a:t>Website</a:t>
            </a:r>
            <a:r>
              <a:rPr b="0" i="0" lang="en" sz="1300" u="none" cap="none" strike="noStrike">
                <a:solidFill>
                  <a:srgbClr val="158158"/>
                </a:solidFill>
                <a:latin typeface="Arial"/>
                <a:ea typeface="Arial"/>
                <a:cs typeface="Arial"/>
                <a:sym typeface="Arial"/>
              </a:rPr>
              <a:t>  Crumb</a:t>
            </a:r>
            <a:endParaRPr/>
          </a:p>
        </p:txBody>
      </p:sp>
      <p:sp>
        <p:nvSpPr>
          <p:cNvPr id="430" name="Google Shape;430;p49"/>
          <p:cNvSpPr/>
          <p:nvPr/>
        </p:nvSpPr>
        <p:spPr>
          <a:xfrm>
            <a:off x="4300000" y="2120000"/>
            <a:ext cx="3050000" cy="470000"/>
          </a:xfrm>
          <a:prstGeom prst="roundRect">
            <a:avLst>
              <a:gd fmla="val 1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1" name="Google Shape;431;p49"/>
          <p:cNvSpPr/>
          <p:nvPr/>
        </p:nvSpPr>
        <p:spPr>
          <a:xfrm>
            <a:off x="4390000" y="2165000"/>
            <a:ext cx="380000" cy="38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hone.png" id="432" name="Google Shape;432;p49"/>
          <p:cNvPicPr preferRelativeResize="0"/>
          <p:nvPr/>
        </p:nvPicPr>
        <p:blipFill rotWithShape="1">
          <a:blip r:embed="rId6">
            <a:alphaModFix/>
          </a:blip>
          <a:srcRect b="0" l="0" r="0" t="0"/>
          <a:stretch/>
        </p:blipFill>
        <p:spPr>
          <a:xfrm>
            <a:off x="4475500" y="2250500"/>
            <a:ext cx="209000" cy="209000"/>
          </a:xfrm>
          <a:prstGeom prst="rect">
            <a:avLst/>
          </a:prstGeom>
          <a:noFill/>
          <a:ln>
            <a:noFill/>
          </a:ln>
        </p:spPr>
      </p:pic>
      <p:sp>
        <p:nvSpPr>
          <p:cNvPr id="433" name="Google Shape;433;p49"/>
          <p:cNvSpPr txBox="1"/>
          <p:nvPr/>
        </p:nvSpPr>
        <p:spPr>
          <a:xfrm>
            <a:off x="4900000" y="2120000"/>
            <a:ext cx="23500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1F1F1F"/>
                </a:solidFill>
                <a:latin typeface="Arial"/>
                <a:ea typeface="Arial"/>
                <a:cs typeface="Arial"/>
                <a:sym typeface="Arial"/>
              </a:rPr>
              <a:t>Phoneline</a:t>
            </a:r>
            <a:r>
              <a:rPr b="0" i="0" lang="en" sz="1300" u="none" cap="none" strike="noStrike">
                <a:solidFill>
                  <a:srgbClr val="158158"/>
                </a:solidFill>
                <a:latin typeface="Arial"/>
                <a:ea typeface="Arial"/>
                <a:cs typeface="Arial"/>
                <a:sym typeface="Arial"/>
              </a:rPr>
              <a:t>  Yap</a:t>
            </a:r>
            <a:endParaRPr/>
          </a:p>
        </p:txBody>
      </p:sp>
      <p:sp>
        <p:nvSpPr>
          <p:cNvPr id="434" name="Google Shape;434;p49"/>
          <p:cNvSpPr/>
          <p:nvPr/>
        </p:nvSpPr>
        <p:spPr>
          <a:xfrm>
            <a:off x="4300000" y="2680000"/>
            <a:ext cx="3050000" cy="470000"/>
          </a:xfrm>
          <a:prstGeom prst="roundRect">
            <a:avLst>
              <a:gd fmla="val 1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5" name="Google Shape;435;p49"/>
          <p:cNvSpPr/>
          <p:nvPr/>
        </p:nvSpPr>
        <p:spPr>
          <a:xfrm>
            <a:off x="4390000" y="2725000"/>
            <a:ext cx="380000" cy="38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calendar-days.png" id="436" name="Google Shape;436;p49"/>
          <p:cNvPicPr preferRelativeResize="0"/>
          <p:nvPr/>
        </p:nvPicPr>
        <p:blipFill rotWithShape="1">
          <a:blip r:embed="rId7">
            <a:alphaModFix/>
          </a:blip>
          <a:srcRect b="0" l="0" r="0" t="0"/>
          <a:stretch/>
        </p:blipFill>
        <p:spPr>
          <a:xfrm>
            <a:off x="4475500" y="2810500"/>
            <a:ext cx="209000" cy="209000"/>
          </a:xfrm>
          <a:prstGeom prst="rect">
            <a:avLst/>
          </a:prstGeom>
          <a:noFill/>
          <a:ln>
            <a:noFill/>
          </a:ln>
        </p:spPr>
      </p:pic>
      <p:sp>
        <p:nvSpPr>
          <p:cNvPr id="437" name="Google Shape;437;p49"/>
          <p:cNvSpPr txBox="1"/>
          <p:nvPr/>
        </p:nvSpPr>
        <p:spPr>
          <a:xfrm>
            <a:off x="4900000" y="2680000"/>
            <a:ext cx="23500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1F1F1F"/>
                </a:solidFill>
                <a:latin typeface="Arial"/>
                <a:ea typeface="Arial"/>
                <a:cs typeface="Arial"/>
                <a:sym typeface="Arial"/>
              </a:rPr>
              <a:t>Events</a:t>
            </a:r>
            <a:r>
              <a:rPr b="0" i="0" lang="en" sz="1300" u="none" cap="none" strike="noStrike">
                <a:solidFill>
                  <a:srgbClr val="158158"/>
                </a:solidFill>
                <a:latin typeface="Arial"/>
                <a:ea typeface="Arial"/>
                <a:cs typeface="Arial"/>
                <a:sym typeface="Arial"/>
              </a:rPr>
              <a:t>  Mayo</a:t>
            </a:r>
            <a:endParaRPr/>
          </a:p>
        </p:txBody>
      </p:sp>
      <p:sp>
        <p:nvSpPr>
          <p:cNvPr id="438" name="Google Shape;438;p49"/>
          <p:cNvSpPr/>
          <p:nvPr/>
        </p:nvSpPr>
        <p:spPr>
          <a:xfrm>
            <a:off x="4300000" y="3240000"/>
            <a:ext cx="3050000" cy="470000"/>
          </a:xfrm>
          <a:prstGeom prst="roundRect">
            <a:avLst>
              <a:gd fmla="val 1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9" name="Google Shape;439;p49"/>
          <p:cNvSpPr/>
          <p:nvPr/>
        </p:nvSpPr>
        <p:spPr>
          <a:xfrm>
            <a:off x="4390000" y="3285000"/>
            <a:ext cx="380000" cy="38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file-text.png" id="440" name="Google Shape;440;p49"/>
          <p:cNvPicPr preferRelativeResize="0"/>
          <p:nvPr/>
        </p:nvPicPr>
        <p:blipFill rotWithShape="1">
          <a:blip r:embed="rId8">
            <a:alphaModFix/>
          </a:blip>
          <a:srcRect b="0" l="0" r="0" t="0"/>
          <a:stretch/>
        </p:blipFill>
        <p:spPr>
          <a:xfrm>
            <a:off x="4475500" y="3370500"/>
            <a:ext cx="209000" cy="209000"/>
          </a:xfrm>
          <a:prstGeom prst="rect">
            <a:avLst/>
          </a:prstGeom>
          <a:noFill/>
          <a:ln>
            <a:noFill/>
          </a:ln>
        </p:spPr>
      </p:pic>
      <p:sp>
        <p:nvSpPr>
          <p:cNvPr id="441" name="Google Shape;441;p49"/>
          <p:cNvSpPr txBox="1"/>
          <p:nvPr/>
        </p:nvSpPr>
        <p:spPr>
          <a:xfrm>
            <a:off x="4900000" y="3240000"/>
            <a:ext cx="23500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1F1F1F"/>
                </a:solidFill>
                <a:latin typeface="Arial"/>
                <a:ea typeface="Arial"/>
                <a:cs typeface="Arial"/>
                <a:sym typeface="Arial"/>
              </a:rPr>
              <a:t>Printed list</a:t>
            </a:r>
            <a:r>
              <a:rPr b="0" i="0" lang="en" sz="1300" u="none" cap="none" strike="noStrike">
                <a:solidFill>
                  <a:srgbClr val="158158"/>
                </a:solidFill>
                <a:latin typeface="Arial"/>
                <a:ea typeface="Arial"/>
                <a:cs typeface="Arial"/>
                <a:sym typeface="Arial"/>
              </a:rPr>
              <a:t>  Bread</a:t>
            </a:r>
            <a:endParaRPr/>
          </a:p>
        </p:txBody>
      </p:sp>
      <p:sp>
        <p:nvSpPr>
          <p:cNvPr id="442" name="Google Shape;442;p49"/>
          <p:cNvSpPr/>
          <p:nvPr/>
        </p:nvSpPr>
        <p:spPr>
          <a:xfrm>
            <a:off x="4300000" y="3800000"/>
            <a:ext cx="3050000" cy="470000"/>
          </a:xfrm>
          <a:prstGeom prst="roundRect">
            <a:avLst>
              <a:gd fmla="val 1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3" name="Google Shape;443;p49"/>
          <p:cNvSpPr/>
          <p:nvPr/>
        </p:nvSpPr>
        <p:spPr>
          <a:xfrm>
            <a:off x="4390000" y="3845000"/>
            <a:ext cx="380000" cy="38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martphone.png" id="444" name="Google Shape;444;p49"/>
          <p:cNvPicPr preferRelativeResize="0"/>
          <p:nvPr/>
        </p:nvPicPr>
        <p:blipFill rotWithShape="1">
          <a:blip r:embed="rId9">
            <a:alphaModFix/>
          </a:blip>
          <a:srcRect b="0" l="0" r="0" t="0"/>
          <a:stretch/>
        </p:blipFill>
        <p:spPr>
          <a:xfrm>
            <a:off x="4475500" y="3930500"/>
            <a:ext cx="209000" cy="209000"/>
          </a:xfrm>
          <a:prstGeom prst="rect">
            <a:avLst/>
          </a:prstGeom>
          <a:noFill/>
          <a:ln>
            <a:noFill/>
          </a:ln>
        </p:spPr>
      </p:pic>
      <p:sp>
        <p:nvSpPr>
          <p:cNvPr id="445" name="Google Shape;445;p49"/>
          <p:cNvSpPr txBox="1"/>
          <p:nvPr/>
        </p:nvSpPr>
        <p:spPr>
          <a:xfrm>
            <a:off x="4900000" y="3800000"/>
            <a:ext cx="2350000" cy="470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1F1F1F"/>
                </a:solidFill>
                <a:latin typeface="Arial"/>
                <a:ea typeface="Arial"/>
                <a:cs typeface="Arial"/>
                <a:sym typeface="Arial"/>
              </a:rPr>
              <a:t>Apps</a:t>
            </a:r>
            <a:r>
              <a:rPr b="0" i="0" lang="en" sz="1300" u="none" cap="none" strike="noStrike">
                <a:solidFill>
                  <a:srgbClr val="158158"/>
                </a:solidFill>
                <a:latin typeface="Arial"/>
                <a:ea typeface="Arial"/>
                <a:cs typeface="Arial"/>
                <a:sym typeface="Arial"/>
              </a:rPr>
              <a:t>  NA Meetings Near Me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50"/>
          <p:cNvSpPr txBox="1"/>
          <p:nvPr/>
        </p:nvSpPr>
        <p:spPr>
          <a:xfrm>
            <a:off x="520000" y="445025"/>
            <a:ext cx="6800000" cy="5727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 sz="3000" u="none" cap="none" strike="noStrike">
                <a:solidFill>
                  <a:srgbClr val="158158"/>
                </a:solidFill>
                <a:latin typeface="Arial"/>
                <a:ea typeface="Arial"/>
                <a:cs typeface="Arial"/>
                <a:sym typeface="Arial"/>
              </a:rPr>
              <a:t>When you get home</a:t>
            </a:r>
            <a:endParaRPr/>
          </a:p>
        </p:txBody>
      </p:sp>
      <p:sp>
        <p:nvSpPr>
          <p:cNvPr id="451" name="Google Shape;451;p50"/>
          <p:cNvSpPr/>
          <p:nvPr/>
        </p:nvSpPr>
        <p:spPr>
          <a:xfrm>
            <a:off x="520000" y="1060000"/>
            <a:ext cx="950000" cy="28000"/>
          </a:xfrm>
          <a:prstGeom prst="rect">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2" name="Google Shape;452;p50"/>
          <p:cNvSpPr/>
          <p:nvPr/>
        </p:nvSpPr>
        <p:spPr>
          <a:xfrm>
            <a:off x="520000" y="1600000"/>
            <a:ext cx="1602500" cy="245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3" name="Google Shape;453;p50"/>
          <p:cNvSpPr/>
          <p:nvPr/>
        </p:nvSpPr>
        <p:spPr>
          <a:xfrm>
            <a:off x="101125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erver.png" id="454" name="Google Shape;454;p50"/>
          <p:cNvPicPr preferRelativeResize="0"/>
          <p:nvPr/>
        </p:nvPicPr>
        <p:blipFill rotWithShape="1">
          <a:blip r:embed="rId4">
            <a:alphaModFix/>
          </a:blip>
          <a:srcRect b="0" l="0" r="0" t="0"/>
          <a:stretch/>
        </p:blipFill>
        <p:spPr>
          <a:xfrm>
            <a:off x="1151250" y="2000000"/>
            <a:ext cx="340000" cy="340000"/>
          </a:xfrm>
          <a:prstGeom prst="rect">
            <a:avLst/>
          </a:prstGeom>
          <a:noFill/>
          <a:ln>
            <a:noFill/>
          </a:ln>
        </p:spPr>
      </p:pic>
      <p:sp>
        <p:nvSpPr>
          <p:cNvPr id="455" name="Google Shape;455;p50"/>
          <p:cNvSpPr txBox="1"/>
          <p:nvPr/>
        </p:nvSpPr>
        <p:spPr>
          <a:xfrm>
            <a:off x="610000" y="2620000"/>
            <a:ext cx="14225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500" u="none" cap="none" strike="noStrike">
                <a:solidFill>
                  <a:srgbClr val="1F1F1F"/>
                </a:solidFill>
                <a:latin typeface="Arial"/>
                <a:ea typeface="Arial"/>
                <a:cs typeface="Arial"/>
                <a:sym typeface="Arial"/>
              </a:rPr>
              <a:t>No BMLT server?</a:t>
            </a:r>
            <a:endParaRPr/>
          </a:p>
        </p:txBody>
      </p:sp>
      <p:sp>
        <p:nvSpPr>
          <p:cNvPr id="456" name="Google Shape;456;p50"/>
          <p:cNvSpPr txBox="1"/>
          <p:nvPr/>
        </p:nvSpPr>
        <p:spPr>
          <a:xfrm>
            <a:off x="610000" y="3290000"/>
            <a:ext cx="1422500" cy="62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rgbClr val="158158"/>
                </a:solidFill>
                <a:latin typeface="Arial"/>
                <a:ea typeface="Arial"/>
                <a:cs typeface="Arial"/>
                <a:sym typeface="Arial"/>
              </a:rPr>
              <a:t>Ask your region</a:t>
            </a:r>
            <a:endParaRPr/>
          </a:p>
        </p:txBody>
      </p:sp>
      <p:sp>
        <p:nvSpPr>
          <p:cNvPr id="457" name="Google Shape;457;p50"/>
          <p:cNvSpPr/>
          <p:nvPr/>
        </p:nvSpPr>
        <p:spPr>
          <a:xfrm>
            <a:off x="2262500" y="1600000"/>
            <a:ext cx="1602500" cy="245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8" name="Google Shape;458;p50"/>
          <p:cNvSpPr/>
          <p:nvPr/>
        </p:nvSpPr>
        <p:spPr>
          <a:xfrm>
            <a:off x="275375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globe.png" id="459" name="Google Shape;459;p50"/>
          <p:cNvPicPr preferRelativeResize="0"/>
          <p:nvPr/>
        </p:nvPicPr>
        <p:blipFill rotWithShape="1">
          <a:blip r:embed="rId5">
            <a:alphaModFix/>
          </a:blip>
          <a:srcRect b="0" l="0" r="0" t="0"/>
          <a:stretch/>
        </p:blipFill>
        <p:spPr>
          <a:xfrm>
            <a:off x="2893750" y="2000000"/>
            <a:ext cx="340000" cy="340000"/>
          </a:xfrm>
          <a:prstGeom prst="rect">
            <a:avLst/>
          </a:prstGeom>
          <a:noFill/>
          <a:ln>
            <a:noFill/>
          </a:ln>
        </p:spPr>
      </p:pic>
      <p:sp>
        <p:nvSpPr>
          <p:cNvPr id="460" name="Google Shape;460;p50"/>
          <p:cNvSpPr txBox="1"/>
          <p:nvPr/>
        </p:nvSpPr>
        <p:spPr>
          <a:xfrm>
            <a:off x="2352500" y="2620000"/>
            <a:ext cx="14225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500" u="none" cap="none" strike="noStrike">
                <a:solidFill>
                  <a:srgbClr val="1F1F1F"/>
                </a:solidFill>
                <a:latin typeface="Arial"/>
                <a:ea typeface="Arial"/>
                <a:cs typeface="Arial"/>
                <a:sym typeface="Arial"/>
              </a:rPr>
              <a:t>Stale website list?</a:t>
            </a:r>
            <a:endParaRPr/>
          </a:p>
        </p:txBody>
      </p:sp>
      <p:sp>
        <p:nvSpPr>
          <p:cNvPr id="461" name="Google Shape;461;p50"/>
          <p:cNvSpPr txBox="1"/>
          <p:nvPr/>
        </p:nvSpPr>
        <p:spPr>
          <a:xfrm>
            <a:off x="2352500" y="3290000"/>
            <a:ext cx="1422500" cy="62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rgbClr val="158158"/>
                </a:solidFill>
                <a:latin typeface="Arial"/>
                <a:ea typeface="Arial"/>
                <a:cs typeface="Arial"/>
                <a:sym typeface="Arial"/>
              </a:rPr>
              <a:t>Crumb</a:t>
            </a:r>
            <a:endParaRPr/>
          </a:p>
        </p:txBody>
      </p:sp>
      <p:sp>
        <p:nvSpPr>
          <p:cNvPr id="462" name="Google Shape;462;p50"/>
          <p:cNvSpPr/>
          <p:nvPr/>
        </p:nvSpPr>
        <p:spPr>
          <a:xfrm>
            <a:off x="4005000" y="1600000"/>
            <a:ext cx="1602500" cy="245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3" name="Google Shape;463;p50"/>
          <p:cNvSpPr/>
          <p:nvPr/>
        </p:nvSpPr>
        <p:spPr>
          <a:xfrm>
            <a:off x="449625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hone.png" id="464" name="Google Shape;464;p50"/>
          <p:cNvPicPr preferRelativeResize="0"/>
          <p:nvPr/>
        </p:nvPicPr>
        <p:blipFill rotWithShape="1">
          <a:blip r:embed="rId6">
            <a:alphaModFix/>
          </a:blip>
          <a:srcRect b="0" l="0" r="0" t="0"/>
          <a:stretch/>
        </p:blipFill>
        <p:spPr>
          <a:xfrm>
            <a:off x="4636250" y="2000000"/>
            <a:ext cx="340000" cy="340000"/>
          </a:xfrm>
          <a:prstGeom prst="rect">
            <a:avLst/>
          </a:prstGeom>
          <a:noFill/>
          <a:ln>
            <a:noFill/>
          </a:ln>
        </p:spPr>
      </p:pic>
      <p:sp>
        <p:nvSpPr>
          <p:cNvPr id="465" name="Google Shape;465;p50"/>
          <p:cNvSpPr txBox="1"/>
          <p:nvPr/>
        </p:nvSpPr>
        <p:spPr>
          <a:xfrm>
            <a:off x="4095000" y="2620000"/>
            <a:ext cx="14225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500" u="none" cap="none" strike="noStrike">
                <a:solidFill>
                  <a:srgbClr val="1F1F1F"/>
                </a:solidFill>
                <a:latin typeface="Arial"/>
                <a:ea typeface="Arial"/>
                <a:cs typeface="Arial"/>
                <a:sym typeface="Arial"/>
              </a:rPr>
              <a:t>Phoneline on someone's cell?</a:t>
            </a:r>
            <a:endParaRPr/>
          </a:p>
        </p:txBody>
      </p:sp>
      <p:sp>
        <p:nvSpPr>
          <p:cNvPr id="466" name="Google Shape;466;p50"/>
          <p:cNvSpPr txBox="1"/>
          <p:nvPr/>
        </p:nvSpPr>
        <p:spPr>
          <a:xfrm>
            <a:off x="4095000" y="3290000"/>
            <a:ext cx="1422500" cy="62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rgbClr val="158158"/>
                </a:solidFill>
                <a:latin typeface="Arial"/>
                <a:ea typeface="Arial"/>
                <a:cs typeface="Arial"/>
                <a:sym typeface="Arial"/>
              </a:rPr>
              <a:t>Yap</a:t>
            </a:r>
            <a:endParaRPr/>
          </a:p>
        </p:txBody>
      </p:sp>
      <p:sp>
        <p:nvSpPr>
          <p:cNvPr id="467" name="Google Shape;467;p50"/>
          <p:cNvSpPr/>
          <p:nvPr/>
        </p:nvSpPr>
        <p:spPr>
          <a:xfrm>
            <a:off x="5747500" y="1600000"/>
            <a:ext cx="1602500" cy="2450000"/>
          </a:xfrm>
          <a:prstGeom prst="roundRect">
            <a:avLst>
              <a:gd fmla="val 8000" name="adj"/>
            </a:avLst>
          </a:prstGeom>
          <a:solidFill>
            <a:srgbClr val="FFFFFF"/>
          </a:solidFill>
          <a:ln cap="flat" cmpd="sng" w="9525">
            <a:solidFill>
              <a:srgbClr val="C9D0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8" name="Google Shape;468;p50"/>
          <p:cNvSpPr/>
          <p:nvPr/>
        </p:nvSpPr>
        <p:spPr>
          <a:xfrm>
            <a:off x="6238750" y="1860000"/>
            <a:ext cx="620000" cy="620000"/>
          </a:xfrm>
          <a:prstGeom prst="ellipse">
            <a:avLst/>
          </a:prstGeom>
          <a:solidFill>
            <a:srgbClr val="1581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calendar-days.png" id="469" name="Google Shape;469;p50"/>
          <p:cNvPicPr preferRelativeResize="0"/>
          <p:nvPr/>
        </p:nvPicPr>
        <p:blipFill rotWithShape="1">
          <a:blip r:embed="rId7">
            <a:alphaModFix/>
          </a:blip>
          <a:srcRect b="0" l="0" r="0" t="0"/>
          <a:stretch/>
        </p:blipFill>
        <p:spPr>
          <a:xfrm>
            <a:off x="6378750" y="2000000"/>
            <a:ext cx="340000" cy="340000"/>
          </a:xfrm>
          <a:prstGeom prst="rect">
            <a:avLst/>
          </a:prstGeom>
          <a:noFill/>
          <a:ln>
            <a:noFill/>
          </a:ln>
        </p:spPr>
      </p:pic>
      <p:sp>
        <p:nvSpPr>
          <p:cNvPr id="470" name="Google Shape;470;p50"/>
          <p:cNvSpPr txBox="1"/>
          <p:nvPr/>
        </p:nvSpPr>
        <p:spPr>
          <a:xfrm>
            <a:off x="5837500" y="2620000"/>
            <a:ext cx="1422500" cy="1200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 sz="1500" u="none" cap="none" strike="noStrike">
                <a:solidFill>
                  <a:srgbClr val="1F1F1F"/>
                </a:solidFill>
                <a:latin typeface="Arial"/>
                <a:ea typeface="Arial"/>
                <a:cs typeface="Arial"/>
                <a:sym typeface="Arial"/>
              </a:rPr>
              <a:t>Events on Facebook?</a:t>
            </a:r>
            <a:endParaRPr/>
          </a:p>
        </p:txBody>
      </p:sp>
      <p:sp>
        <p:nvSpPr>
          <p:cNvPr id="471" name="Google Shape;471;p50"/>
          <p:cNvSpPr txBox="1"/>
          <p:nvPr/>
        </p:nvSpPr>
        <p:spPr>
          <a:xfrm>
            <a:off x="5837500" y="3290000"/>
            <a:ext cx="1422500" cy="62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1800" u="none" cap="none" strike="noStrike">
                <a:solidFill>
                  <a:srgbClr val="158158"/>
                </a:solidFill>
                <a:latin typeface="Arial"/>
                <a:ea typeface="Arial"/>
                <a:cs typeface="Arial"/>
                <a:sym typeface="Arial"/>
              </a:rPr>
              <a:t>Mayo</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5" name="Shape 475"/>
        <p:cNvGrpSpPr/>
        <p:nvPr/>
      </p:nvGrpSpPr>
      <p:grpSpPr>
        <a:xfrm>
          <a:off x="0" y="0"/>
          <a:ext cx="0" cy="0"/>
          <a:chOff x="0" y="0"/>
          <a:chExt cx="0" cy="0"/>
        </a:xfrm>
      </p:grpSpPr>
      <p:sp>
        <p:nvSpPr>
          <p:cNvPr id="476" name="Google Shape;476;p51"/>
          <p:cNvSpPr/>
          <p:nvPr/>
        </p:nvSpPr>
        <p:spPr>
          <a:xfrm>
            <a:off x="0" y="0"/>
            <a:ext cx="9144000" cy="5143500"/>
          </a:xfrm>
          <a:prstGeom prst="rect">
            <a:avLst/>
          </a:prstGeom>
          <a:solidFill>
            <a:srgbClr val="FFFFFF">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nessies.png" id="477" name="Google Shape;477;p51"/>
          <p:cNvPicPr preferRelativeResize="0"/>
          <p:nvPr/>
        </p:nvPicPr>
        <p:blipFill rotWithShape="1">
          <a:blip r:embed="rId4">
            <a:alphaModFix/>
          </a:blip>
          <a:srcRect b="0" l="0" r="0" t="0"/>
          <a:stretch/>
        </p:blipFill>
        <p:spPr>
          <a:xfrm>
            <a:off x="3844742" y="420000"/>
            <a:ext cx="1454515" cy="620000"/>
          </a:xfrm>
          <a:prstGeom prst="rect">
            <a:avLst/>
          </a:prstGeom>
          <a:noFill/>
          <a:ln>
            <a:noFill/>
          </a:ln>
        </p:spPr>
      </p:pic>
      <p:sp>
        <p:nvSpPr>
          <p:cNvPr id="478" name="Google Shape;478;p51"/>
          <p:cNvSpPr txBox="1"/>
          <p:nvPr/>
        </p:nvSpPr>
        <p:spPr>
          <a:xfrm>
            <a:off x="311700" y="1150000"/>
            <a:ext cx="8520600" cy="900000"/>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 sz="5000" u="none" cap="none" strike="noStrike">
                <a:solidFill>
                  <a:srgbClr val="158158"/>
                </a:solidFill>
                <a:latin typeface="Arial"/>
                <a:ea typeface="Arial"/>
                <a:cs typeface="Arial"/>
                <a:sym typeface="Arial"/>
              </a:rPr>
              <a:t>Thank You!</a:t>
            </a:r>
            <a:endParaRPr/>
          </a:p>
        </p:txBody>
      </p:sp>
      <p:sp>
        <p:nvSpPr>
          <p:cNvPr id="479" name="Google Shape;479;p51"/>
          <p:cNvSpPr txBox="1"/>
          <p:nvPr/>
        </p:nvSpPr>
        <p:spPr>
          <a:xfrm>
            <a:off x="311700" y="2500000"/>
            <a:ext cx="8520600" cy="4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 sz="1600" u="none" cap="none" strike="noStrike">
                <a:solidFill>
                  <a:srgbClr val="1F1F1F"/>
                </a:solidFill>
                <a:latin typeface="Arial"/>
                <a:ea typeface="Arial"/>
                <a:cs typeface="Arial"/>
                <a:sym typeface="Arial"/>
              </a:rPr>
              <a:t>Contact Info:</a:t>
            </a:r>
            <a:endParaRPr/>
          </a:p>
        </p:txBody>
      </p:sp>
      <p:sp>
        <p:nvSpPr>
          <p:cNvPr id="480" name="Google Shape;480;p51"/>
          <p:cNvSpPr txBox="1"/>
          <p:nvPr/>
        </p:nvSpPr>
        <p:spPr>
          <a:xfrm>
            <a:off x="311700" y="3050000"/>
            <a:ext cx="8520600" cy="1200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500" u="none" cap="none" strike="noStrike">
                <a:solidFill>
                  <a:srgbClr val="1F1F1F"/>
                </a:solidFill>
                <a:latin typeface="Arial"/>
                <a:ea typeface="Arial"/>
                <a:cs typeface="Arial"/>
                <a:sym typeface="Arial"/>
              </a:rPr>
              <a:t>help@bmlt.app</a:t>
            </a:r>
            <a:endParaRPr/>
          </a:p>
          <a:p>
            <a:pPr indent="0" lvl="0" marL="0" marR="0" rtl="0" algn="ctr">
              <a:lnSpc>
                <a:spcPct val="100000"/>
              </a:lnSpc>
              <a:spcBef>
                <a:spcPts val="800"/>
              </a:spcBef>
              <a:spcAft>
                <a:spcPts val="0"/>
              </a:spcAft>
              <a:buNone/>
            </a:pPr>
            <a:r>
              <a:rPr b="0" i="0" lang="en" sz="1500" u="none" cap="none" strike="noStrike">
                <a:solidFill>
                  <a:srgbClr val="1F1F1F"/>
                </a:solidFill>
                <a:latin typeface="Arial"/>
                <a:ea typeface="Arial"/>
                <a:cs typeface="Arial"/>
                <a:sym typeface="Arial"/>
              </a:rPr>
              <a:t>github.com/bmlt-enabled</a:t>
            </a:r>
            <a:endParaRPr/>
          </a:p>
          <a:p>
            <a:pPr indent="0" lvl="0" marL="0" marR="0" rtl="0" algn="ctr">
              <a:lnSpc>
                <a:spcPct val="100000"/>
              </a:lnSpc>
              <a:spcBef>
                <a:spcPts val="800"/>
              </a:spcBef>
              <a:spcAft>
                <a:spcPts val="0"/>
              </a:spcAft>
              <a:buNone/>
            </a:pPr>
            <a:r>
              <a:rPr b="0" i="0" lang="en" sz="1500" u="none" cap="none" strike="noStrike">
                <a:solidFill>
                  <a:srgbClr val="1F1F1F"/>
                </a:solidFill>
                <a:latin typeface="Arial"/>
                <a:ea typeface="Arial"/>
                <a:cs typeface="Arial"/>
                <a:sym typeface="Arial"/>
              </a:rPr>
              <a:t>bmlt.app  ·  yap.bmlt.app  ·  crumb.bmlt.app</a:t>
            </a:r>
            <a:endParaRPr/>
          </a:p>
          <a:p>
            <a:pPr indent="0" lvl="0" marL="0" marR="0" rtl="0" algn="ctr">
              <a:lnSpc>
                <a:spcPct val="100000"/>
              </a:lnSpc>
              <a:spcBef>
                <a:spcPts val="800"/>
              </a:spcBef>
              <a:spcAft>
                <a:spcPts val="0"/>
              </a:spcAft>
              <a:buNone/>
            </a:pPr>
            <a:r>
              <a:rPr b="0" i="0" lang="en" sz="1500" u="none" cap="none" strike="noStrike">
                <a:solidFill>
                  <a:srgbClr val="1F1F1F"/>
                </a:solidFill>
                <a:latin typeface="Arial"/>
                <a:ea typeface="Arial"/>
                <a:cs typeface="Arial"/>
                <a:sym typeface="Arial"/>
              </a:rPr>
              <a:t>nameetingsnearme.app  ·  app@nameetingsnearme.app</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