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5" r:id="rId17"/>
    <p:sldId id="283" r:id="rId18"/>
    <p:sldId id="263" r:id="rId19"/>
    <p:sldId id="284" r:id="rId2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DF4A6A-F418-4BB2-B384-3DA0963D3CC5}" v="2" dt="2026-09-24T00:32:18.6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5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Matherny" userId="aa01876368d82e2b" providerId="LiveId" clId="{EFEEF467-1207-494F-8208-57DE47B9F820}"/>
    <pc:docChg chg="custSel modSld">
      <pc:chgData name="Paul Matherny" userId="aa01876368d82e2b" providerId="LiveId" clId="{EFEEF467-1207-494F-8208-57DE47B9F820}" dt="2026-09-24T00:33:32.297" v="137" actId="14100"/>
      <pc:docMkLst>
        <pc:docMk/>
      </pc:docMkLst>
      <pc:sldChg chg="addSp modSp mod">
        <pc:chgData name="Paul Matherny" userId="aa01876368d82e2b" providerId="LiveId" clId="{EFEEF467-1207-494F-8208-57DE47B9F820}" dt="2026-09-24T00:33:32.297" v="137" actId="14100"/>
        <pc:sldMkLst>
          <pc:docMk/>
          <pc:sldMk cId="2473825943" sldId="278"/>
        </pc:sldMkLst>
        <pc:spChg chg="add mod ord">
          <ac:chgData name="Paul Matherny" userId="aa01876368d82e2b" providerId="LiveId" clId="{EFEEF467-1207-494F-8208-57DE47B9F820}" dt="2026-09-24T00:33:32.297" v="137" actId="14100"/>
          <ac:spMkLst>
            <pc:docMk/>
            <pc:sldMk cId="2473825943" sldId="278"/>
            <ac:spMk id="4" creationId="{3A2A682E-7433-CCB8-8059-AAD04BFC2EBC}"/>
          </ac:spMkLst>
        </pc:spChg>
        <pc:spChg chg="mod">
          <ac:chgData name="Paul Matherny" userId="aa01876368d82e2b" providerId="LiveId" clId="{EFEEF467-1207-494F-8208-57DE47B9F820}" dt="2026-09-24T00:33:12.173" v="134" actId="14100"/>
          <ac:spMkLst>
            <pc:docMk/>
            <pc:sldMk cId="2473825943" sldId="278"/>
            <ac:spMk id="85" creationId="{F1D3BD52-7276-DBCD-A7E9-D88887B841B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aa412472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aa412472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>
          <a:extLst>
            <a:ext uri="{FF2B5EF4-FFF2-40B4-BE49-F238E27FC236}">
              <a16:creationId xmlns:a16="http://schemas.microsoft.com/office/drawing/2014/main" id="{29957E11-6396-6A53-3ACA-B7E300B3C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9aa412472_1_10:notes">
            <a:extLst>
              <a:ext uri="{FF2B5EF4-FFF2-40B4-BE49-F238E27FC236}">
                <a16:creationId xmlns:a16="http://schemas.microsoft.com/office/drawing/2014/main" id="{B53B1538-2045-78AB-1C51-416E33F452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9aa412472_1_10:notes">
            <a:extLst>
              <a:ext uri="{FF2B5EF4-FFF2-40B4-BE49-F238E27FC236}">
                <a16:creationId xmlns:a16="http://schemas.microsoft.com/office/drawing/2014/main" id="{3A8BEB0F-8F48-250D-9A82-707892D8A8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1354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>
          <a:extLst>
            <a:ext uri="{FF2B5EF4-FFF2-40B4-BE49-F238E27FC236}">
              <a16:creationId xmlns:a16="http://schemas.microsoft.com/office/drawing/2014/main" id="{8604C9B1-8BD9-0D33-3470-217C3C9E0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9aa412472_1_10:notes">
            <a:extLst>
              <a:ext uri="{FF2B5EF4-FFF2-40B4-BE49-F238E27FC236}">
                <a16:creationId xmlns:a16="http://schemas.microsoft.com/office/drawing/2014/main" id="{446A08F3-CB23-ACD9-862C-7FBC68B4B8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9aa412472_1_10:notes">
            <a:extLst>
              <a:ext uri="{FF2B5EF4-FFF2-40B4-BE49-F238E27FC236}">
                <a16:creationId xmlns:a16="http://schemas.microsoft.com/office/drawing/2014/main" id="{F59F259D-765E-4A62-AFC7-D91B6BF47F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17685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>
          <a:extLst>
            <a:ext uri="{FF2B5EF4-FFF2-40B4-BE49-F238E27FC236}">
              <a16:creationId xmlns:a16="http://schemas.microsoft.com/office/drawing/2014/main" id="{951F6033-9F30-CCC7-B04E-75048444D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9aa412472_1_10:notes">
            <a:extLst>
              <a:ext uri="{FF2B5EF4-FFF2-40B4-BE49-F238E27FC236}">
                <a16:creationId xmlns:a16="http://schemas.microsoft.com/office/drawing/2014/main" id="{5C21C347-CA43-1861-CDA5-CFDFEB2664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9aa412472_1_10:notes">
            <a:extLst>
              <a:ext uri="{FF2B5EF4-FFF2-40B4-BE49-F238E27FC236}">
                <a16:creationId xmlns:a16="http://schemas.microsoft.com/office/drawing/2014/main" id="{1233C65D-983D-5A4A-4C99-5D26D0D843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59675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7467D3A9-F514-DF38-C100-37D2312D3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9aa412472_1_20:notes">
            <a:extLst>
              <a:ext uri="{FF2B5EF4-FFF2-40B4-BE49-F238E27FC236}">
                <a16:creationId xmlns:a16="http://schemas.microsoft.com/office/drawing/2014/main" id="{DA848D3D-E1C1-1B42-16A3-ADCE0B54DA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9aa412472_1_20:notes">
            <a:extLst>
              <a:ext uri="{FF2B5EF4-FFF2-40B4-BE49-F238E27FC236}">
                <a16:creationId xmlns:a16="http://schemas.microsoft.com/office/drawing/2014/main" id="{CFB70FAC-EBF2-E3F6-C146-35C22FE043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Grassroots effort supported by NAWS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9575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87E14C76-F0BD-3746-94F8-85F3B721B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9aa412472_1_20:notes">
            <a:extLst>
              <a:ext uri="{FF2B5EF4-FFF2-40B4-BE49-F238E27FC236}">
                <a16:creationId xmlns:a16="http://schemas.microsoft.com/office/drawing/2014/main" id="{934D432A-7726-8885-3330-9F34DC8687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9aa412472_1_20:notes">
            <a:extLst>
              <a:ext uri="{FF2B5EF4-FFF2-40B4-BE49-F238E27FC236}">
                <a16:creationId xmlns:a16="http://schemas.microsoft.com/office/drawing/2014/main" id="{9762A922-A254-FDB5-2DE6-ADE49D4FAE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Grassroots effort supported by NAWS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6801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7DDFBDC4-5AA1-43E5-6C66-C995F9E65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9aa412472_1_20:notes">
            <a:extLst>
              <a:ext uri="{FF2B5EF4-FFF2-40B4-BE49-F238E27FC236}">
                <a16:creationId xmlns:a16="http://schemas.microsoft.com/office/drawing/2014/main" id="{3350C26D-8E73-5899-46AD-64295E2BE7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9aa412472_1_20:notes">
            <a:extLst>
              <a:ext uri="{FF2B5EF4-FFF2-40B4-BE49-F238E27FC236}">
                <a16:creationId xmlns:a16="http://schemas.microsoft.com/office/drawing/2014/main" id="{CEB50C63-E693-DA13-F763-EA68EB2089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Grassroots effort supported by NAWS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18970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64EFEEE7-F706-2134-5386-F2C99C4B4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9aa412472_1_20:notes">
            <a:extLst>
              <a:ext uri="{FF2B5EF4-FFF2-40B4-BE49-F238E27FC236}">
                <a16:creationId xmlns:a16="http://schemas.microsoft.com/office/drawing/2014/main" id="{A6822390-BB36-18FA-C2B3-60E4B3426F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9aa412472_1_20:notes">
            <a:extLst>
              <a:ext uri="{FF2B5EF4-FFF2-40B4-BE49-F238E27FC236}">
                <a16:creationId xmlns:a16="http://schemas.microsoft.com/office/drawing/2014/main" id="{A8EDAB2C-0986-30D3-AA58-6707D7CAC0C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Grassroots effort supported by NAWS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4066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89B9AC64-C29C-0F6F-7D0E-09326ABC1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9aa412472_1_20:notes">
            <a:extLst>
              <a:ext uri="{FF2B5EF4-FFF2-40B4-BE49-F238E27FC236}">
                <a16:creationId xmlns:a16="http://schemas.microsoft.com/office/drawing/2014/main" id="{53B24A9F-AF91-2777-637D-4A8E23FD51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9aa412472_1_20:notes">
            <a:extLst>
              <a:ext uri="{FF2B5EF4-FFF2-40B4-BE49-F238E27FC236}">
                <a16:creationId xmlns:a16="http://schemas.microsoft.com/office/drawing/2014/main" id="{4E005B9A-4B90-C948-E321-F4D80FB483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Grassroots effort supported by NAWS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4666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BE4EB4D7-63BB-90BD-80A9-266FA7694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9aa412472_1_20:notes">
            <a:extLst>
              <a:ext uri="{FF2B5EF4-FFF2-40B4-BE49-F238E27FC236}">
                <a16:creationId xmlns:a16="http://schemas.microsoft.com/office/drawing/2014/main" id="{7BF9EDAD-372E-ADFD-C513-EE9C7780F2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9aa412472_1_20:notes">
            <a:extLst>
              <a:ext uri="{FF2B5EF4-FFF2-40B4-BE49-F238E27FC236}">
                <a16:creationId xmlns:a16="http://schemas.microsoft.com/office/drawing/2014/main" id="{96C7FDCC-ADDF-B42C-1668-FEDC2D6B8D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Grassroots effort supported by NAWS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914080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A3B2C324-05DB-3333-4178-436C377C7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9aa412472_1_20:notes">
            <a:extLst>
              <a:ext uri="{FF2B5EF4-FFF2-40B4-BE49-F238E27FC236}">
                <a16:creationId xmlns:a16="http://schemas.microsoft.com/office/drawing/2014/main" id="{116DA426-1617-69DB-0D1E-242D15FB11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9aa412472_1_20:notes">
            <a:extLst>
              <a:ext uri="{FF2B5EF4-FFF2-40B4-BE49-F238E27FC236}">
                <a16:creationId xmlns:a16="http://schemas.microsoft.com/office/drawing/2014/main" id="{5BB65F0A-7CD1-3348-8F8D-FAB575E568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Grassroots effort supported by NAWS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484067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788896A9-0E0E-5CE8-6582-71ACE81FD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9aa412472_1_20:notes">
            <a:extLst>
              <a:ext uri="{FF2B5EF4-FFF2-40B4-BE49-F238E27FC236}">
                <a16:creationId xmlns:a16="http://schemas.microsoft.com/office/drawing/2014/main" id="{C5A49E23-6DD5-3DB3-EAF6-9F49638B0A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9aa412472_1_20:notes">
            <a:extLst>
              <a:ext uri="{FF2B5EF4-FFF2-40B4-BE49-F238E27FC236}">
                <a16:creationId xmlns:a16="http://schemas.microsoft.com/office/drawing/2014/main" id="{B7B63753-C8C6-81B0-C7DD-64CBCCE5C7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Grassroots effort supported by NAWS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26894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61EA7506-8A1E-81BD-DBF4-42C9B5ACE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9aa412472_1_20:notes">
            <a:extLst>
              <a:ext uri="{FF2B5EF4-FFF2-40B4-BE49-F238E27FC236}">
                <a16:creationId xmlns:a16="http://schemas.microsoft.com/office/drawing/2014/main" id="{424575D1-BA3F-9101-1F2C-B5EEE0BC9E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9aa412472_1_20:notes">
            <a:extLst>
              <a:ext uri="{FF2B5EF4-FFF2-40B4-BE49-F238E27FC236}">
                <a16:creationId xmlns:a16="http://schemas.microsoft.com/office/drawing/2014/main" id="{F1F81AED-8DB2-A116-4A3E-1E2C26B409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Grassroots effort supported by NAWS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14250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2AC93428-F2F2-CA60-94DB-7E553BC95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9aa412472_1_20:notes">
            <a:extLst>
              <a:ext uri="{FF2B5EF4-FFF2-40B4-BE49-F238E27FC236}">
                <a16:creationId xmlns:a16="http://schemas.microsoft.com/office/drawing/2014/main" id="{69A8FF05-0DA8-3BD1-9E57-624DB7A894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9aa412472_1_20:notes">
            <a:extLst>
              <a:ext uri="{FF2B5EF4-FFF2-40B4-BE49-F238E27FC236}">
                <a16:creationId xmlns:a16="http://schemas.microsoft.com/office/drawing/2014/main" id="{949E2DC6-B9A9-C61B-B349-8E50F62E9F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Grassroots effort supported by NAWS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774125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2D91D189-9030-EEC1-B1E7-A787417B7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9aa412472_1_20:notes">
            <a:extLst>
              <a:ext uri="{FF2B5EF4-FFF2-40B4-BE49-F238E27FC236}">
                <a16:creationId xmlns:a16="http://schemas.microsoft.com/office/drawing/2014/main" id="{470C74AA-2BA2-49F9-55B9-DE2F953F19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9aa412472_1_20:notes">
            <a:extLst>
              <a:ext uri="{FF2B5EF4-FFF2-40B4-BE49-F238E27FC236}">
                <a16:creationId xmlns:a16="http://schemas.microsoft.com/office/drawing/2014/main" id="{528A6658-A685-ABF9-50BE-CB8F047371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Grassroots effort supported by NAWS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36931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65ABD320-A60D-0A26-2D12-250F752B8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9aa412472_1_20:notes">
            <a:extLst>
              <a:ext uri="{FF2B5EF4-FFF2-40B4-BE49-F238E27FC236}">
                <a16:creationId xmlns:a16="http://schemas.microsoft.com/office/drawing/2014/main" id="{86ECF4F0-BCB9-EE14-8FB0-665168BF7A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9aa412472_1_20:notes">
            <a:extLst>
              <a:ext uri="{FF2B5EF4-FFF2-40B4-BE49-F238E27FC236}">
                <a16:creationId xmlns:a16="http://schemas.microsoft.com/office/drawing/2014/main" id="{ECDCAECC-1F45-E240-D02C-03F43C9BE5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Grassroots effort supported by NAWS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195857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E63B50ED-4C36-F1D7-FD13-7051D9DDC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9aa412472_1_20:notes">
            <a:extLst>
              <a:ext uri="{FF2B5EF4-FFF2-40B4-BE49-F238E27FC236}">
                <a16:creationId xmlns:a16="http://schemas.microsoft.com/office/drawing/2014/main" id="{E231CF25-7DCB-A7B1-7688-D9C87951AF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9aa412472_1_20:notes">
            <a:extLst>
              <a:ext uri="{FF2B5EF4-FFF2-40B4-BE49-F238E27FC236}">
                <a16:creationId xmlns:a16="http://schemas.microsoft.com/office/drawing/2014/main" id="{F77EA437-9E5E-6C5D-B885-2BD60BD02F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Grassroots effort supported by NAWS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778769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9aa412472_1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f9aa412472_1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C338885C-47AC-468C-FDC1-81A987618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9aa412472_1_20:notes">
            <a:extLst>
              <a:ext uri="{FF2B5EF4-FFF2-40B4-BE49-F238E27FC236}">
                <a16:creationId xmlns:a16="http://schemas.microsoft.com/office/drawing/2014/main" id="{6BB270B7-6A7A-3F2B-E6AA-8762161A0B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9aa412472_1_20:notes">
            <a:extLst>
              <a:ext uri="{FF2B5EF4-FFF2-40B4-BE49-F238E27FC236}">
                <a16:creationId xmlns:a16="http://schemas.microsoft.com/office/drawing/2014/main" id="{361AE10B-C975-62F1-60ED-1EF25AE5BA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Grassroots effort supported by NAWS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54785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arizona-na.org/episode/hospital-institutions-recovery-discussion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patte4191@gmail.com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cbusnapaulm@gmail.com" TargetMode="External"/><Relationship Id="rId4" Type="http://schemas.openxmlformats.org/officeDocument/2006/relationships/hyperlink" Target="mailto:steven.servant.az@gmail.com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6MZWIaHlv_k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youtu.be/eWkiKy5hAtU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youtu.be/b3z-txA7qnI" TargetMode="External"/><Relationship Id="rId11" Type="http://schemas.openxmlformats.org/officeDocument/2006/relationships/hyperlink" Target="https://youtu.be/lRn2aYSfzl8?si=CgtFooB-jT6U03D6" TargetMode="External"/><Relationship Id="rId5" Type="http://schemas.openxmlformats.org/officeDocument/2006/relationships/hyperlink" Target="https://youtu.be/pWhnuuyRyUA" TargetMode="External"/><Relationship Id="rId10" Type="http://schemas.openxmlformats.org/officeDocument/2006/relationships/hyperlink" Target="https://youtu.be/DUFfzn9HZ0c" TargetMode="External"/><Relationship Id="rId4" Type="http://schemas.openxmlformats.org/officeDocument/2006/relationships/hyperlink" Target="https://youtu.be/y-51g5QIqHU" TargetMode="External"/><Relationship Id="rId9" Type="http://schemas.openxmlformats.org/officeDocument/2006/relationships/hyperlink" Target="https://youtu.be/f2bB5XMzho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292800" y="308150"/>
            <a:ext cx="7250400" cy="106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/>
              <a:t>Making our NA Message Available to Members Behind the Walls </a:t>
            </a:r>
            <a:endParaRPr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996B5C-5F9E-8A87-AE58-84C428E989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0097" y="1739590"/>
            <a:ext cx="4549697" cy="119689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27FDD37-18E0-1890-A263-9A37124FD7DC}"/>
              </a:ext>
            </a:extLst>
          </p:cNvPr>
          <p:cNvSpPr/>
          <p:nvPr/>
        </p:nvSpPr>
        <p:spPr>
          <a:xfrm>
            <a:off x="4021873" y="1905449"/>
            <a:ext cx="4393581" cy="9195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496675" y="1905450"/>
            <a:ext cx="5408400" cy="97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Paul M – Cental Ohio Area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Steve S – Arizona Region 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>
          <a:extLst>
            <a:ext uri="{FF2B5EF4-FFF2-40B4-BE49-F238E27FC236}">
              <a16:creationId xmlns:a16="http://schemas.microsoft.com/office/drawing/2014/main" id="{F69EE504-C47B-204A-6CE9-CB16CEB0E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9DB423D-741E-05A9-31F1-B12352BA686C}"/>
              </a:ext>
            </a:extLst>
          </p:cNvPr>
          <p:cNvSpPr/>
          <p:nvPr/>
        </p:nvSpPr>
        <p:spPr>
          <a:xfrm>
            <a:off x="1234068" y="501340"/>
            <a:ext cx="5783766" cy="41408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Google Shape;73;p16">
            <a:extLst>
              <a:ext uri="{FF2B5EF4-FFF2-40B4-BE49-F238E27FC236}">
                <a16:creationId xmlns:a16="http://schemas.microsoft.com/office/drawing/2014/main" id="{29BA5540-2F31-83EF-613D-41760685307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09131" y="501340"/>
            <a:ext cx="5426927" cy="414081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/>
            <a:r>
              <a:rPr lang="en-US" dirty="0"/>
              <a:t>This workshop explores how </a:t>
            </a:r>
            <a:r>
              <a:rPr lang="en-US" b="1" dirty="0"/>
              <a:t>tablets in prisons and virtual H&amp;I are opening new doors for carrying the NA message</a:t>
            </a:r>
            <a:r>
              <a:rPr lang="en-US" dirty="0"/>
              <a:t>, and how relationships built with patience, persistence, and consistency have turned ideas into real services for members behind the walls.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6279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>
          <a:extLst>
            <a:ext uri="{FF2B5EF4-FFF2-40B4-BE49-F238E27FC236}">
              <a16:creationId xmlns:a16="http://schemas.microsoft.com/office/drawing/2014/main" id="{2F0EE6B9-E2AC-B00B-F87D-CB2144698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5EEE7A8-438F-C981-9EC3-E8926ABBDC9E}"/>
              </a:ext>
            </a:extLst>
          </p:cNvPr>
          <p:cNvSpPr/>
          <p:nvPr/>
        </p:nvSpPr>
        <p:spPr>
          <a:xfrm>
            <a:off x="906966" y="412130"/>
            <a:ext cx="6140605" cy="34982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Google Shape;73;p16">
            <a:extLst>
              <a:ext uri="{FF2B5EF4-FFF2-40B4-BE49-F238E27FC236}">
                <a16:creationId xmlns:a16="http://schemas.microsoft.com/office/drawing/2014/main" id="{A54D7A2F-7963-8DEE-D32A-51C23852136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472804" y="527824"/>
            <a:ext cx="5322850" cy="37468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/>
            <a:r>
              <a:rPr lang="en-US" dirty="0"/>
              <a:t>We’ll share what we’ve learned about electronic literature, virtual meetings, working with correctional decision makers, and collaboration among H&amp;I, PR, Areas, Regions, Zones, and NAWS, then invite you to share what is working in your communities at the end of this session.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04050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1">
          <a:extLst>
            <a:ext uri="{FF2B5EF4-FFF2-40B4-BE49-F238E27FC236}">
              <a16:creationId xmlns:a16="http://schemas.microsoft.com/office/drawing/2014/main" id="{135AC08C-167D-5FF9-5EB5-9581178F0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2F08ACF-8BB5-0549-F9AB-C6DC961DBA96}"/>
              </a:ext>
            </a:extLst>
          </p:cNvPr>
          <p:cNvSpPr/>
          <p:nvPr/>
        </p:nvSpPr>
        <p:spPr>
          <a:xfrm>
            <a:off x="906966" y="394009"/>
            <a:ext cx="5070087" cy="42077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Google Shape;73;p16">
            <a:extLst>
              <a:ext uri="{FF2B5EF4-FFF2-40B4-BE49-F238E27FC236}">
                <a16:creationId xmlns:a16="http://schemas.microsoft.com/office/drawing/2014/main" id="{3052A336-2AD0-45CE-13F0-BF321A09C4E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30712" y="394009"/>
            <a:ext cx="4646341" cy="42077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/>
            <a:r>
              <a:rPr lang="en-US" dirty="0"/>
              <a:t>Building unity means more than working together. It means using our collective experience and today’s technology to move closer to a simple goal - making the NA message truly available to any addict, anywhere.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90155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91688078-8EBA-D988-E9C5-90B41A209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1E26A84-A645-8005-2489-A5E284AF839E}"/>
              </a:ext>
            </a:extLst>
          </p:cNvPr>
          <p:cNvSpPr/>
          <p:nvPr/>
        </p:nvSpPr>
        <p:spPr>
          <a:xfrm>
            <a:off x="311692" y="617034"/>
            <a:ext cx="6735879" cy="37818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Google Shape;84;p18">
            <a:extLst>
              <a:ext uri="{FF2B5EF4-FFF2-40B4-BE49-F238E27FC236}">
                <a16:creationId xmlns:a16="http://schemas.microsoft.com/office/drawing/2014/main" id="{68BFAE06-EBD5-B59A-0570-A611FB3BC89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69764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Literature on Tablets</a:t>
            </a:r>
            <a:endParaRPr dirty="0"/>
          </a:p>
        </p:txBody>
      </p:sp>
      <p:sp>
        <p:nvSpPr>
          <p:cNvPr id="85" name="Google Shape;85;p18">
            <a:extLst>
              <a:ext uri="{FF2B5EF4-FFF2-40B4-BE49-F238E27FC236}">
                <a16:creationId xmlns:a16="http://schemas.microsoft.com/office/drawing/2014/main" id="{5B52FDC4-3572-4810-9527-52C9364A43C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1700" y="1590907"/>
            <a:ext cx="7174485" cy="28080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Sarasota Jail - 2019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NEZF Professionals Day 2020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Ohio - January 2021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Arizona – April 2021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Sharing Session – May 2021 (included FL and OH professionals) 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Indiana – Summer 2022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28847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1D24D5BA-C1CE-795B-AA60-B51E77A5C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9307858-10F6-7631-C0B9-443BC029A09D}"/>
              </a:ext>
            </a:extLst>
          </p:cNvPr>
          <p:cNvSpPr/>
          <p:nvPr/>
        </p:nvSpPr>
        <p:spPr>
          <a:xfrm>
            <a:off x="228573" y="394010"/>
            <a:ext cx="7443465" cy="41036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Google Shape;84;p18">
            <a:extLst>
              <a:ext uri="{FF2B5EF4-FFF2-40B4-BE49-F238E27FC236}">
                <a16:creationId xmlns:a16="http://schemas.microsoft.com/office/drawing/2014/main" id="{C07A2BAF-45BA-7D7C-AD2A-6F946C6F901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28573" y="454644"/>
            <a:ext cx="7042022" cy="96895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dirty="0"/>
              <a:t>Growth &amp; Unity in Relationships</a:t>
            </a:r>
            <a:endParaRPr sz="3800" dirty="0"/>
          </a:p>
        </p:txBody>
      </p:sp>
      <p:sp>
        <p:nvSpPr>
          <p:cNvPr id="85" name="Google Shape;85;p18">
            <a:extLst>
              <a:ext uri="{FF2B5EF4-FFF2-40B4-BE49-F238E27FC236}">
                <a16:creationId xmlns:a16="http://schemas.microsoft.com/office/drawing/2014/main" id="{25B59CFF-FCE2-4B24-4A9F-7A4651FAD6B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28573" y="1490501"/>
            <a:ext cx="7577282" cy="31314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600" dirty="0"/>
              <a:t>Arizona Regional H&amp;I coordinator meets every two weeks with AZ DOC; co-creates policy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600" dirty="0"/>
              <a:t>Central Ohio Area meets once per month </a:t>
            </a:r>
          </a:p>
          <a:p>
            <a:pPr lvl="1" indent="-457200" algn="l">
              <a:buFont typeface="Arial" panose="020B0604020202020204" pitchFamily="34" charset="0"/>
              <a:buChar char="•"/>
            </a:pPr>
            <a:r>
              <a:rPr lang="en-US" sz="1600" dirty="0"/>
              <a:t>Guests from UK, California, Indiana, New York, Arizona, and Illinois</a:t>
            </a:r>
          </a:p>
          <a:p>
            <a:pPr indent="-457200" algn="l">
              <a:buFont typeface="Arial" panose="020B0604020202020204" pitchFamily="34" charset="0"/>
              <a:buChar char="•"/>
            </a:pPr>
            <a:r>
              <a:rPr lang="en-US" sz="2600" dirty="0"/>
              <a:t>International Sharing Sessions</a:t>
            </a:r>
          </a:p>
          <a:p>
            <a:pPr indent="-457200" algn="l">
              <a:buFont typeface="Arial" panose="020B0604020202020204" pitchFamily="34" charset="0"/>
              <a:buChar char="•"/>
            </a:pPr>
            <a:r>
              <a:rPr lang="en-US" sz="2600" dirty="0"/>
              <a:t>Show professionals the breadth and depth of our Fellowship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4048738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697FB7F5-2955-1742-65B6-10DE7F7D5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95DF4E1-8481-86CF-2252-50A942216548}"/>
              </a:ext>
            </a:extLst>
          </p:cNvPr>
          <p:cNvSpPr/>
          <p:nvPr/>
        </p:nvSpPr>
        <p:spPr>
          <a:xfrm>
            <a:off x="311700" y="304800"/>
            <a:ext cx="7248827" cy="36947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Google Shape;84;p18">
            <a:extLst>
              <a:ext uri="{FF2B5EF4-FFF2-40B4-BE49-F238E27FC236}">
                <a16:creationId xmlns:a16="http://schemas.microsoft.com/office/drawing/2014/main" id="{B37B9A6D-8E02-73B4-01B4-AFE4C8A1B27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521551"/>
            <a:ext cx="8520600" cy="78174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dirty="0"/>
              <a:t>Effective Relationships </a:t>
            </a:r>
            <a:endParaRPr sz="4200" dirty="0"/>
          </a:p>
        </p:txBody>
      </p:sp>
      <p:sp>
        <p:nvSpPr>
          <p:cNvPr id="85" name="Google Shape;85;p18">
            <a:extLst>
              <a:ext uri="{FF2B5EF4-FFF2-40B4-BE49-F238E27FC236}">
                <a16:creationId xmlns:a16="http://schemas.microsoft.com/office/drawing/2014/main" id="{1F4D948D-9750-E662-9DBB-7F3153689F0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37357" y="1375317"/>
            <a:ext cx="7553627" cy="28080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Literature disappeared from Ohio tablets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ODRC → Viapath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Viapath → Edovo and Cypherworx (aka, LMS)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Central Ohio + LMS + NAWS =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eLit to more than 1.2 million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IDEA: Add all resources from na.org to tablets</a:t>
            </a:r>
            <a:endParaRPr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145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B80D2C96-BDB5-45A8-90A3-275183C07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>
            <a:extLst>
              <a:ext uri="{FF2B5EF4-FFF2-40B4-BE49-F238E27FC236}">
                <a16:creationId xmlns:a16="http://schemas.microsoft.com/office/drawing/2014/main" id="{E11348C3-FAEA-BE60-81DD-A2BF0CEFB6F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521551"/>
            <a:ext cx="8520600" cy="78174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dirty="0"/>
              <a:t>Local Tablet Content  </a:t>
            </a:r>
            <a:endParaRPr sz="4200" dirty="0"/>
          </a:p>
        </p:txBody>
      </p:sp>
      <p:sp>
        <p:nvSpPr>
          <p:cNvPr id="85" name="Google Shape;85;p18">
            <a:extLst>
              <a:ext uri="{FF2B5EF4-FFF2-40B4-BE49-F238E27FC236}">
                <a16:creationId xmlns:a16="http://schemas.microsoft.com/office/drawing/2014/main" id="{3A4E4923-460F-12D7-8F50-F1C1CCAB9B9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1700" y="1132609"/>
            <a:ext cx="7174485" cy="3489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Arizona makes content for Arizona </a:t>
            </a:r>
          </a:p>
          <a:p>
            <a:pPr marL="0" lvl="0" indent="0" algn="l">
              <a:lnSpc>
                <a:spcPct val="120000"/>
              </a:lnSpc>
            </a:pPr>
            <a:r>
              <a:rPr lang="en-US" dirty="0"/>
              <a:t>from members sharing the Message</a:t>
            </a:r>
          </a:p>
          <a:p>
            <a:pPr marL="0" lvl="0" indent="0" algn="l">
              <a:lnSpc>
                <a:spcPct val="120000"/>
              </a:lnSpc>
            </a:pPr>
            <a:endParaRPr lang="en-US" dirty="0"/>
          </a:p>
          <a:p>
            <a:pPr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Direct uploads, no LMS</a:t>
            </a:r>
          </a:p>
          <a:p>
            <a:pPr marL="0" lvl="0" indent="0" algn="l"/>
            <a:r>
              <a:rPr lang="en-US" sz="1600" dirty="0">
                <a:hlinkClick r:id="rId4"/>
              </a:rPr>
              <a:t>https://arizona-na.org/episode/hospital-institutions-recovery-discussions/</a:t>
            </a:r>
            <a:endParaRPr lang="en-US" sz="1600" dirty="0"/>
          </a:p>
          <a:p>
            <a:pPr marL="0" lvl="0" indent="0" algn="l"/>
            <a:endParaRPr lang="en-US" sz="1600" dirty="0"/>
          </a:p>
          <a:p>
            <a:pPr marL="0" lvl="0" indent="0" algn="l"/>
            <a:endParaRPr lang="en-US" sz="1600" dirty="0"/>
          </a:p>
          <a:p>
            <a:pPr lvl="0" indent="-457200" algn="l">
              <a:buFont typeface="Arial" panose="020B0604020202020204" pitchFamily="34" charset="0"/>
              <a:buChar char="•"/>
            </a:pPr>
            <a:r>
              <a:rPr lang="en-US" dirty="0"/>
              <a:t>IDEA → Make these available nationally!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D7E047-CF3F-BC56-2F26-C5A7F426D0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8044" y="387927"/>
            <a:ext cx="2234256" cy="223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128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7D3CE1D7-DD07-9449-4DA4-39311DF95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22F031-7E2E-CDDA-B85E-90D42593A5AB}"/>
              </a:ext>
            </a:extLst>
          </p:cNvPr>
          <p:cNvSpPr/>
          <p:nvPr/>
        </p:nvSpPr>
        <p:spPr>
          <a:xfrm>
            <a:off x="311700" y="412130"/>
            <a:ext cx="7308300" cy="34982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Google Shape;84;p18">
            <a:extLst>
              <a:ext uri="{FF2B5EF4-FFF2-40B4-BE49-F238E27FC236}">
                <a16:creationId xmlns:a16="http://schemas.microsoft.com/office/drawing/2014/main" id="{077164CC-506E-88FF-03E6-42BDC1546BE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521551"/>
            <a:ext cx="8520600" cy="78174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dirty="0"/>
              <a:t>Some numbers  </a:t>
            </a:r>
            <a:endParaRPr sz="4200" dirty="0"/>
          </a:p>
        </p:txBody>
      </p:sp>
      <p:sp>
        <p:nvSpPr>
          <p:cNvPr id="85" name="Google Shape;85;p18">
            <a:extLst>
              <a:ext uri="{FF2B5EF4-FFF2-40B4-BE49-F238E27FC236}">
                <a16:creationId xmlns:a16="http://schemas.microsoft.com/office/drawing/2014/main" id="{30B617C4-DF3D-67C1-8E79-E833F4BEBD5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1700" y="1501697"/>
            <a:ext cx="7174485" cy="28080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2 million people incarcerated in the US at any given time; most will be released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Approximately 600,000 releases per year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eLit on tablets, and virtual meetings, helps people identify as </a:t>
            </a:r>
            <a:r>
              <a:rPr lang="en-US" i="1" dirty="0"/>
              <a:t>members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524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05291DFD-6AF2-3920-4F23-C34392CD5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452DBA2-F0DC-8262-6E84-3688DE6253D3}"/>
              </a:ext>
            </a:extLst>
          </p:cNvPr>
          <p:cNvSpPr/>
          <p:nvPr/>
        </p:nvSpPr>
        <p:spPr>
          <a:xfrm>
            <a:off x="311700" y="341971"/>
            <a:ext cx="7174485" cy="4081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Google Shape;84;p18">
            <a:extLst>
              <a:ext uri="{FF2B5EF4-FFF2-40B4-BE49-F238E27FC236}">
                <a16:creationId xmlns:a16="http://schemas.microsoft.com/office/drawing/2014/main" id="{FB239DE6-956D-7E42-50B0-FEDD880A9FF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521551"/>
            <a:ext cx="8520600" cy="78174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dirty="0"/>
              <a:t>Motion 4 - 2026 CAR</a:t>
            </a:r>
            <a:endParaRPr sz="4200" dirty="0"/>
          </a:p>
        </p:txBody>
      </p:sp>
      <p:sp>
        <p:nvSpPr>
          <p:cNvPr id="85" name="Google Shape;85;p18">
            <a:extLst>
              <a:ext uri="{FF2B5EF4-FFF2-40B4-BE49-F238E27FC236}">
                <a16:creationId xmlns:a16="http://schemas.microsoft.com/office/drawing/2014/main" id="{025747B5-CD55-D242-A76A-8438E6E0744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1700" y="1501697"/>
            <a:ext cx="7174485" cy="28080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indent="-457200" algn="l">
              <a:buFont typeface="Arial" panose="020B0604020202020204" pitchFamily="34" charset="0"/>
              <a:buChar char="•"/>
            </a:pPr>
            <a:r>
              <a:rPr lang="en-US" dirty="0"/>
              <a:t>Initiated by Arizona Region, with support from Ohio, Florida, NorCal, SoCal, Utah, Sweden, and UK</a:t>
            </a:r>
          </a:p>
          <a:p>
            <a:pPr indent="-457200" algn="l">
              <a:buFont typeface="Arial" panose="020B0604020202020204" pitchFamily="34" charset="0"/>
              <a:buChar char="•"/>
            </a:pPr>
            <a:r>
              <a:rPr lang="en-US" dirty="0"/>
              <a:t>Explore making book length NA material available on tablets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NAWS now recording the JFT</a:t>
            </a:r>
          </a:p>
        </p:txBody>
      </p:sp>
    </p:spTree>
    <p:extLst>
      <p:ext uri="{BB962C8B-B14F-4D97-AF65-F5344CB8AC3E}">
        <p14:creationId xmlns:p14="http://schemas.microsoft.com/office/powerpoint/2010/main" val="2601794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E68B5839-152E-C971-CD93-605CD813C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8219542-DAA2-7A9F-144E-F75F38B4A616}"/>
              </a:ext>
            </a:extLst>
          </p:cNvPr>
          <p:cNvSpPr/>
          <p:nvPr/>
        </p:nvSpPr>
        <p:spPr>
          <a:xfrm>
            <a:off x="245327" y="412130"/>
            <a:ext cx="7240857" cy="37435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Google Shape;84;p18">
            <a:extLst>
              <a:ext uri="{FF2B5EF4-FFF2-40B4-BE49-F238E27FC236}">
                <a16:creationId xmlns:a16="http://schemas.microsoft.com/office/drawing/2014/main" id="{740C0712-B8B6-9935-45EA-6548CC53EA3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521551"/>
            <a:ext cx="7174485" cy="78174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Secure virtual prison meetings </a:t>
            </a:r>
            <a:endParaRPr sz="4000" dirty="0"/>
          </a:p>
        </p:txBody>
      </p:sp>
      <p:sp>
        <p:nvSpPr>
          <p:cNvPr id="85" name="Google Shape;85;p18">
            <a:extLst>
              <a:ext uri="{FF2B5EF4-FFF2-40B4-BE49-F238E27FC236}">
                <a16:creationId xmlns:a16="http://schemas.microsoft.com/office/drawing/2014/main" id="{A02906B2-1017-0C05-CB16-E6288AFA1FD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1700" y="1501697"/>
            <a:ext cx="7174485" cy="28080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Aug 2023 – Freedom of Choice single proof of concept mtg in prep for WCNA shout out; Ryan M. was panel member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By May 2024, multiple facilities from multiple states, including Arizona (Steve has come)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Currently 5-10 prisons with up to 350 MBTW </a:t>
            </a:r>
          </a:p>
        </p:txBody>
      </p:sp>
    </p:spTree>
    <p:extLst>
      <p:ext uri="{BB962C8B-B14F-4D97-AF65-F5344CB8AC3E}">
        <p14:creationId xmlns:p14="http://schemas.microsoft.com/office/powerpoint/2010/main" val="511386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C8F77B4E-96A6-1AA0-604D-E85244256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5FEC64C-D4D5-A83C-E8B1-F2C443E56F04}"/>
              </a:ext>
            </a:extLst>
          </p:cNvPr>
          <p:cNvSpPr/>
          <p:nvPr/>
        </p:nvSpPr>
        <p:spPr>
          <a:xfrm>
            <a:off x="230460" y="252761"/>
            <a:ext cx="7551514" cy="40569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Google Shape;84;p18">
            <a:extLst>
              <a:ext uri="{FF2B5EF4-FFF2-40B4-BE49-F238E27FC236}">
                <a16:creationId xmlns:a16="http://schemas.microsoft.com/office/drawing/2014/main" id="{98B58DED-47CE-5789-B50E-9D0F1B20167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521551"/>
            <a:ext cx="8520600" cy="78174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Freedom of Choice gave rise to:  </a:t>
            </a:r>
            <a:endParaRPr sz="3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2A682E-7433-CCB8-8059-AAD04BFC2EBC}"/>
              </a:ext>
            </a:extLst>
          </p:cNvPr>
          <p:cNvSpPr/>
          <p:nvPr/>
        </p:nvSpPr>
        <p:spPr>
          <a:xfrm>
            <a:off x="311701" y="2438400"/>
            <a:ext cx="7397510" cy="572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Google Shape;85;p18">
            <a:extLst>
              <a:ext uri="{FF2B5EF4-FFF2-40B4-BE49-F238E27FC236}">
                <a16:creationId xmlns:a16="http://schemas.microsoft.com/office/drawing/2014/main" id="{F1D3BD52-7276-DBCD-A7E9-D88887B841B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1701" y="1501697"/>
            <a:ext cx="7551514" cy="28080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Virtual Freedom, 2024 – Indiana Region H&amp;I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Miraculous Mondays, Feb 2025 – Colorado Region PR</a:t>
            </a:r>
          </a:p>
          <a:p>
            <a:pPr indent="-4572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There has never been an NA initiated cancellation, ever. Not once. (FoC, VF and MM)</a:t>
            </a:r>
            <a:endParaRPr lang="en-US" b="1" dirty="0"/>
          </a:p>
          <a:p>
            <a:pPr lvl="1" indent="-457200" algn="l">
              <a:buFont typeface="Arial" panose="020B0604020202020204" pitchFamily="34" charset="0"/>
              <a:buChar char="•"/>
            </a:pPr>
            <a:r>
              <a:rPr lang="en-US" sz="2400" dirty="0"/>
              <a:t>Portugal, 2026 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Two jail meetings in Cleveland 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Arizona and CCTV</a:t>
            </a:r>
          </a:p>
          <a:p>
            <a:pPr lvl="1" indent="-457200" algn="l">
              <a:buFont typeface="Arial" panose="020B0604020202020204" pitchFamily="34" charset="0"/>
              <a:buChar char="•"/>
            </a:pPr>
            <a:r>
              <a:rPr lang="en-US" dirty="0"/>
              <a:t>Arizona - Douglas Gila Unit (isolated &amp; rural)</a:t>
            </a:r>
          </a:p>
        </p:txBody>
      </p:sp>
    </p:spTree>
    <p:extLst>
      <p:ext uri="{BB962C8B-B14F-4D97-AF65-F5344CB8AC3E}">
        <p14:creationId xmlns:p14="http://schemas.microsoft.com/office/powerpoint/2010/main" val="2473825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CBFD77F6-88B9-44FD-E882-8DEBECAB1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D1A006C-2B65-C3EE-EEEA-05AD54E18C36}"/>
              </a:ext>
            </a:extLst>
          </p:cNvPr>
          <p:cNvSpPr/>
          <p:nvPr/>
        </p:nvSpPr>
        <p:spPr>
          <a:xfrm>
            <a:off x="245327" y="245327"/>
            <a:ext cx="7240857" cy="39103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Google Shape;84;p18">
            <a:extLst>
              <a:ext uri="{FF2B5EF4-FFF2-40B4-BE49-F238E27FC236}">
                <a16:creationId xmlns:a16="http://schemas.microsoft.com/office/drawing/2014/main" id="{D65519D6-B9EE-41A1-BED1-1CBFC0997CF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521551"/>
            <a:ext cx="8520600" cy="78174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For women</a:t>
            </a:r>
            <a:endParaRPr sz="3600" dirty="0"/>
          </a:p>
        </p:txBody>
      </p:sp>
      <p:sp>
        <p:nvSpPr>
          <p:cNvPr id="85" name="Google Shape;85;p18">
            <a:extLst>
              <a:ext uri="{FF2B5EF4-FFF2-40B4-BE49-F238E27FC236}">
                <a16:creationId xmlns:a16="http://schemas.microsoft.com/office/drawing/2014/main" id="{C48B9C4A-10D5-173C-76C6-917D0A612CC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1700" y="1932877"/>
            <a:ext cx="7174485" cy="28080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Patte T, from AZ and now in MA, is convening women to help start a women’s virtual prison meeting </a:t>
            </a:r>
          </a:p>
          <a:p>
            <a:pPr lvl="0" indent="-457200" algn="l">
              <a:buFont typeface="Arial" panose="020B0604020202020204" pitchFamily="34" charset="0"/>
              <a:buChar char="•"/>
            </a:pPr>
            <a:r>
              <a:rPr lang="en-US" dirty="0">
                <a:hlinkClick r:id="rId4"/>
              </a:rPr>
              <a:t>patte4191@gmail.com</a:t>
            </a:r>
            <a:r>
              <a:rPr lang="en-US" dirty="0"/>
              <a:t> 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15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104F1345-80C2-47A9-7FC6-D9D0ECB0C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AE8B5E-A6BE-EAEF-2C28-75F5E37E4401}"/>
              </a:ext>
            </a:extLst>
          </p:cNvPr>
          <p:cNvSpPr/>
          <p:nvPr/>
        </p:nvSpPr>
        <p:spPr>
          <a:xfrm>
            <a:off x="438080" y="521550"/>
            <a:ext cx="5081774" cy="6630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51D872-AB29-C143-D1EA-0060E06F7B05}"/>
              </a:ext>
            </a:extLst>
          </p:cNvPr>
          <p:cNvSpPr/>
          <p:nvPr/>
        </p:nvSpPr>
        <p:spPr>
          <a:xfrm>
            <a:off x="245327" y="230459"/>
            <a:ext cx="7240857" cy="39252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Google Shape;84;p18">
            <a:extLst>
              <a:ext uri="{FF2B5EF4-FFF2-40B4-BE49-F238E27FC236}">
                <a16:creationId xmlns:a16="http://schemas.microsoft.com/office/drawing/2014/main" id="{DCB62DE7-C119-C9C7-F7DA-76A24D7E484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521551"/>
            <a:ext cx="8520600" cy="78174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What’s next? </a:t>
            </a:r>
            <a:endParaRPr sz="36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07C045-5A52-6A4A-F15B-AE17C286D0F5}"/>
              </a:ext>
            </a:extLst>
          </p:cNvPr>
          <p:cNvSpPr/>
          <p:nvPr/>
        </p:nvSpPr>
        <p:spPr>
          <a:xfrm>
            <a:off x="438080" y="1303297"/>
            <a:ext cx="7174485" cy="2926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Google Shape;85;p18">
            <a:extLst>
              <a:ext uri="{FF2B5EF4-FFF2-40B4-BE49-F238E27FC236}">
                <a16:creationId xmlns:a16="http://schemas.microsoft.com/office/drawing/2014/main" id="{F34EBB08-84F7-5026-BB07-B0F8D560B07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38081" y="1303297"/>
            <a:ext cx="7174485" cy="28080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Imagine multiple secure prison meetings per week, open to any prison in the US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Imagine </a:t>
            </a:r>
            <a:r>
              <a:rPr lang="en-US" b="1" dirty="0"/>
              <a:t>all </a:t>
            </a:r>
            <a:r>
              <a:rPr lang="en-US" dirty="0"/>
              <a:t>of our NA resources, including PR and H&amp;I service material, available to 2 million people BTW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Fellowship Development – we have seen that participation &amp; consistency helps develop </a:t>
            </a:r>
            <a:r>
              <a:rPr lang="en-US" i="1" dirty="0">
                <a:solidFill>
                  <a:srgbClr val="FF0000"/>
                </a:solidFill>
              </a:rPr>
              <a:t>members </a:t>
            </a:r>
            <a:endParaRPr lang="en-US" dirty="0">
              <a:solidFill>
                <a:srgbClr val="FF0000"/>
              </a:solidFill>
            </a:endParaRP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049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E1110D58-5E7A-0205-AD6D-AB74B1A46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ED46109-8D39-5A8A-C7C8-9F984ACE46E4}"/>
              </a:ext>
            </a:extLst>
          </p:cNvPr>
          <p:cNvSpPr/>
          <p:nvPr/>
        </p:nvSpPr>
        <p:spPr>
          <a:xfrm>
            <a:off x="311700" y="200723"/>
            <a:ext cx="7411844" cy="39252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Google Shape;84;p18">
            <a:extLst>
              <a:ext uri="{FF2B5EF4-FFF2-40B4-BE49-F238E27FC236}">
                <a16:creationId xmlns:a16="http://schemas.microsoft.com/office/drawing/2014/main" id="{14A8D347-4C44-140F-6D8B-7350C684F7A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521551"/>
            <a:ext cx="8520600" cy="78174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What about lifers? </a:t>
            </a:r>
            <a:endParaRPr sz="3600" dirty="0"/>
          </a:p>
        </p:txBody>
      </p:sp>
      <p:sp>
        <p:nvSpPr>
          <p:cNvPr id="85" name="Google Shape;85;p18">
            <a:extLst>
              <a:ext uri="{FF2B5EF4-FFF2-40B4-BE49-F238E27FC236}">
                <a16:creationId xmlns:a16="http://schemas.microsoft.com/office/drawing/2014/main" id="{D0E82ECE-52B5-D28F-889E-98AB421BE8B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93476" y="1844364"/>
            <a:ext cx="7174485" cy="14547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Provide opportunities for MBTW to lead lives of meaning and purpose </a:t>
            </a:r>
            <a:r>
              <a:rPr lang="en-US" i="1" dirty="0">
                <a:solidFill>
                  <a:srgbClr val="FF0000"/>
                </a:solidFill>
              </a:rPr>
              <a:t>regardless of length of sentence 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537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FF014E77-3382-CBB6-9CF1-30FA311FC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B945B4D-B395-3DCF-9B05-3B7522866CFC}"/>
              </a:ext>
            </a:extLst>
          </p:cNvPr>
          <p:cNvSpPr/>
          <p:nvPr/>
        </p:nvSpPr>
        <p:spPr>
          <a:xfrm>
            <a:off x="245327" y="230459"/>
            <a:ext cx="7240857" cy="39252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Google Shape;84;p18">
            <a:extLst>
              <a:ext uri="{FF2B5EF4-FFF2-40B4-BE49-F238E27FC236}">
                <a16:creationId xmlns:a16="http://schemas.microsoft.com/office/drawing/2014/main" id="{1B4CAD42-BE70-D51B-75DB-69D76CA566E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521551"/>
            <a:ext cx="8520600" cy="78174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Challenges  </a:t>
            </a:r>
            <a:endParaRPr sz="3600" dirty="0"/>
          </a:p>
        </p:txBody>
      </p:sp>
      <p:sp>
        <p:nvSpPr>
          <p:cNvPr id="85" name="Google Shape;85;p18">
            <a:extLst>
              <a:ext uri="{FF2B5EF4-FFF2-40B4-BE49-F238E27FC236}">
                <a16:creationId xmlns:a16="http://schemas.microsoft.com/office/drawing/2014/main" id="{7826CD40-4A60-18D2-0535-63B0AC01C46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08344" y="1303297"/>
            <a:ext cx="7174485" cy="264423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Abrupt changes of virtual platform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Staff promotions 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Coordinating with people at all levels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Vetting and badging 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Following guidelines (members)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Security through new Zoom links 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Some cross talk 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FF0000"/>
              </a:solidFill>
            </a:endParaRP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730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0214DD94-6403-9370-2194-8964F4134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12D3CB9-44E9-2FCD-C677-CC0C15878C1C}"/>
              </a:ext>
            </a:extLst>
          </p:cNvPr>
          <p:cNvSpPr/>
          <p:nvPr/>
        </p:nvSpPr>
        <p:spPr>
          <a:xfrm>
            <a:off x="245327" y="230459"/>
            <a:ext cx="7456449" cy="39252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Google Shape;84;p18">
            <a:extLst>
              <a:ext uri="{FF2B5EF4-FFF2-40B4-BE49-F238E27FC236}">
                <a16:creationId xmlns:a16="http://schemas.microsoft.com/office/drawing/2014/main" id="{1DF83471-1873-0DEA-080D-102AE0C90D3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521551"/>
            <a:ext cx="8520600" cy="78174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Group activity  </a:t>
            </a:r>
            <a:endParaRPr sz="3600" dirty="0"/>
          </a:p>
        </p:txBody>
      </p:sp>
      <p:sp>
        <p:nvSpPr>
          <p:cNvPr id="85" name="Google Shape;85;p18">
            <a:extLst>
              <a:ext uri="{FF2B5EF4-FFF2-40B4-BE49-F238E27FC236}">
                <a16:creationId xmlns:a16="http://schemas.microsoft.com/office/drawing/2014/main" id="{57C37364-0ED6-8999-FA0F-CE0E779F0CA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93476" y="1303297"/>
            <a:ext cx="7613100" cy="30679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What are you doing that works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Who could benefit from knowing about it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What could you adapt rather than reinvent?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Who could be at the table to contribute? 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What did you learn here today that you will share with your HG, Area, and Region?  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7844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ctrTitle"/>
          </p:nvPr>
        </p:nvSpPr>
        <p:spPr>
          <a:xfrm>
            <a:off x="292800" y="308150"/>
            <a:ext cx="7250400" cy="106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 dirty="0"/>
          </a:p>
        </p:txBody>
      </p:sp>
      <p:sp>
        <p:nvSpPr>
          <p:cNvPr id="2" name="Google Shape;45;p2">
            <a:extLst>
              <a:ext uri="{FF2B5EF4-FFF2-40B4-BE49-F238E27FC236}">
                <a16:creationId xmlns:a16="http://schemas.microsoft.com/office/drawing/2014/main" id="{28CDAC1D-A3AA-F9BF-5A62-F674D448DEB2}"/>
              </a:ext>
            </a:extLst>
          </p:cNvPr>
          <p:cNvSpPr txBox="1">
            <a:spLocks/>
          </p:cNvSpPr>
          <p:nvPr/>
        </p:nvSpPr>
        <p:spPr>
          <a:xfrm>
            <a:off x="235527" y="1372250"/>
            <a:ext cx="5216237" cy="2846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 indent="-50800" algn="l">
              <a:lnSpc>
                <a:spcPct val="90000"/>
              </a:lnSpc>
              <a:buClr>
                <a:schemeClr val="dk1"/>
              </a:buClr>
            </a:pPr>
            <a:r>
              <a:rPr lang="en-US" dirty="0"/>
              <a:t>Steve S, Arizona </a:t>
            </a:r>
          </a:p>
          <a:p>
            <a:pPr marL="228600" indent="-50800" algn="l">
              <a:lnSpc>
                <a:spcPct val="90000"/>
              </a:lnSpc>
              <a:buClr>
                <a:schemeClr val="dk1"/>
              </a:buClr>
            </a:pPr>
            <a:r>
              <a:rPr lang="en-US" dirty="0">
                <a:hlinkClick r:id="rId4"/>
              </a:rPr>
              <a:t>steven.servant.az@gmail.com</a:t>
            </a:r>
            <a:endParaRPr lang="en-US" dirty="0"/>
          </a:p>
          <a:p>
            <a:pPr marL="228600" indent="-50800" algn="l">
              <a:lnSpc>
                <a:spcPct val="90000"/>
              </a:lnSpc>
              <a:buClr>
                <a:schemeClr val="dk1"/>
              </a:buClr>
            </a:pPr>
            <a:endParaRPr lang="en-US" dirty="0"/>
          </a:p>
          <a:p>
            <a:pPr marL="228600" indent="-50800" algn="l">
              <a:lnSpc>
                <a:spcPct val="90000"/>
              </a:lnSpc>
              <a:buClr>
                <a:schemeClr val="dk1"/>
              </a:buClr>
            </a:pPr>
            <a:r>
              <a:rPr lang="en-US" dirty="0"/>
              <a:t>Paul M, Ohio</a:t>
            </a:r>
          </a:p>
          <a:p>
            <a:pPr marL="228600" indent="-50800" algn="l">
              <a:lnSpc>
                <a:spcPct val="90000"/>
              </a:lnSpc>
              <a:buClr>
                <a:schemeClr val="dk1"/>
              </a:buClr>
            </a:pPr>
            <a:r>
              <a:rPr lang="en-US" dirty="0">
                <a:hlinkClick r:id="rId5"/>
              </a:rPr>
              <a:t>cbusnapaulm@gmail.com</a:t>
            </a:r>
            <a:endParaRPr lang="en-US" dirty="0"/>
          </a:p>
          <a:p>
            <a:pPr marL="228600" indent="-50800" algn="l">
              <a:lnSpc>
                <a:spcPct val="90000"/>
              </a:lnSpc>
              <a:buClr>
                <a:schemeClr val="dk1"/>
              </a:buClr>
            </a:pPr>
            <a:r>
              <a:rPr lang="en-US" dirty="0"/>
              <a:t>WhatsApp: @PaulM_OH</a:t>
            </a:r>
          </a:p>
          <a:p>
            <a:pPr marL="228600" indent="-50800" algn="l">
              <a:lnSpc>
                <a:spcPct val="90000"/>
              </a:lnSpc>
              <a:buClr>
                <a:schemeClr val="dk1"/>
              </a:buClr>
            </a:pPr>
            <a:endParaRPr lang="en-US" dirty="0"/>
          </a:p>
          <a:p>
            <a:pPr marL="228600" indent="-50800" algn="l">
              <a:lnSpc>
                <a:spcPct val="90000"/>
              </a:lnSpc>
              <a:buClr>
                <a:schemeClr val="dk1"/>
              </a:buClr>
            </a:pPr>
            <a:endParaRPr lang="en-US" dirty="0"/>
          </a:p>
          <a:p>
            <a:pPr marL="177800" indent="0" algn="l">
              <a:lnSpc>
                <a:spcPct val="90000"/>
              </a:lnSpc>
              <a:buClr>
                <a:schemeClr val="dk1"/>
              </a:buClr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BC274859-9F8E-C7B3-4102-D37AE0BD5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F630034-33FA-B203-A55C-C369587356F2}"/>
              </a:ext>
            </a:extLst>
          </p:cNvPr>
          <p:cNvSpPr/>
          <p:nvPr/>
        </p:nvSpPr>
        <p:spPr>
          <a:xfrm>
            <a:off x="245327" y="230459"/>
            <a:ext cx="7441580" cy="42895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Google Shape;84;p18">
            <a:extLst>
              <a:ext uri="{FF2B5EF4-FFF2-40B4-BE49-F238E27FC236}">
                <a16:creationId xmlns:a16="http://schemas.microsoft.com/office/drawing/2014/main" id="{AAED085C-689E-DFC7-DE66-3C861629F17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521551"/>
            <a:ext cx="1725256" cy="35128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FF0000"/>
                </a:solidFill>
              </a:rPr>
              <a:t>Resources</a:t>
            </a:r>
            <a:endParaRPr sz="1800" b="1" dirty="0">
              <a:solidFill>
                <a:srgbClr val="FF0000"/>
              </a:solidFill>
            </a:endParaRPr>
          </a:p>
        </p:txBody>
      </p:sp>
      <p:sp>
        <p:nvSpPr>
          <p:cNvPr id="85" name="Google Shape;85;p18">
            <a:extLst>
              <a:ext uri="{FF2B5EF4-FFF2-40B4-BE49-F238E27FC236}">
                <a16:creationId xmlns:a16="http://schemas.microsoft.com/office/drawing/2014/main" id="{37B838CF-E9F2-41C4-6D7D-280A8CF7660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93476" y="936151"/>
            <a:ext cx="7345470" cy="35838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lvl="0" indent="-457200" algn="l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Director at Midwestern state max security prison shares impact of virtual NA meetings on inmates - </a:t>
            </a:r>
            <a:r>
              <a:rPr lang="en-US" sz="1500" dirty="0">
                <a:solidFill>
                  <a:schemeClr val="tx1"/>
                </a:solidFill>
                <a:hlinkClick r:id="rId4"/>
              </a:rPr>
              <a:t>https://youtu.be/y-51g5QIqHU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</a:p>
          <a:p>
            <a:pPr lvl="0" indent="-457200" algn="l">
              <a:buFont typeface="Arial" panose="020B0604020202020204" pitchFamily="34" charset="0"/>
              <a:buChar char="•"/>
            </a:pPr>
            <a:r>
              <a:rPr lang="en-US" sz="1500" dirty="0"/>
              <a:t>Interview with 4 members behind the walls, talking about literature on tablets and virtual meetings. - </a:t>
            </a:r>
            <a:r>
              <a:rPr lang="en-US" sz="1500" dirty="0">
                <a:hlinkClick r:id="rId5"/>
              </a:rPr>
              <a:t>https://youtu.be/pWhnuuyRyUA</a:t>
            </a:r>
            <a:endParaRPr lang="en-US" sz="1500" dirty="0"/>
          </a:p>
          <a:p>
            <a:pPr lvl="0" indent="-457200" algn="l">
              <a:buFont typeface="Arial" panose="020B0604020202020204" pitchFamily="34" charset="0"/>
              <a:buChar char="•"/>
            </a:pPr>
            <a:r>
              <a:rPr lang="en-US" sz="1500" dirty="0"/>
              <a:t>Virtual Prison Meetings in Portugal - </a:t>
            </a:r>
            <a:r>
              <a:rPr lang="en-US" sz="1500" dirty="0">
                <a:hlinkClick r:id="rId6"/>
              </a:rPr>
              <a:t>https://youtu.be/b3z-txA7qnI</a:t>
            </a:r>
            <a:endParaRPr lang="en-US" sz="1500" dirty="0"/>
          </a:p>
          <a:p>
            <a:pPr lvl="0" indent="-457200" algn="l">
              <a:buFont typeface="Arial" panose="020B0604020202020204" pitchFamily="34" charset="0"/>
              <a:buChar char="•"/>
            </a:pPr>
            <a:r>
              <a:rPr lang="en-US" sz="1500" dirty="0"/>
              <a:t>Dept of Corrections Lunch and Learn, Sept 25, 2025 - </a:t>
            </a:r>
            <a:r>
              <a:rPr lang="en-US" sz="1500" dirty="0">
                <a:hlinkClick r:id="rId7"/>
              </a:rPr>
              <a:t>https://youtu.be/eWkiKy5hAtU</a:t>
            </a:r>
            <a:endParaRPr lang="en-US" sz="1500" dirty="0"/>
          </a:p>
          <a:p>
            <a:pPr lvl="0" indent="-457200" algn="l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Indiana State Prison reads Just For Today Group Reading - </a:t>
            </a:r>
            <a:r>
              <a:rPr lang="en-US" sz="1500" dirty="0">
                <a:solidFill>
                  <a:schemeClr val="tx1"/>
                </a:solidFill>
                <a:hlinkClick r:id="rId8"/>
              </a:rPr>
              <a:t>https://youtu.be/6MZWIaHlv_k</a:t>
            </a:r>
            <a:endParaRPr lang="en-US" sz="1500" dirty="0">
              <a:solidFill>
                <a:schemeClr val="tx1"/>
              </a:solidFill>
            </a:endParaRPr>
          </a:p>
          <a:p>
            <a:pPr lvl="0" indent="-457200" algn="l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Kelly Storm, Director of Behavioral Health, Ohio Dept of Corrections - </a:t>
            </a:r>
            <a:r>
              <a:rPr lang="en-US" sz="1500" dirty="0">
                <a:solidFill>
                  <a:schemeClr val="tx1"/>
                </a:solidFill>
                <a:hlinkClick r:id="rId9"/>
              </a:rPr>
              <a:t>https://youtu.be/f2bB5XMzhow</a:t>
            </a:r>
            <a:endParaRPr lang="en-US" sz="1500" dirty="0">
              <a:solidFill>
                <a:schemeClr val="tx1"/>
              </a:solidFill>
            </a:endParaRPr>
          </a:p>
          <a:p>
            <a:pPr lvl="0" indent="-457200" algn="l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Deanna Dwenger, Director of Behavioral Health, Indiana Dept of Corrections - </a:t>
            </a:r>
            <a:r>
              <a:rPr lang="en-US" sz="1500" dirty="0">
                <a:solidFill>
                  <a:schemeClr val="tx1"/>
                </a:solidFill>
                <a:hlinkClick r:id="rId10"/>
              </a:rPr>
              <a:t>https://youtu.be/DUFfzn9HZ0c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</a:p>
          <a:p>
            <a:pPr lvl="0" indent="-457200" algn="l"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tx1"/>
              </a:solidFill>
            </a:endParaRPr>
          </a:p>
          <a:p>
            <a:pPr lvl="0" indent="-457200" algn="l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The Living Clean Podcast, featuring members behind the walls at minute 26 - </a:t>
            </a:r>
            <a:r>
              <a:rPr lang="en-US" sz="1500" dirty="0">
                <a:solidFill>
                  <a:schemeClr val="tx1"/>
                </a:solidFill>
                <a:hlinkClick r:id="rId11"/>
              </a:rPr>
              <a:t>https://youtu.be/lRn2aYSfzl8?si=CgtFooB-jT6U03D6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</a:p>
          <a:p>
            <a:pPr lvl="0" indent="-457200" algn="l"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tx1"/>
              </a:solidFill>
            </a:endParaRP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79660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972</Words>
  <Application>Microsoft Office PowerPoint</Application>
  <PresentationFormat>On-screen Show (16:9)</PresentationFormat>
  <Paragraphs>114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Arial</vt:lpstr>
      <vt:lpstr>Simple Light</vt:lpstr>
      <vt:lpstr>Making our NA Message Available to Members Behind the Walls </vt:lpstr>
      <vt:lpstr>PowerPoint Presentation</vt:lpstr>
      <vt:lpstr>PowerPoint Presentation</vt:lpstr>
      <vt:lpstr>PowerPoint Presentation</vt:lpstr>
      <vt:lpstr>Literature on Tablets</vt:lpstr>
      <vt:lpstr>Growth &amp; Unity in Relationships</vt:lpstr>
      <vt:lpstr>Effective Relationships </vt:lpstr>
      <vt:lpstr>Local Tablet Content  </vt:lpstr>
      <vt:lpstr>Some numbers  </vt:lpstr>
      <vt:lpstr>Motion 4 - 2026 CAR</vt:lpstr>
      <vt:lpstr>Secure virtual prison meetings </vt:lpstr>
      <vt:lpstr>Freedom of Choice gave rise to:  </vt:lpstr>
      <vt:lpstr>For women</vt:lpstr>
      <vt:lpstr>What’s next? </vt:lpstr>
      <vt:lpstr>What about lifers? </vt:lpstr>
      <vt:lpstr>Challenges  </vt:lpstr>
      <vt:lpstr>Group activity  </vt:lpstr>
      <vt:lpstr>Thank You!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Paul Matherny</dc:creator>
  <cp:lastModifiedBy>Paul Matherny</cp:lastModifiedBy>
  <cp:revision>4</cp:revision>
  <dcterms:modified xsi:type="dcterms:W3CDTF">2026-09-24T00:33:41Z</dcterms:modified>
</cp:coreProperties>
</file>