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handoutMasters/handoutMaster1.xml" ContentType="application/vnd.openxmlformats-officedocument.presentationml.handoutMaster+xml"/>
  <Override PartName="/ppt/media/image5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31"/>
  </p:handout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18288000" cy="10287000"/>
  <p:notesSz cx="7315200" cy="9601200"/>
  <p:embeddedFontLst>
    <p:embeddedFont>
      <p:font typeface="Arial MT Pro" panose="020B0502020202020204"/>
      <p:regular r:id="rId35"/>
    </p:embeddedFont>
    <p:embeddedFont>
      <p:font typeface="Open Sans" panose="020B0606030504020204"/>
      <p:regular r:id="rId36"/>
    </p:embeddedFont>
    <p:embeddedFont>
      <p:font typeface="Calibri" panose="020F0702030404030204" charset="0"/>
      <p:regular r:id="rId37"/>
    </p:embeddedFont>
    <p:embeddedFont>
      <p:font typeface="Helvetica World" panose="020B0500040000020004" charset="-122"/>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75399" autoAdjust="0"/>
  </p:normalViewPr>
  <p:slideViewPr>
    <p:cSldViewPr showGuides="1">
      <p:cViewPr varScale="1">
        <p:scale>
          <a:sx n="82" d="100"/>
          <a:sy n="82" d="100"/>
        </p:scale>
        <p:origin x="60"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1" d="100"/>
          <a:sy n="91" d="100"/>
        </p:scale>
        <p:origin x="362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2283"/>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4011" y="0"/>
            <a:ext cx="3169920" cy="482283"/>
          </a:xfrm>
          <a:prstGeom prst="rect">
            <a:avLst/>
          </a:prstGeom>
        </p:spPr>
        <p:txBody>
          <a:bodyPr vert="horz" lIns="96661" tIns="48331" rIns="96661" bIns="48331" rtlCol="0"/>
          <a:lstStyle>
            <a:lvl1pPr algn="r">
              <a:defRPr sz="1300"/>
            </a:lvl1pPr>
          </a:lstStyle>
          <a:p>
            <a:fld id="{A61C3489-8BD8-4997-A067-122CAFEB0839}" type="datetimeFigureOut">
              <a:rPr lang="en-US" smtClean="0"/>
            </a:fld>
            <a:endParaRPr lang="en-US"/>
          </a:p>
        </p:txBody>
      </p:sp>
      <p:sp>
        <p:nvSpPr>
          <p:cNvPr id="6" name="Slide Number Placeholder 5"/>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A0D92590-59AC-4CEF-9548-A94F779AFE38}"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43840" y="133488"/>
            <a:ext cx="4226560" cy="360045"/>
          </a:xfrm>
          <a:prstGeom prst="rect">
            <a:avLst/>
          </a:prstGeom>
        </p:spPr>
        <p:txBody>
          <a:bodyPr vert="horz" lIns="96661" tIns="48331" rIns="96661" bIns="48331" rtlCol="0"/>
          <a:lstStyle>
            <a:lvl1pPr algn="l">
              <a:defRPr sz="1300"/>
            </a:lvl1pPr>
          </a:lstStyle>
          <a:p>
            <a:endParaRPr lang="cs-CZ" dirty="0"/>
          </a:p>
        </p:txBody>
      </p:sp>
      <p:sp>
        <p:nvSpPr>
          <p:cNvPr id="3" name="Date Placeholder 2"/>
          <p:cNvSpPr>
            <a:spLocks noGrp="1"/>
          </p:cNvSpPr>
          <p:nvPr>
            <p:ph type="dt" idx="1"/>
          </p:nvPr>
        </p:nvSpPr>
        <p:spPr>
          <a:xfrm>
            <a:off x="2763520" y="88621"/>
            <a:ext cx="4226560" cy="360045"/>
          </a:xfrm>
          <a:prstGeom prst="rect">
            <a:avLst/>
          </a:prstGeom>
        </p:spPr>
        <p:txBody>
          <a:bodyPr vert="horz" lIns="96661" tIns="48331" rIns="96661" bIns="48331" rtlCol="0"/>
          <a:lstStyle>
            <a:lvl1pPr algn="r">
              <a:defRPr sz="1300"/>
            </a:lvl1pPr>
          </a:lstStyle>
          <a:p>
            <a:fld id="{9E53601A-9861-4F8E-B14F-893D11D277BE}" type="datetime1">
              <a:rPr lang="en-US" smtClean="0"/>
            </a:fld>
            <a:endParaRPr lang="cs-CZ" dirty="0"/>
          </a:p>
        </p:txBody>
      </p:sp>
      <p:sp>
        <p:nvSpPr>
          <p:cNvPr id="4" name="Slide Image Placeholder 3"/>
          <p:cNvSpPr>
            <a:spLocks noGrp="1" noRot="1" noChangeAspect="1"/>
          </p:cNvSpPr>
          <p:nvPr>
            <p:ph type="sldImg" idx="2"/>
          </p:nvPr>
        </p:nvSpPr>
        <p:spPr>
          <a:xfrm>
            <a:off x="1046163" y="547688"/>
            <a:ext cx="4791075" cy="2695575"/>
          </a:xfrm>
          <a:prstGeom prst="rect">
            <a:avLst/>
          </a:prstGeom>
          <a:noFill/>
          <a:ln w="12700">
            <a:solidFill>
              <a:prstClr val="black"/>
            </a:solidFill>
          </a:ln>
        </p:spPr>
        <p:txBody>
          <a:bodyPr vert="horz" lIns="96661" tIns="48331" rIns="96661" bIns="48331" rtlCol="0" anchor="ctr"/>
          <a:lstStyle/>
          <a:p>
            <a:endParaRPr lang="cs-CZ"/>
          </a:p>
        </p:txBody>
      </p:sp>
      <p:sp>
        <p:nvSpPr>
          <p:cNvPr id="5" name="Notes Placeholder 4"/>
          <p:cNvSpPr>
            <a:spLocks noGrp="1"/>
          </p:cNvSpPr>
          <p:nvPr>
            <p:ph type="body" sz="quarter" idx="3"/>
          </p:nvPr>
        </p:nvSpPr>
        <p:spPr>
          <a:xfrm>
            <a:off x="243840" y="3445002"/>
            <a:ext cx="6604000" cy="5369351"/>
          </a:xfrm>
          <a:prstGeom prst="rect">
            <a:avLst/>
          </a:prstGeom>
        </p:spPr>
        <p:txBody>
          <a:bodyPr vert="horz" lIns="96661" tIns="48331" rIns="96661" bIns="48331"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cs-CZ"/>
          </a:p>
        </p:txBody>
      </p:sp>
      <p:sp>
        <p:nvSpPr>
          <p:cNvPr id="7" name="Slide Number Placeholder 6"/>
          <p:cNvSpPr>
            <a:spLocks noGrp="1"/>
          </p:cNvSpPr>
          <p:nvPr>
            <p:ph type="sldNum" sz="quarter" idx="5"/>
          </p:nvPr>
        </p:nvSpPr>
        <p:spPr>
          <a:xfrm>
            <a:off x="2621280" y="8869179"/>
            <a:ext cx="4226560" cy="358379"/>
          </a:xfrm>
          <a:prstGeom prst="rect">
            <a:avLst/>
          </a:prstGeom>
        </p:spPr>
        <p:txBody>
          <a:bodyPr vert="horz" lIns="96661" tIns="48331" rIns="96661" bIns="48331" rtlCol="0" anchor="b"/>
          <a:lstStyle>
            <a:lvl1pPr algn="r">
              <a:defRPr sz="13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3" name="Date Placeholder 2"/>
          <p:cNvSpPr>
            <a:spLocks noGrp="1"/>
          </p:cNvSpPr>
          <p:nvPr>
            <p:ph type="dt" idx="1"/>
          </p:nvPr>
        </p:nvSpPr>
        <p:spPr/>
        <p:txBody>
          <a:bodyPr/>
          <a:lstStyle>
            <a:lvl1pPr algn="r">
              <a:defRPr sz="1300"/>
            </a:lvl1pPr>
          </a:lstStyle>
          <a:p>
            <a:r>
              <a:rPr lang="en-US" dirty="0"/>
              <a:t>9/20/2026</a:t>
            </a:r>
            <a:endParaRPr lang="en-US" dirty="0"/>
          </a:p>
        </p:txBody>
      </p:sp>
      <p:sp>
        <p:nvSpPr>
          <p:cNvPr id="5" name="Notes Placeholder 4"/>
          <p:cNvSpPr>
            <a:spLocks noGrp="1"/>
          </p:cNvSpPr>
          <p:nvPr>
            <p:ph type="body" sz="quarter" idx="3"/>
          </p:nvPr>
        </p:nvSpPr>
        <p:spPr/>
        <p:txBody>
          <a:bodyPr/>
          <a:lstStyle/>
          <a:p>
            <a:r>
              <a:rPr lang="en-US" dirty="0"/>
              <a:t>Understanding Narcotics Anonymous</a:t>
            </a:r>
            <a:endParaRPr lang="en-US" dirty="0"/>
          </a:p>
          <a:p>
            <a:r>
              <a:rPr lang="en-US" dirty="0"/>
              <a:t>A Vital Community Resource</a:t>
            </a:r>
            <a:endParaRPr lang="en-US" dirty="0"/>
          </a:p>
          <a:p>
            <a:r>
              <a:rPr lang="en-US" dirty="0"/>
              <a:t>Presentation to Professionals</a:t>
            </a:r>
            <a:endParaRPr lang="en-US" dirty="0"/>
          </a:p>
          <a:p>
            <a:endParaRPr lang="en-US" dirty="0"/>
          </a:p>
          <a:p>
            <a:r>
              <a:rPr lang="en-US" dirty="0"/>
              <a:t>MC:  My name is___ and I am the __(service position)__.   Intro others presenting: </a:t>
            </a:r>
            <a:endParaRPr lang="en-US" dirty="0"/>
          </a:p>
          <a:p>
            <a:endParaRPr lang="en-US" dirty="0"/>
          </a:p>
          <a:p>
            <a:r>
              <a:rPr lang="en-US" dirty="0"/>
              <a:t>Housekeeping: </a:t>
            </a:r>
            <a:endParaRPr lang="en-US" dirty="0"/>
          </a:p>
          <a:p>
            <a:r>
              <a:rPr lang="en-US" dirty="0"/>
              <a:t>Point out Bathroom locations.</a:t>
            </a:r>
            <a:endParaRPr lang="en-US" dirty="0"/>
          </a:p>
          <a:p>
            <a:r>
              <a:rPr lang="en-US" dirty="0"/>
              <a:t>Clarify any other building instructions.</a:t>
            </a:r>
            <a:endParaRPr lang="en-US" dirty="0"/>
          </a:p>
          <a:p>
            <a:endParaRPr lang="en-US" dirty="0"/>
          </a:p>
          <a:p>
            <a:r>
              <a:rPr lang="en-US" dirty="0"/>
              <a:t>Acknowledge zoom attendees, online moderators and any specific instructions for facilitating the meeting.</a:t>
            </a:r>
            <a:endParaRPr lang="en-US" dirty="0"/>
          </a:p>
        </p:txBody>
      </p:sp>
      <p:sp>
        <p:nvSpPr>
          <p:cNvPr id="7" name="Slide Number Placeholder 6"/>
          <p:cNvSpPr>
            <a:spLocks noGrp="1"/>
          </p:cNvSpPr>
          <p:nvPr>
            <p:ph type="sldNum" sz="quarter" idx="5"/>
          </p:nvPr>
        </p:nvSpPr>
        <p:spPr/>
        <p:txBody>
          <a:bodyPr/>
          <a:lstStyle>
            <a:lvl1pPr algn="r">
              <a:defRPr sz="1300"/>
            </a:lvl1pPr>
          </a:lstStyle>
          <a:p>
            <a:r>
              <a:rPr lang="cs-CZ" dirty="0"/>
              <a:t>‹#›</a:t>
            </a:r>
            <a:endParaRPr lang="cs-CZ" dirty="0"/>
          </a:p>
        </p:txBody>
      </p:sp>
      <p:sp>
        <p:nvSpPr>
          <p:cNvPr id="30" name="Slide Image Placeholder 29"/>
          <p:cNvSpPr>
            <a:spLocks noGrp="1" noRot="1" noChangeAspect="1"/>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Tell participants the general meeting format for the day.</a:t>
            </a:r>
            <a:endParaRPr lang="en-US"/>
          </a:p>
          <a:p>
            <a:endParaRPr lang="en-US"/>
          </a:p>
          <a:p>
            <a:endParaRPr lang="en-US"/>
          </a:p>
          <a:p>
            <a:endParaRPr lang="en-US"/>
          </a:p>
          <a:p>
            <a:r>
              <a:rPr lang="en-US"/>
              <a:t>What is NA &amp; How it Works?</a:t>
            </a:r>
            <a:endParaRPr lang="en-US"/>
          </a:p>
          <a:p>
            <a:r>
              <a:rPr lang="en-US"/>
              <a:t>The NA Meeting</a:t>
            </a:r>
            <a:endParaRPr lang="en-US"/>
          </a:p>
          <a:p>
            <a:r>
              <a:rPr lang="en-US"/>
              <a:t>Who are NA Members?</a:t>
            </a:r>
            <a:endParaRPr lang="en-US"/>
          </a:p>
          <a:p>
            <a:r>
              <a:rPr lang="en-US"/>
              <a:t>NA and the Professional Community</a:t>
            </a:r>
            <a:endParaRPr lang="en-US"/>
          </a:p>
          <a:p>
            <a:r>
              <a:rPr lang="en-US"/>
              <a:t>(Short Break)</a:t>
            </a:r>
            <a:endParaRPr lang="en-US"/>
          </a:p>
          <a:p>
            <a:r>
              <a:rPr lang="en-US"/>
              <a:t>NA Member Panel</a:t>
            </a:r>
            <a:endParaRPr lang="en-US"/>
          </a:p>
          <a:p>
            <a:r>
              <a:rPr lang="en-US"/>
              <a:t>Intro to the Meeting (Mock Meeting)</a:t>
            </a:r>
            <a:endParaRPr lang="en-US"/>
          </a:p>
          <a:p>
            <a:r>
              <a:rPr lang="en-US"/>
              <a:t>Questions and Answers</a:t>
            </a:r>
            <a:endParaRPr lang="en-US"/>
          </a:p>
          <a:p>
            <a:r>
              <a:rPr lang="en-US"/>
              <a:t>Lunch (for In person participants)</a:t>
            </a:r>
            <a:endParaRPr lang="en-US"/>
          </a:p>
          <a:p>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39" name="Slide Image Placeholder 38"/>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Global, Non-Profit, Mutual-help</a:t>
            </a:r>
            <a:endParaRPr lang="en-US"/>
          </a:p>
          <a:p>
            <a:r>
              <a:rPr lang="en-US"/>
              <a:t>Community Based Organization</a:t>
            </a:r>
            <a:endParaRPr lang="en-US"/>
          </a:p>
          <a:p>
            <a:endParaRPr lang="en-US"/>
          </a:p>
          <a:p>
            <a:r>
              <a:rPr lang="en-US"/>
              <a:t>◆Adapted from AA; NA meetings started in Los Angeles, CA in 1953</a:t>
            </a:r>
            <a:endParaRPr lang="en-US"/>
          </a:p>
          <a:p>
            <a:r>
              <a:rPr lang="en-US"/>
              <a:t>◆ Worldwide 79,000+ meetings in 143 countries</a:t>
            </a:r>
            <a:endParaRPr lang="en-US"/>
          </a:p>
          <a:p>
            <a:r>
              <a:rPr lang="en-US"/>
              <a:t>◆ 24 Hour Virtual Access</a:t>
            </a:r>
            <a:endParaRPr lang="en-US"/>
          </a:p>
          <a:p>
            <a:r>
              <a:rPr lang="en-US"/>
              <a:t>◆ Therapeutic value of one addict helping another</a:t>
            </a:r>
            <a:endParaRPr lang="en-US"/>
          </a:p>
          <a:p>
            <a:r>
              <a:rPr lang="en-US"/>
              <a:t>◆ Process for change through the Twelve Steps</a:t>
            </a:r>
            <a:endParaRPr lang="en-US"/>
          </a:p>
          <a:p>
            <a:r>
              <a:rPr lang="en-US"/>
              <a:t>◆ Adjunct to treatment professionals in continuing care</a:t>
            </a:r>
            <a:endParaRPr lang="en-US"/>
          </a:p>
          <a:p>
            <a:r>
              <a:rPr lang="en-US"/>
              <a:t>◆ Wichita, KS site of historical importance to NA</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a:xfrm>
            <a:off x="355600" y="3032208"/>
            <a:ext cx="6604000" cy="6012681"/>
          </a:xfrm>
        </p:spPr>
        <p:txBody>
          <a:bodyPr/>
          <a:lstStyle/>
          <a:p>
            <a:r>
              <a:rPr lang="en-US" dirty="0"/>
              <a:t>+The NA message is "An addict, any addict, can stop using drugs, lose the desire to use, and find a new way to live.</a:t>
            </a:r>
            <a:endParaRPr lang="en-US" dirty="0"/>
          </a:p>
          <a:p>
            <a:r>
              <a:rPr lang="en-US" dirty="0"/>
              <a:t>---H.O.W?</a:t>
            </a:r>
            <a:endParaRPr lang="en-US" dirty="0"/>
          </a:p>
          <a:p>
            <a:r>
              <a:rPr lang="en-US" dirty="0"/>
              <a:t>Application of the 12 steps helps bridge the gap between abstinence and long-term recovery by supporting personal change, connection and accountability.</a:t>
            </a:r>
            <a:endParaRPr lang="en-US" dirty="0"/>
          </a:p>
          <a:p>
            <a:endParaRPr lang="en-US" dirty="0"/>
          </a:p>
          <a:p>
            <a:r>
              <a:rPr lang="en-US" dirty="0"/>
              <a:t>Language you might hear: </a:t>
            </a:r>
            <a:endParaRPr lang="en-US" dirty="0"/>
          </a:p>
          <a:p>
            <a:r>
              <a:rPr lang="en-US" dirty="0"/>
              <a:t>"Work the Steps", "It works if you work it", "Just for Today", "Keep it Simple", "Easy Does It", "Are you A friend of Jimmy K?"</a:t>
            </a:r>
            <a:endParaRPr lang="en-US" dirty="0"/>
          </a:p>
          <a:p>
            <a:endParaRPr lang="en-US" dirty="0"/>
          </a:p>
          <a:p>
            <a:r>
              <a:rPr lang="en-US" dirty="0"/>
              <a:t>Meetings are the meat of recovery - every member is equal</a:t>
            </a:r>
            <a:endParaRPr lang="en-US" dirty="0"/>
          </a:p>
          <a:p>
            <a:r>
              <a:rPr lang="en-US" dirty="0"/>
              <a:t>Recovery is a result of the application of the steps</a:t>
            </a:r>
            <a:endParaRPr lang="en-US" dirty="0"/>
          </a:p>
          <a:p>
            <a:endParaRPr lang="en-US" dirty="0"/>
          </a:p>
          <a:p>
            <a:r>
              <a:rPr lang="en-US" dirty="0"/>
              <a:t>++Safe, inclusive spaces with no requirement beyond the DESIRE to stop using.</a:t>
            </a:r>
            <a:endParaRPr lang="en-US" dirty="0"/>
          </a:p>
          <a:p>
            <a:r>
              <a:rPr lang="en-US" dirty="0"/>
              <a:t>--Self-supporting and self-organized.</a:t>
            </a:r>
            <a:endParaRPr lang="en-US" dirty="0"/>
          </a:p>
          <a:p>
            <a:endParaRPr lang="en-US" dirty="0"/>
          </a:p>
          <a:p>
            <a:r>
              <a:rPr lang="en-US" dirty="0"/>
              <a:t>What is Anonymity?  a core principle of NA - to protect members privacy and helps create a safe and respectful environment.</a:t>
            </a:r>
            <a:endParaRPr lang="en-US" dirty="0"/>
          </a:p>
          <a:p>
            <a:r>
              <a:rPr lang="en-US" dirty="0"/>
              <a:t>++</a:t>
            </a:r>
            <a:endParaRPr lang="en-US" dirty="0"/>
          </a:p>
          <a:p>
            <a:r>
              <a:rPr lang="en-US" dirty="0"/>
              <a:t>We say - what is shared in a meeting, stays in the meeting. Members are not identified publicly as NA members and are not required to share last names or identifying details.</a:t>
            </a:r>
            <a:endParaRPr lang="en-US" dirty="0"/>
          </a:p>
          <a:p>
            <a:r>
              <a:rPr lang="en-US" dirty="0"/>
              <a:t>--</a:t>
            </a:r>
            <a:endParaRPr lang="en-US" dirty="0"/>
          </a:p>
          <a:p>
            <a:r>
              <a:rPr lang="en-US" dirty="0"/>
              <a:t>Anonymity helps people feel safe for honest sharing without fear of judgement, stigma or consequence.</a:t>
            </a:r>
            <a:endParaRPr lang="en-US" dirty="0"/>
          </a:p>
          <a:p>
            <a:r>
              <a:rPr lang="en-US" dirty="0"/>
              <a:t>--</a:t>
            </a:r>
            <a:endParaRPr lang="en-US" dirty="0"/>
          </a:p>
          <a:p>
            <a:r>
              <a:rPr lang="en-US" dirty="0"/>
              <a:t>Members are free to disclose they attend NA - but in public they should not identify others as members without their permission - example: Walmart - "HEY JO - (across the aisle) you going to NA tonight??."</a:t>
            </a:r>
            <a:endParaRPr lang="en-US" dirty="0"/>
          </a:p>
          <a:p>
            <a:endParaRPr lang="en-US" dirty="0"/>
          </a:p>
          <a:p>
            <a:r>
              <a:rPr lang="en-US" dirty="0"/>
              <a:t>Anonymous doesn’t mean secret, in fact a section of our literature says, “In order to fulfill our spiritual aim, Narcotics Anonymous must be known and respected” (trad10).</a:t>
            </a:r>
            <a:endParaRPr lang="en-US" dirty="0"/>
          </a:p>
          <a:p>
            <a:endParaRPr lang="en-US" dirty="0"/>
          </a:p>
          <a:p>
            <a:r>
              <a:rPr lang="en-US" dirty="0"/>
              <a:t>Anonymous IS</a:t>
            </a:r>
            <a:endParaRPr lang="en-US" dirty="0"/>
          </a:p>
          <a:p>
            <a:r>
              <a:rPr lang="en-US" dirty="0"/>
              <a:t>nameless, undisclosed, unidentified unnamed, unsigned.</a:t>
            </a:r>
            <a:endParaRPr lang="en-US" dirty="0"/>
          </a:p>
          <a:p>
            <a:endParaRPr lang="en-US" dirty="0"/>
          </a:p>
          <a:p>
            <a:r>
              <a:rPr lang="en-US" dirty="0"/>
              <a:t>--NA is NOT a clinical treatment program but can compliment clinical services and continuing care</a:t>
            </a:r>
            <a:endParaRPr lang="en-US" dirty="0"/>
          </a:p>
          <a:p>
            <a:endParaRPr lang="en-US" dirty="0"/>
          </a:p>
          <a:p>
            <a:r>
              <a:rPr lang="en-US" dirty="0"/>
              <a:t>++The true focus is connection and mutual support to achieve long-term recovery.</a:t>
            </a:r>
            <a:endParaRPr lang="en-US" dirty="0"/>
          </a:p>
        </p:txBody>
      </p:sp>
      <p:sp>
        <p:nvSpPr>
          <p:cNvPr id="7" name="Slide Number Placeholder 6"/>
          <p:cNvSpPr>
            <a:spLocks noGrp="1"/>
          </p:cNvSpPr>
          <p:nvPr>
            <p:ph type="sldNum" sz="quarter" idx="5"/>
          </p:nvPr>
        </p:nvSpPr>
        <p:spPr/>
        <p:txBody>
          <a:bodyPr/>
          <a:lstStyle>
            <a:lvl1pPr algn="r">
              <a:defRPr sz="1300"/>
            </a:lvl1pPr>
          </a:lstStyle>
          <a:p>
            <a:r>
              <a:rPr lang="cs-CZ" dirty="0"/>
              <a:t>‹#›</a:t>
            </a:r>
            <a:endParaRPr lang="cs-CZ" dirty="0"/>
          </a:p>
        </p:txBody>
      </p:sp>
      <p:sp>
        <p:nvSpPr>
          <p:cNvPr id="20" name="Slide Image Placeholder 19"/>
          <p:cNvSpPr>
            <a:spLocks noGrp="1" noRot="1" noChangeAspect="1"/>
          </p:cNvSpPr>
          <p:nvPr>
            <p:ph type="sldImg"/>
          </p:nvPr>
        </p:nvSpPr>
        <p:spPr>
          <a:xfrm>
            <a:off x="1677988" y="547688"/>
            <a:ext cx="4165600" cy="2343150"/>
          </a:xfr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The NA meeting...</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6" name="Notes Placeholder 15"/>
          <p:cNvSpPr>
            <a:spLocks noGrp="1"/>
          </p:cNvSpPr>
          <p:nvPr>
            <p:ph type="body" idx="1"/>
          </p:nvPr>
        </p:nvSpPr>
        <p:spPr/>
        <p:txBody>
          <a:bodyPr/>
          <a:lstStyle/>
          <a:p>
            <a:endParaRPr lang="en-US"/>
          </a:p>
        </p:txBody>
      </p:sp>
      <p:sp>
        <p:nvSpPr>
          <p:cNvPr id="17" name="Slide Image Placeholder 16"/>
          <p:cNvSpPr>
            <a:spLocks noGrp="1" noRot="1" noChangeAspect="1"/>
          </p:cNvSpPr>
          <p:nvPr>
            <p:ph type="sldImg"/>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dirty="0"/>
              <a:t>Medication and Recovery: Who Decides? NA does not endorse or oppose any specific treatment or medication. Membership is open to anyone with a desire to stop using drugs, regardless of medication status or treatment history.</a:t>
            </a:r>
            <a:endParaRPr lang="en-US" dirty="0"/>
          </a:p>
          <a:p>
            <a:endParaRPr lang="en-US" dirty="0"/>
          </a:p>
          <a:p>
            <a:r>
              <a:rPr lang="en-US" dirty="0"/>
              <a:t>Spirituality, Religion, and Personal Choice. NA is a spiritual, not religious program. </a:t>
            </a:r>
            <a:endParaRPr lang="en-US" dirty="0"/>
          </a:p>
          <a:p>
            <a:endParaRPr lang="en-US" dirty="0"/>
          </a:p>
          <a:p>
            <a:r>
              <a:rPr lang="en-US" dirty="0"/>
              <a:t>We do not require belief in any particular religion, creed, or definition of a Higher Power. Each member is free to develop their own understanding.NA does use the word ‘God’ and talks about a Higher Power, and we don't try to hide that. At the same time, NA requires no religious affiliation, has no creed or theology, and does not prescribe what an individual's Higher Power must be.</a:t>
            </a:r>
            <a:endParaRPr lang="en-US" dirty="0"/>
          </a:p>
          <a:p>
            <a:endParaRPr lang="en-US" dirty="0"/>
          </a:p>
          <a:p>
            <a:r>
              <a:rPr lang="en-US" dirty="0"/>
              <a:t>Can Clients Be Referred to NA?</a:t>
            </a:r>
            <a:endParaRPr lang="en-US" dirty="0"/>
          </a:p>
          <a:p>
            <a:r>
              <a:rPr lang="en-US" dirty="0"/>
              <a:t>Yes. NA is an available community recovery resource that clients may choose. Constitutional concerns focus on government coercion—not referral—so client choice and appropriate alternatives should be respected.</a:t>
            </a:r>
            <a:endParaRPr lang="en-US" dirty="0"/>
          </a:p>
          <a:p>
            <a:endParaRPr lang="en-US" dirty="0"/>
          </a:p>
          <a:p>
            <a:r>
              <a:rPr lang="en-US" dirty="0"/>
              <a:t>The Constitution doesn't regulate what Narcotics Anonymous is allowed to believe or say. NA is a private fellowship. The constitutional question concerns what the government may compel a person to do.</a:t>
            </a:r>
            <a:endParaRPr lang="en-US" dirty="0"/>
          </a:p>
          <a:p>
            <a:endParaRPr lang="en-US" dirty="0"/>
          </a:p>
          <a:p>
            <a:r>
              <a:rPr lang="en-US" dirty="0"/>
              <a:t>The safest practice is very simple: make NA available as one recovery-support option and provide a reasonable secular alternative if someone objects. That protects the client's constitutional rights without denying people access to Narcotics Anonymous.”</a:t>
            </a:r>
            <a:endParaRPr lang="en-US" dirty="0"/>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7" name="Slide Image Placeholder 16"/>
          <p:cNvSpPr>
            <a:spLocks noGrp="1" noRot="1" noChangeAspect="1"/>
          </p:cNvSpPr>
          <p:nvPr>
            <p:ph type="sldImg"/>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NA IS EVIDENCE-BASED and has DATA.</a:t>
            </a:r>
            <a:endParaRPr lang="en-US"/>
          </a:p>
          <a:p>
            <a:endParaRPr lang="en-US"/>
          </a:p>
          <a:p>
            <a:r>
              <a:rPr lang="en-US"/>
              <a:t>Peer support, mutual aid and social support networks are critical to recovery.</a:t>
            </a:r>
            <a:endParaRPr lang="en-US"/>
          </a:p>
          <a:p>
            <a:endParaRPr lang="en-US"/>
          </a:p>
          <a:p>
            <a:r>
              <a:rPr lang="en-US"/>
              <a:t>Connection is the opposite of Addiction.</a:t>
            </a:r>
            <a:endParaRPr lang="en-US"/>
          </a:p>
          <a:p>
            <a:endParaRPr lang="en-US"/>
          </a:p>
          <a:p>
            <a:r>
              <a:rPr lang="en-US"/>
              <a:t>Research indicates that ongoing peer support improves engagement and outcomes.  Anonymity helps create that environment.</a:t>
            </a:r>
            <a:endParaRPr lang="en-US"/>
          </a:p>
          <a:p>
            <a:endParaRPr lang="en-US"/>
          </a:p>
          <a:p>
            <a:r>
              <a:rPr lang="en-US"/>
              <a:t>++Data presented today is from our fellowships membership survey.</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Data is based on regional/zonal reports to WSC 2026 and NAWS database</a:t>
            </a:r>
            <a:endParaRPr lang="en-US"/>
          </a:p>
          <a:p>
            <a:r>
              <a:rPr lang="en-US"/>
              <a:t>when available. Map IS NOT intended to be geographically accurate.</a:t>
            </a:r>
            <a:endParaRPr lang="en-US"/>
          </a:p>
          <a:p>
            <a:endParaRPr lang="en-US"/>
          </a:p>
          <a:p>
            <a:r>
              <a:rPr lang="en-US"/>
              <a:t>*World Meeting numbers include both in-person and virtual meetings from provided reports and may not be complete/accurate. </a:t>
            </a:r>
            <a:endParaRPr lang="en-US"/>
          </a:p>
          <a:p>
            <a:endParaRPr lang="en-US"/>
          </a:p>
          <a:p>
            <a:r>
              <a:rPr lang="en-US"/>
              <a:t>In the Mid-AM Region, there are 108 groups with 315 meetings per week reporting at the end of August 2026.</a:t>
            </a:r>
            <a:endParaRPr lang="en-US"/>
          </a:p>
          <a:p>
            <a:r>
              <a:rPr lang="en-US"/>
              <a:t> </a:t>
            </a:r>
            <a:endParaRPr lang="en-US"/>
          </a:p>
          <a:p>
            <a:r>
              <a:rPr lang="en-US"/>
              <a:t>Literature is translated into more than 105 languages.</a:t>
            </a:r>
            <a:endParaRPr lang="en-US"/>
          </a:p>
          <a:p>
            <a:endParaRPr lang="en-US"/>
          </a:p>
          <a:p>
            <a:r>
              <a:rPr lang="en-US"/>
              <a:t>Members are welcomed to NA with keytags in 69 languages.</a:t>
            </a:r>
            <a:endParaRPr lang="en-US"/>
          </a:p>
          <a:p>
            <a:endParaRPr lang="en-US"/>
          </a:p>
          <a:p>
            <a:r>
              <a:rPr lang="en-US"/>
              <a:t>IP #1, Who What, How, and Why provides essential NA information in 61 languages.</a:t>
            </a:r>
            <a:endParaRPr lang="en-US"/>
          </a:p>
          <a:p>
            <a:endParaRPr lang="en-US"/>
          </a:p>
          <a:p>
            <a:r>
              <a:rPr lang="en-US"/>
              <a:t>The Basic Text in 40 languages offers addicts the opportunity for a new way of life.</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Global NA membership survey biannually.  Pandemic prevented this for several years.  Most recent data is from 2024.</a:t>
            </a:r>
            <a:endParaRPr lang="en-US"/>
          </a:p>
          <a:p>
            <a:endParaRPr lang="en-US"/>
          </a:p>
          <a:p>
            <a:r>
              <a:rPr lang="en-US"/>
              <a:t>What Influences an addict to attend their first NA meeting?  </a:t>
            </a:r>
            <a:endParaRPr lang="en-US"/>
          </a:p>
          <a:p>
            <a:r>
              <a:rPr lang="en-US"/>
              <a:t>Top 3 Globally: </a:t>
            </a:r>
            <a:endParaRPr lang="en-US"/>
          </a:p>
          <a:p>
            <a:r>
              <a:rPr lang="en-US"/>
              <a:t>1. Another Member</a:t>
            </a:r>
            <a:endParaRPr lang="en-US"/>
          </a:p>
          <a:p>
            <a:r>
              <a:rPr lang="en-US"/>
              <a:t>2 Treatment/ counseling</a:t>
            </a:r>
            <a:endParaRPr lang="en-US"/>
          </a:p>
          <a:p>
            <a:r>
              <a:rPr lang="en-US"/>
              <a:t>3. Family</a:t>
            </a:r>
            <a:endParaRPr lang="en-US"/>
          </a:p>
          <a:p>
            <a:endParaRPr lang="en-US"/>
          </a:p>
          <a:p>
            <a:r>
              <a:rPr lang="en-US"/>
              <a:t>Kansas MID-AM</a:t>
            </a:r>
            <a:endParaRPr lang="en-US"/>
          </a:p>
          <a:p>
            <a:r>
              <a:rPr lang="en-US"/>
              <a:t>1 Treatment</a:t>
            </a:r>
            <a:endParaRPr lang="en-US"/>
          </a:p>
          <a:p>
            <a:r>
              <a:rPr lang="en-US"/>
              <a:t>2 Another member</a:t>
            </a:r>
            <a:endParaRPr lang="en-US"/>
          </a:p>
          <a:p>
            <a:r>
              <a:rPr lang="en-US"/>
              <a:t>3 Friends and Family</a:t>
            </a:r>
            <a:endParaRPr lang="en-US"/>
          </a:p>
          <a:p>
            <a:r>
              <a:rPr lang="en-US"/>
              <a:t>4 Legal System</a:t>
            </a:r>
            <a:endParaRPr lang="en-US"/>
          </a:p>
          <a:p>
            <a:r>
              <a:rPr lang="en-US"/>
              <a:t>5 Other (public relations) :</a:t>
            </a:r>
            <a:endParaRPr lang="en-US"/>
          </a:p>
          <a:p>
            <a:r>
              <a:rPr lang="en-US"/>
              <a:t>Phoneline, Billboards, PSA, </a:t>
            </a:r>
            <a:endParaRPr lang="en-US"/>
          </a:p>
          <a:p>
            <a:r>
              <a:rPr lang="en-US"/>
              <a:t>Informational Pamphlet</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Ages of members</a:t>
            </a:r>
            <a:endParaRPr lang="en-US"/>
          </a:p>
          <a:p>
            <a:endParaRPr lang="en-US"/>
          </a:p>
          <a:p>
            <a:r>
              <a:rPr lang="en-US"/>
              <a:t>Similar data for World vs Region</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Regionally, our members are employed full time with a greater frequency .  75% compared to 57% globally </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What is Clean time?</a:t>
            </a:r>
            <a:endParaRPr lang="en-US"/>
          </a:p>
          <a:p>
            <a:r>
              <a:rPr lang="en-US"/>
              <a:t>For NA clean time = continuous abstinence.</a:t>
            </a:r>
            <a:endParaRPr lang="en-US"/>
          </a:p>
          <a:p>
            <a:endParaRPr lang="en-US"/>
          </a:p>
          <a:p>
            <a:r>
              <a:rPr lang="en-US"/>
              <a:t>No debate.</a:t>
            </a:r>
            <a:endParaRPr lang="en-US"/>
          </a:p>
          <a:p>
            <a:r>
              <a:rPr lang="en-US"/>
              <a:t>(Medication is an OUTSIDE issue - don't get stuck here - move quickly - Make them ask in the Q&amp;A about M.A.T.)</a:t>
            </a:r>
            <a:endParaRPr lang="en-US"/>
          </a:p>
          <a:p>
            <a:endParaRPr lang="en-US"/>
          </a:p>
          <a:p>
            <a:r>
              <a:rPr lang="en-US"/>
              <a:t>Not much statistically significant difference with the exception of members with less than one year.</a:t>
            </a:r>
            <a:endParaRPr lang="en-US"/>
          </a:p>
          <a:p>
            <a:endParaRPr lang="en-US"/>
          </a:p>
          <a:p>
            <a:r>
              <a:rPr lang="en-US"/>
              <a:t>In our region those members comprise over 20% of our fellowship compared to approximately 13% globally.  </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Areas of Improvement</a:t>
            </a:r>
            <a:endParaRPr lang="en-US"/>
          </a:p>
          <a:p>
            <a:endParaRPr lang="en-US"/>
          </a:p>
          <a:p>
            <a:r>
              <a:rPr lang="en-US"/>
              <a:t>This information reflects the aspect of our message that indicates that in Narcotics Anonymous we "find a new way to live".  </a:t>
            </a:r>
            <a:endParaRPr lang="en-US"/>
          </a:p>
          <a:p>
            <a:endParaRPr lang="en-US"/>
          </a:p>
          <a:p>
            <a:r>
              <a:rPr lang="en-US"/>
              <a:t>Our greatest recovery is reported by us to be in our family relationships.  Nearly 90% of us report improvement in this area of our lives.  Social Connectedness is a close second with 86% reporting improvement.  </a:t>
            </a:r>
            <a:endParaRPr lang="en-US"/>
          </a:p>
          <a:p>
            <a:endParaRPr lang="en-US"/>
          </a:p>
          <a:p>
            <a:r>
              <a:rPr lang="en-US"/>
              <a:t>In terms of significant community metrics:</a:t>
            </a:r>
            <a:endParaRPr lang="en-US"/>
          </a:p>
          <a:p>
            <a:r>
              <a:rPr lang="en-US"/>
              <a:t>74% report improvement in employment; 72% report maintaining stable housing; and 50% of us advance our education as members of narcotics anonymous.  </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Explain Basics of NA Literature AVAILABLE</a:t>
            </a:r>
            <a:endParaRPr lang="en-US"/>
          </a:p>
          <a:p>
            <a:r>
              <a:rPr lang="en-US"/>
              <a:t>What is the BASIC TEXT?</a:t>
            </a:r>
            <a:endParaRPr lang="en-US"/>
          </a:p>
          <a:p>
            <a:r>
              <a:rPr lang="en-US"/>
              <a:t>Is it required?</a:t>
            </a:r>
            <a:endParaRPr lang="en-US"/>
          </a:p>
          <a:p>
            <a:r>
              <a:rPr lang="en-US"/>
              <a:t>What's an IP?</a:t>
            </a:r>
            <a:endParaRPr lang="en-US"/>
          </a:p>
          <a:p>
            <a:r>
              <a:rPr lang="en-US"/>
              <a:t>    Informational Pamphlets</a:t>
            </a:r>
            <a:endParaRPr lang="en-US"/>
          </a:p>
          <a:p>
            <a:r>
              <a:rPr lang="en-US"/>
              <a:t>Can we get an IP rack for the office? </a:t>
            </a:r>
            <a:endParaRPr lang="en-US"/>
          </a:p>
          <a:p>
            <a:r>
              <a:rPr lang="en-US"/>
              <a:t>  YES! Get us your office info.</a:t>
            </a:r>
            <a:endParaRPr lang="en-US"/>
          </a:p>
          <a:p>
            <a:endParaRPr lang="en-US"/>
          </a:p>
          <a:p>
            <a:r>
              <a:rPr lang="en-US"/>
              <a:t>What is Clean Time? What is the language? "Clean" / "sober", recovery date,  belly-button birthday vs recovery birthday</a:t>
            </a:r>
            <a:endParaRPr lang="en-US"/>
          </a:p>
          <a:p>
            <a:r>
              <a:rPr lang="en-US"/>
              <a:t>"anniversary date", "celebrated", "earned"</a:t>
            </a:r>
            <a:endParaRPr lang="en-US"/>
          </a:p>
          <a:p>
            <a:r>
              <a:rPr lang="en-US"/>
              <a:t>keytags and medallions</a:t>
            </a:r>
            <a:endParaRPr lang="en-US"/>
          </a:p>
          <a:p>
            <a:endParaRPr lang="en-US"/>
          </a:p>
          <a:p>
            <a:r>
              <a:rPr lang="en-US"/>
              <a:t>We seek opportunities for Conferences and Presentations - contact us - Public Relations. </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++Many of our members may have once been referred to NA by someone in a professional position, like yours. </a:t>
            </a:r>
            <a:endParaRPr lang="en-US"/>
          </a:p>
          <a:p>
            <a:endParaRPr lang="en-US"/>
          </a:p>
          <a:p>
            <a:r>
              <a:rPr lang="en-US"/>
              <a:t>++PR committees provide presentations like this one.</a:t>
            </a:r>
            <a:endParaRPr lang="en-US"/>
          </a:p>
          <a:p>
            <a:endParaRPr lang="en-US"/>
          </a:p>
          <a:p>
            <a:r>
              <a:rPr lang="en-US"/>
              <a:t> There are a large number of virtual meetings available in this post pandemic world that were previously not an option. </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What is the benefit for attending NA?</a:t>
            </a:r>
            <a:endParaRPr lang="en-US"/>
          </a:p>
          <a:p>
            <a:r>
              <a:rPr lang="en-US"/>
              <a:t>Being able to identify with others in similar situation, support, connection.</a:t>
            </a:r>
            <a:endParaRPr lang="en-US"/>
          </a:p>
          <a:p>
            <a:endParaRPr lang="en-US"/>
          </a:p>
          <a:p>
            <a:r>
              <a:rPr lang="en-US"/>
              <a:t>Some groups employ meeting attendance verification cards and these can be signed as a service to your client and NA members that want them. Some groups have stamps or a process the member needs to identify with the meeting chairperson - it is their responsibility, not the groups.</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Introduce Professionals speaking</a:t>
            </a:r>
            <a:endParaRPr lang="en-US"/>
          </a:p>
          <a:p>
            <a:r>
              <a:rPr lang="en-US"/>
              <a:t>2 speakers</a:t>
            </a:r>
            <a:endParaRPr lang="en-US"/>
          </a:p>
          <a:p>
            <a:r>
              <a:rPr lang="en-US"/>
              <a:t>and/or engage professionals from audience</a:t>
            </a:r>
            <a:endParaRPr lang="en-US"/>
          </a:p>
          <a:p>
            <a:endParaRPr lang="en-US"/>
          </a:p>
          <a:p>
            <a:r>
              <a:rPr lang="en-US"/>
              <a:t>(Limit each share for allotted time)</a:t>
            </a:r>
            <a:endParaRPr lang="en-US"/>
          </a:p>
          <a:p>
            <a:endParaRPr lang="en-US"/>
          </a:p>
          <a:p>
            <a:r>
              <a:rPr lang="en-US"/>
              <a:t>Announce BREAK after speakers</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Introduce Panel Members</a:t>
            </a:r>
            <a:endParaRPr lang="en-US"/>
          </a:p>
          <a:p>
            <a:r>
              <a:rPr lang="en-US"/>
              <a:t>3-4 members</a:t>
            </a:r>
            <a:endParaRPr lang="en-US"/>
          </a:p>
          <a:p>
            <a:r>
              <a:rPr lang="en-US"/>
              <a:t>(Limit each share for allotted time)</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We’d like to give you a brief opportunity to experience what a typical Narcotics Anonymous meeting may look and sound like.</a:t>
            </a:r>
            <a:endParaRPr lang="en-US"/>
          </a:p>
          <a:p>
            <a:r>
              <a:rPr lang="en-US"/>
              <a:t>Several NA members will demonstrate the opening and closing portions of a meeting using a format commonly used in our fellowship. You’ll hear some of the readings that help introduce members to NA, our program, and the meeting itself.</a:t>
            </a:r>
            <a:endParaRPr lang="en-US"/>
          </a:p>
          <a:p>
            <a:r>
              <a:rPr lang="en-US"/>
              <a:t>In a regular recovery meeting, this would be followed by time for members to share their experience, strength, and hope with one another. For today’s presentation, we’ll omit the sharing portion and move directly to the closing.</a:t>
            </a:r>
            <a:endParaRPr lang="en-US"/>
          </a:p>
          <a:p>
            <a:r>
              <a:rPr lang="en-US"/>
              <a:t>Our meeting chair will guide us through the experience. We invite you to simply observe and get a sense of what your clients may encounter when they attend an NA meeting.</a:t>
            </a:r>
            <a:endParaRPr lang="en-US"/>
          </a:p>
          <a:p>
            <a:r>
              <a:rPr lang="en-US"/>
              <a:t>Meeting chair:</a:t>
            </a:r>
            <a:endParaRPr lang="en-US"/>
          </a:p>
          <a:p>
            <a:r>
              <a:rPr lang="en-US"/>
              <a:t>An OPEN meeting is ANYONE is welcome to attend and participate in the meeting - family member, students: don't be shy to introduce yourself as a support person or simply an observer for a class.</a:t>
            </a:r>
            <a:endParaRPr lang="en-US"/>
          </a:p>
          <a:p>
            <a:endParaRPr lang="en-US"/>
          </a:p>
          <a:p>
            <a:r>
              <a:rPr lang="en-US"/>
              <a:t>CLOSED meeting is for addicts only - some groups require this to NOT include children as well.</a:t>
            </a:r>
            <a:endParaRPr lang="en-US"/>
          </a:p>
          <a:p>
            <a:endParaRPr lang="en-US"/>
          </a:p>
          <a:p>
            <a:r>
              <a:rPr lang="en-US"/>
              <a:t>As a professional or a support person, if you do NOT consider yourself to have a problem with addiction; you would attend an OPEN meeting.</a:t>
            </a:r>
            <a:endParaRPr lang="en-US"/>
          </a:p>
          <a:p>
            <a:endParaRPr lang="en-US"/>
          </a:p>
          <a:p>
            <a:r>
              <a:rPr lang="en-US"/>
              <a:t>We are now going to show you an example of a meeting- each group can set their own meeting style and formats may differ for each meeting or group. </a:t>
            </a:r>
            <a:endParaRPr lang="en-US"/>
          </a:p>
          <a:p>
            <a:endParaRPr lang="en-US"/>
          </a:p>
          <a:p>
            <a:r>
              <a:rPr lang="en-US"/>
              <a:t>After the readings, we will have an open share - for this purpose today, we will skip that and go to the close of the meeting.</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What's the chair in the middle for?</a:t>
            </a:r>
            <a:endParaRPr lang="en-US"/>
          </a:p>
          <a:p>
            <a:r>
              <a:rPr lang="en-US"/>
              <a:t>Some groups that sit in a circle may have an empty chair in the middle for the still suffering addict that has not arrived</a:t>
            </a:r>
            <a:endParaRPr lang="en-US"/>
          </a:p>
          <a:p>
            <a:r>
              <a:rPr lang="en-US"/>
              <a:t>--</a:t>
            </a:r>
            <a:endParaRPr lang="en-US"/>
          </a:p>
          <a:p>
            <a:r>
              <a:rPr lang="en-US"/>
              <a:t>Members may close the meeting by circling up and joining hands/arms and circling around an empty chair...or they may just stand where they are and join hands</a:t>
            </a:r>
            <a:endParaRPr lang="en-US"/>
          </a:p>
          <a:p>
            <a:endParaRPr lang="en-US"/>
          </a:p>
          <a:p>
            <a:r>
              <a:rPr lang="en-US"/>
              <a:t>closing the meeting usually ends with some type of prayer -and again, is reflective of the group members</a:t>
            </a:r>
            <a:endParaRPr lang="en-US"/>
          </a:p>
        </p:txBody>
      </p:sp>
      <p:sp>
        <p:nvSpPr>
          <p:cNvPr id="7" name="Slide Number Placeholder 6"/>
          <p:cNvSpPr>
            <a:spLocks noGrp="1"/>
          </p:cNvSpPr>
          <p:nvPr>
            <p:ph type="sldNum" sz="quarter" idx="5"/>
          </p:nvPr>
        </p:nvSpPr>
        <p:spPr>
          <a:xfrm>
            <a:off x="2621280" y="8831747"/>
            <a:ext cx="4226560" cy="358379"/>
          </a:xfrm>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If there is still time for questions - </a:t>
            </a:r>
            <a:endParaRPr lang="en-US"/>
          </a:p>
          <a:p>
            <a:endParaRPr lang="en-US"/>
          </a:p>
          <a:p>
            <a:r>
              <a:rPr lang="en-US"/>
              <a:t>state how much time and / or move on to finishing up with the exit survey.</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Get your phones out and scan the QR code to tell us your thoughts about our presentation today. </a:t>
            </a:r>
            <a:endParaRPr lang="en-US"/>
          </a:p>
          <a:p>
            <a:endParaRPr lang="en-US"/>
          </a:p>
          <a:p>
            <a:r>
              <a:rPr lang="en-US"/>
              <a:t>What did you like?  What worked?  What can we do better?</a:t>
            </a:r>
            <a:endParaRPr lang="en-US"/>
          </a:p>
          <a:p>
            <a:endParaRPr lang="en-US"/>
          </a:p>
          <a:p>
            <a:r>
              <a:rPr lang="en-US"/>
              <a:t>If you need a paper survey, please raise your hand and we can provide that.</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p:txBody>
          <a:bodyPr/>
          <a:lstStyle/>
          <a:p>
            <a:r>
              <a:rPr lang="en-US"/>
              <a:t>If you would like to host a presentation at your business or need a local connection to NA please use these contact methods.</a:t>
            </a:r>
            <a:endParaRPr lang="en-US"/>
          </a:p>
          <a:p>
            <a:endParaRPr lang="en-US"/>
          </a:p>
          <a:p>
            <a:r>
              <a:rPr lang="en-US"/>
              <a:t>QR code to regional Meeting Lists</a:t>
            </a:r>
            <a:endParaRPr lang="en-US"/>
          </a:p>
          <a:p>
            <a:endParaRPr lang="en-US"/>
          </a:p>
          <a:p>
            <a:r>
              <a:rPr lang="en-US"/>
              <a:t>Phoneline is a messaging service with an option to have a member contact you.</a:t>
            </a:r>
            <a:endParaRPr lang="en-US"/>
          </a:p>
          <a:p>
            <a:endParaRPr lang="en-US"/>
          </a:p>
          <a:p>
            <a:r>
              <a:rPr lang="en-US"/>
              <a:t>The phoneline is not a taxi service...Generally, if someone can get themselves to a meeting for the first time, they can get connected with other members and find rides to meetings.</a:t>
            </a:r>
            <a:endParaRPr lang="en-US"/>
          </a:p>
          <a:p>
            <a:endParaRPr lang="en-US"/>
          </a:p>
          <a:p>
            <a:r>
              <a:rPr lang="en-US"/>
              <a:t>LEAVE THIS PAGE UP AT THE END.</a:t>
            </a:r>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5" name="Notes Placeholder 4"/>
          <p:cNvSpPr>
            <a:spLocks noGrp="1"/>
          </p:cNvSpPr>
          <p:nvPr>
            <p:ph type="body" sz="quarter" idx="3"/>
          </p:nvPr>
        </p:nvSpPr>
        <p:spPr>
          <a:xfrm>
            <a:off x="487680" y="3485913"/>
            <a:ext cx="6604000" cy="5369351"/>
          </a:xfrm>
        </p:spPr>
        <p:txBody>
          <a:bodyPr/>
          <a:lstStyle/>
          <a:p>
            <a:r>
              <a:rPr lang="en-US" dirty="0"/>
              <a:t>IF you must...leave this up at the end OR go back and leave the other one up.</a:t>
            </a:r>
            <a:endParaRPr lang="en-US" dirty="0"/>
          </a:p>
          <a:p>
            <a:endParaRPr lang="en-US" dirty="0"/>
          </a:p>
          <a:p>
            <a:r>
              <a:rPr lang="en-US" dirty="0"/>
              <a:t>Thank you to all the audience members including zoom participants, professionals, members, volunteers and observers.  </a:t>
            </a:r>
            <a:endParaRPr lang="en-US" dirty="0"/>
          </a:p>
          <a:p>
            <a:endParaRPr lang="en-US" dirty="0"/>
          </a:p>
          <a:p>
            <a:r>
              <a:rPr lang="en-US" dirty="0"/>
              <a:t>[This presentation was curated and presented in cooperation with the Mid-America Region of Narcotics Anonymous Public Relations Subcommittee. 2026]</a:t>
            </a:r>
            <a:endParaRPr lang="en-US" dirty="0"/>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
        <p:nvSpPr>
          <p:cNvPr id="12" name="Slide Image Placeholder 11"/>
          <p:cNvSpPr>
            <a:spLocks noGrp="1" noRot="1" noChangeAspect="1"/>
          </p:cNvSpPr>
          <p:nvPr>
            <p:ph type="sldImg"/>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a:p>
        </p:txBody>
      </p:sp>
      <p:sp>
        <p:nvSpPr>
          <p:cNvPr id="7" name="Slide Number Placeholder 6"/>
          <p:cNvSpPr>
            <a:spLocks noGrp="1"/>
          </p:cNvSpPr>
          <p:nvPr>
            <p:ph type="sldNum" sz="quarter" idx="5"/>
          </p:nvPr>
        </p:nvSpPr>
        <p:spPr/>
        <p:txBody>
          <a:bodyPr/>
          <a:lstStyle>
            <a:lvl1pPr algn="r">
              <a:defRPr sz="1300"/>
            </a:lvl1pPr>
          </a:lstStyle>
          <a:p>
            <a:r>
              <a:rPr lang="cs-CZ"/>
              <a:t>‹#›</a:t>
            </a:r>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p:txBody>
          <a:bodyPr/>
          <a:lstStyle>
            <a:lvl1pPr algn="l">
              <a:defRPr sz="1300"/>
            </a:lvl1pPr>
          </a:lstStyle>
          <a:p>
            <a:endParaRPr lang="en-US" dirty="0"/>
          </a:p>
        </p:txBody>
      </p:sp>
      <p:sp>
        <p:nvSpPr>
          <p:cNvPr id="9" name="Notes Placeholder 8"/>
          <p:cNvSpPr>
            <a:spLocks noGrp="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0.png"/><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1.png"/><Relationship Id="rId7" Type="http://schemas.openxmlformats.org/officeDocument/2006/relationships/image" Target="../media/image20.png"/><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0.png"/><Relationship Id="rId2" Type="http://schemas.openxmlformats.org/officeDocument/2006/relationships/image" Target="../media/image7.png"/><Relationship Id="rId10" Type="http://schemas.openxmlformats.org/officeDocument/2006/relationships/notesSlide" Target="../notesSlides/notesSlide11.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6.png"/><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10.png"/><Relationship Id="rId2" Type="http://schemas.openxmlformats.org/officeDocument/2006/relationships/image" Target="../media/image7.png"/><Relationship Id="rId10" Type="http://schemas.openxmlformats.org/officeDocument/2006/relationships/notesSlide" Target="../notesSlides/notesSlide12.xm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7.xml"/><Relationship Id="rId7" Type="http://schemas.openxmlformats.org/officeDocument/2006/relationships/image" Target="../media/image6.png"/><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34.jpeg"/><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7.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image" Target="../media/image36.png"/><Relationship Id="rId2" Type="http://schemas.openxmlformats.org/officeDocument/2006/relationships/image" Target="../media/image44.png"/><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36.png"/><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45.png"/><Relationship Id="rId1" Type="http://schemas.openxmlformats.org/officeDocument/2006/relationships/image" Target="../media/image4.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7.xml"/><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image" Target="../media/image46.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7.xml"/><Relationship Id="rId5" Type="http://schemas.openxmlformats.org/officeDocument/2006/relationships/image" Target="../media/image52.svg"/><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6.png"/><Relationship Id="rId1" Type="http://schemas.openxmlformats.org/officeDocument/2006/relationships/image" Target="../media/image4.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image" Target="../media/image54.jpeg"/><Relationship Id="rId1"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a:stretch>
          </a:blipFill>
        </p:spPr>
        <p:txBody>
          <a:bodyPr/>
          <a:lstStyle/>
          <a:p>
            <a:endParaRPr lang="en-US"/>
          </a:p>
        </p:txBody>
      </p:sp>
      <p:sp>
        <p:nvSpPr>
          <p:cNvPr id="3" name="TextBox 3"/>
          <p:cNvSpPr txBox="1"/>
          <p:nvPr/>
        </p:nvSpPr>
        <p:spPr>
          <a:xfrm>
            <a:off x="6762825" y="3269031"/>
            <a:ext cx="11344730" cy="3314707"/>
          </a:xfrm>
          <a:prstGeom prst="rect">
            <a:avLst/>
          </a:prstGeom>
        </p:spPr>
        <p:txBody>
          <a:bodyPr lIns="0" tIns="0" rIns="0" bIns="0" rtlCol="0" anchor="t">
            <a:spAutoFit/>
          </a:bodyPr>
          <a:lstStyle/>
          <a:p>
            <a:pPr marL="0" lvl="0" indent="0" algn="just">
              <a:lnSpc>
                <a:spcPts val="9030"/>
              </a:lnSpc>
            </a:pPr>
            <a:r>
              <a:rPr lang="en-US" sz="8770" b="1" spc="-263">
                <a:solidFill>
                  <a:srgbClr val="2E3192"/>
                </a:solidFill>
                <a:latin typeface="Arial MT Pro Bold"/>
                <a:ea typeface="Arial MT Pro Bold"/>
                <a:cs typeface="Arial MT Pro Bold"/>
                <a:sym typeface="Arial MT Pro Bold"/>
              </a:rPr>
              <a:t>Un</a:t>
            </a:r>
            <a:r>
              <a:rPr lang="en-US" sz="8770" b="1" u="none" spc="-263">
                <a:solidFill>
                  <a:srgbClr val="2E3192"/>
                </a:solidFill>
                <a:latin typeface="Arial MT Pro Bold"/>
                <a:ea typeface="Arial MT Pro Bold"/>
                <a:cs typeface="Arial MT Pro Bold"/>
                <a:sym typeface="Arial MT Pro Bold"/>
              </a:rPr>
              <a:t>derstanding</a:t>
            </a:r>
            <a:endParaRPr lang="en-US" sz="8770" b="1" u="none" spc="-263">
              <a:solidFill>
                <a:srgbClr val="2E3192"/>
              </a:solidFill>
              <a:latin typeface="Arial MT Pro Bold"/>
              <a:ea typeface="Arial MT Pro Bold"/>
              <a:cs typeface="Arial MT Pro Bold"/>
              <a:sym typeface="Arial MT Pro Bold"/>
            </a:endParaRPr>
          </a:p>
          <a:p>
            <a:pPr marL="0" lvl="0" indent="0" algn="just">
              <a:lnSpc>
                <a:spcPts val="9030"/>
              </a:lnSpc>
            </a:pPr>
            <a:r>
              <a:rPr lang="en-US" sz="8770" b="1" u="none" spc="-263">
                <a:solidFill>
                  <a:srgbClr val="2E3192"/>
                </a:solidFill>
                <a:latin typeface="Arial MT Pro Bold"/>
                <a:ea typeface="Arial MT Pro Bold"/>
                <a:cs typeface="Arial MT Pro Bold"/>
                <a:sym typeface="Arial MT Pro Bold"/>
              </a:rPr>
              <a:t>Narcotics Anonymous</a:t>
            </a:r>
            <a:endParaRPr lang="en-US" sz="8770" b="1" u="none" spc="-263">
              <a:solidFill>
                <a:srgbClr val="2E3192"/>
              </a:solidFill>
              <a:latin typeface="Arial MT Pro Bold"/>
              <a:ea typeface="Arial MT Pro Bold"/>
              <a:cs typeface="Arial MT Pro Bold"/>
              <a:sym typeface="Arial MT Pro Bold"/>
            </a:endParaRPr>
          </a:p>
          <a:p>
            <a:pPr marL="0" lvl="0" indent="0" algn="l">
              <a:lnSpc>
                <a:spcPts val="7065"/>
              </a:lnSpc>
              <a:spcBef>
                <a:spcPct val="0"/>
              </a:spcBef>
            </a:pPr>
            <a:r>
              <a:rPr lang="en-US" sz="5890" b="1" u="none" spc="-176">
                <a:solidFill>
                  <a:srgbClr val="2E3192"/>
                </a:solidFill>
                <a:latin typeface="Arial MT Pro Bold"/>
                <a:ea typeface="Arial MT Pro Bold"/>
                <a:cs typeface="Arial MT Pro Bold"/>
                <a:sym typeface="Arial MT Pro Bold"/>
              </a:rPr>
              <a:t>A Vital Community Resource</a:t>
            </a:r>
            <a:endParaRPr lang="en-US" sz="5890" b="1" u="none" spc="-176">
              <a:solidFill>
                <a:srgbClr val="2E3192"/>
              </a:solidFill>
              <a:latin typeface="Arial MT Pro Bold"/>
              <a:ea typeface="Arial MT Pro Bold"/>
              <a:cs typeface="Arial MT Pro Bold"/>
              <a:sym typeface="Arial MT Pro Bold"/>
            </a:endParaRPr>
          </a:p>
        </p:txBody>
      </p:sp>
      <p:sp>
        <p:nvSpPr>
          <p:cNvPr id="4" name="TextBox 4"/>
          <p:cNvSpPr txBox="1"/>
          <p:nvPr/>
        </p:nvSpPr>
        <p:spPr>
          <a:xfrm>
            <a:off x="382625" y="626495"/>
            <a:ext cx="17905375" cy="958849"/>
          </a:xfrm>
          <a:prstGeom prst="rect">
            <a:avLst/>
          </a:prstGeom>
        </p:spPr>
        <p:txBody>
          <a:bodyPr lIns="0" tIns="0" rIns="0" bIns="0" rtlCol="0" anchor="t">
            <a:spAutoFit/>
          </a:bodyPr>
          <a:lstStyle/>
          <a:p>
            <a:pPr algn="l">
              <a:lnSpc>
                <a:spcPts val="7000"/>
              </a:lnSpc>
              <a:spcBef>
                <a:spcPct val="0"/>
              </a:spcBef>
            </a:pPr>
            <a:r>
              <a:rPr lang="en-US" sz="5000">
                <a:solidFill>
                  <a:srgbClr val="2E3192"/>
                </a:solidFill>
                <a:latin typeface="Arial MT Pro" panose="020B0502020202020204"/>
                <a:ea typeface="Arial MT Pro" panose="020B0502020202020204"/>
                <a:cs typeface="Arial MT Pro" panose="020B0502020202020204"/>
                <a:sym typeface="Arial MT Pro" panose="020B0502020202020204"/>
              </a:rPr>
              <a:t>Public Relations: Presentation to Professionals</a:t>
            </a:r>
            <a:endParaRPr lang="en-US" sz="5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a:stretch>
          </a:blipFill>
        </p:spPr>
        <p:txBody>
          <a:bodyPr/>
          <a:lstStyle/>
          <a:p>
            <a:endParaRPr lang="en-US"/>
          </a:p>
        </p:txBody>
      </p:sp>
      <p:sp>
        <p:nvSpPr>
          <p:cNvPr id="3" name="TextBox 3"/>
          <p:cNvSpPr txBox="1"/>
          <p:nvPr/>
        </p:nvSpPr>
        <p:spPr>
          <a:xfrm>
            <a:off x="8324903" y="1726533"/>
            <a:ext cx="6650235" cy="1190625"/>
          </a:xfrm>
          <a:prstGeom prst="rect">
            <a:avLst/>
          </a:prstGeom>
        </p:spPr>
        <p:txBody>
          <a:bodyPr lIns="0" tIns="0" rIns="0" bIns="0" rtlCol="0" anchor="t">
            <a:spAutoFit/>
          </a:bodyPr>
          <a:lstStyle/>
          <a:p>
            <a:pPr marL="0" lvl="0" indent="0" algn="l">
              <a:lnSpc>
                <a:spcPts val="8400"/>
              </a:lnSpc>
            </a:pPr>
            <a:r>
              <a:rPr lang="en-US" sz="7000" b="1" spc="-209">
                <a:solidFill>
                  <a:srgbClr val="2E3192"/>
                </a:solidFill>
                <a:latin typeface="Arial MT Pro Bold"/>
                <a:ea typeface="Arial MT Pro Bold"/>
                <a:cs typeface="Arial MT Pro Bold"/>
                <a:sym typeface="Arial MT Pro Bold"/>
              </a:rPr>
              <a:t>Agenda</a:t>
            </a:r>
            <a:endParaRPr lang="en-US" sz="7000" b="1" spc="-209">
              <a:solidFill>
                <a:srgbClr val="2E3192"/>
              </a:solidFill>
              <a:latin typeface="Arial MT Pro Bold"/>
              <a:ea typeface="Arial MT Pro Bold"/>
              <a:cs typeface="Arial MT Pro Bold"/>
              <a:sym typeface="Arial MT Pro Bold"/>
            </a:endParaRPr>
          </a:p>
        </p:txBody>
      </p:sp>
      <p:grpSp>
        <p:nvGrpSpPr>
          <p:cNvPr id="4" name="Group 4"/>
          <p:cNvGrpSpPr/>
          <p:nvPr/>
        </p:nvGrpSpPr>
        <p:grpSpPr>
          <a:xfrm>
            <a:off x="6875688" y="3201421"/>
            <a:ext cx="10785022" cy="3884157"/>
            <a:chOff x="0" y="0"/>
            <a:chExt cx="14380030" cy="5178877"/>
          </a:xfrm>
        </p:grpSpPr>
        <p:sp>
          <p:nvSpPr>
            <p:cNvPr id="5" name="TextBox 5"/>
            <p:cNvSpPr txBox="1"/>
            <p:nvPr/>
          </p:nvSpPr>
          <p:spPr>
            <a:xfrm>
              <a:off x="0" y="910992"/>
              <a:ext cx="14380030" cy="4267884"/>
            </a:xfrm>
            <a:prstGeom prst="rect">
              <a:avLst/>
            </a:prstGeom>
          </p:spPr>
          <p:txBody>
            <a:bodyPr lIns="0" tIns="0" rIns="0" bIns="0" rtlCol="0" anchor="t">
              <a:spAutoFit/>
            </a:bodyPr>
            <a:lstStyle/>
            <a:p>
              <a:pPr marL="840105" lvl="1" indent="-420370" algn="l">
                <a:lnSpc>
                  <a:spcPts val="5060"/>
                </a:lnSpc>
                <a:buFont typeface="Arial" panose="020B0604020202090204"/>
                <a:buChar char="•"/>
              </a:pPr>
              <a:r>
                <a:rPr lang="en-US" sz="3890" b="1">
                  <a:solidFill>
                    <a:srgbClr val="2E3192"/>
                  </a:solidFill>
                  <a:latin typeface="Arial MT Pro Bold"/>
                  <a:ea typeface="Arial MT Pro Bold"/>
                  <a:cs typeface="Arial MT Pro Bold"/>
                  <a:sym typeface="Arial MT Pro Bold"/>
                </a:rPr>
                <a:t>Understanding Narcotics Anonymous</a:t>
              </a:r>
              <a:endParaRPr lang="en-US" sz="3890" b="1">
                <a:solidFill>
                  <a:srgbClr val="2E3192"/>
                </a:solidFill>
                <a:latin typeface="Arial MT Pro Bold"/>
                <a:ea typeface="Arial MT Pro Bold"/>
                <a:cs typeface="Arial MT Pro Bold"/>
                <a:sym typeface="Arial MT Pro Bold"/>
              </a:endParaRPr>
            </a:p>
            <a:p>
              <a:pPr marL="840105" lvl="1" indent="-420370" algn="l">
                <a:lnSpc>
                  <a:spcPts val="5060"/>
                </a:lnSpc>
                <a:buFont typeface="Arial" panose="020B0604020202090204"/>
                <a:buChar char="•"/>
              </a:pPr>
              <a:r>
                <a:rPr lang="en-US" sz="3890" b="1">
                  <a:solidFill>
                    <a:srgbClr val="2E3192"/>
                  </a:solidFill>
                  <a:latin typeface="Arial MT Pro Bold"/>
                  <a:ea typeface="Arial MT Pro Bold"/>
                  <a:cs typeface="Arial MT Pro Bold"/>
                  <a:sym typeface="Arial MT Pro Bold"/>
                </a:rPr>
                <a:t>Who Are We?</a:t>
              </a:r>
              <a:endParaRPr lang="en-US" sz="3890" b="1">
                <a:solidFill>
                  <a:srgbClr val="2E3192"/>
                </a:solidFill>
                <a:latin typeface="Arial MT Pro Bold"/>
                <a:ea typeface="Arial MT Pro Bold"/>
                <a:cs typeface="Arial MT Pro Bold"/>
                <a:sym typeface="Arial MT Pro Bold"/>
              </a:endParaRPr>
            </a:p>
            <a:p>
              <a:pPr marL="840105" lvl="1" indent="-420370" algn="l">
                <a:lnSpc>
                  <a:spcPts val="5060"/>
                </a:lnSpc>
                <a:buFont typeface="Arial" panose="020B0604020202090204"/>
                <a:buChar char="•"/>
              </a:pPr>
              <a:r>
                <a:rPr lang="en-US" sz="3890" b="1">
                  <a:solidFill>
                    <a:srgbClr val="2E3192"/>
                  </a:solidFill>
                  <a:latin typeface="Arial MT Pro Bold"/>
                  <a:ea typeface="Arial MT Pro Bold"/>
                  <a:cs typeface="Arial MT Pro Bold"/>
                  <a:sym typeface="Arial MT Pro Bold"/>
                </a:rPr>
                <a:t>NA and the Professional Community</a:t>
              </a:r>
              <a:endParaRPr lang="en-US" sz="3890" b="1">
                <a:solidFill>
                  <a:srgbClr val="2E3192"/>
                </a:solidFill>
                <a:latin typeface="Arial MT Pro Bold"/>
                <a:ea typeface="Arial MT Pro Bold"/>
                <a:cs typeface="Arial MT Pro Bold"/>
                <a:sym typeface="Arial MT Pro Bold"/>
              </a:endParaRPr>
            </a:p>
            <a:p>
              <a:pPr marL="840105" lvl="1" indent="-420370" algn="l">
                <a:lnSpc>
                  <a:spcPts val="5060"/>
                </a:lnSpc>
                <a:buFont typeface="Arial" panose="020B0604020202090204"/>
                <a:buChar char="•"/>
              </a:pPr>
              <a:r>
                <a:rPr lang="en-US" sz="3890" b="1">
                  <a:solidFill>
                    <a:srgbClr val="2E3192"/>
                  </a:solidFill>
                  <a:latin typeface="Arial MT Pro Bold"/>
                  <a:ea typeface="Arial MT Pro Bold"/>
                  <a:cs typeface="Arial MT Pro Bold"/>
                  <a:sym typeface="Arial MT Pro Bold"/>
                </a:rPr>
                <a:t>NA Member Panel</a:t>
              </a:r>
              <a:endParaRPr lang="en-US" sz="3890" b="1">
                <a:solidFill>
                  <a:srgbClr val="2E3192"/>
                </a:solidFill>
                <a:latin typeface="Arial MT Pro Bold"/>
                <a:ea typeface="Arial MT Pro Bold"/>
                <a:cs typeface="Arial MT Pro Bold"/>
                <a:sym typeface="Arial MT Pro Bold"/>
              </a:endParaRPr>
            </a:p>
            <a:p>
              <a:pPr marL="840105" lvl="1" indent="-420370" algn="l">
                <a:lnSpc>
                  <a:spcPts val="5060"/>
                </a:lnSpc>
                <a:buFont typeface="Arial" panose="020B0604020202090204"/>
                <a:buChar char="•"/>
              </a:pPr>
              <a:r>
                <a:rPr lang="en-US" sz="3890" b="1">
                  <a:solidFill>
                    <a:srgbClr val="2E3192"/>
                  </a:solidFill>
                  <a:latin typeface="Arial MT Pro Bold"/>
                  <a:ea typeface="Arial MT Pro Bold"/>
                  <a:cs typeface="Arial MT Pro Bold"/>
                  <a:sym typeface="Arial MT Pro Bold"/>
                </a:rPr>
                <a:t>Introduction to the Meeting Experience</a:t>
              </a:r>
              <a:endParaRPr lang="en-US" sz="3890" b="1">
                <a:solidFill>
                  <a:srgbClr val="2E3192"/>
                </a:solidFill>
                <a:latin typeface="Arial MT Pro Bold"/>
                <a:ea typeface="Arial MT Pro Bold"/>
                <a:cs typeface="Arial MT Pro Bold"/>
                <a:sym typeface="Arial MT Pro Bold"/>
              </a:endParaRPr>
            </a:p>
          </p:txBody>
        </p:sp>
        <p:sp>
          <p:nvSpPr>
            <p:cNvPr id="6" name="AutoShape 6"/>
            <p:cNvSpPr/>
            <p:nvPr/>
          </p:nvSpPr>
          <p:spPr>
            <a:xfrm>
              <a:off x="0" y="10298"/>
              <a:ext cx="14380030" cy="0"/>
            </a:xfrm>
            <a:prstGeom prst="line">
              <a:avLst/>
            </a:prstGeom>
            <a:ln w="20596" cap="rnd">
              <a:solidFill>
                <a:srgbClr val="35479A"/>
              </a:solidFill>
              <a:prstDash val="solid"/>
              <a:headEnd type="none" w="sm" len="sm"/>
              <a:tailEnd type="none" w="sm" len="sm"/>
            </a:ln>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a:stretch>
          </a:blipFill>
        </p:spPr>
        <p:txBody>
          <a:bodyPr/>
          <a:lstStyle/>
          <a:p>
            <a:endParaRPr lang="en-US"/>
          </a:p>
        </p:txBody>
      </p:sp>
      <p:sp>
        <p:nvSpPr>
          <p:cNvPr id="3" name="TextBox 3"/>
          <p:cNvSpPr txBox="1"/>
          <p:nvPr/>
        </p:nvSpPr>
        <p:spPr>
          <a:xfrm>
            <a:off x="5603251" y="809625"/>
            <a:ext cx="12217659" cy="7094551"/>
          </a:xfrm>
          <a:prstGeom prst="rect">
            <a:avLst/>
          </a:prstGeom>
        </p:spPr>
        <p:txBody>
          <a:bodyPr lIns="0" tIns="0" rIns="0" bIns="0" rtlCol="0" anchor="t">
            <a:spAutoFit/>
          </a:bodyPr>
          <a:lstStyle/>
          <a:p>
            <a:pPr algn="l">
              <a:lnSpc>
                <a:spcPts val="6465"/>
              </a:lnSpc>
            </a:pPr>
            <a:r>
              <a:rPr lang="en-US" sz="4145" b="1" spc="-124">
                <a:solidFill>
                  <a:srgbClr val="2E3192"/>
                </a:solidFill>
                <a:latin typeface="Arial MT Pro Bold"/>
                <a:ea typeface="Arial MT Pro Bold"/>
                <a:cs typeface="Arial MT Pro Bold"/>
                <a:sym typeface="Arial MT Pro Bold"/>
              </a:rPr>
              <a:t>Global, Non-Profit, Mutual-help</a:t>
            </a:r>
            <a:endParaRPr lang="en-US" sz="4145" b="1" spc="-124">
              <a:solidFill>
                <a:srgbClr val="2E3192"/>
              </a:solidFill>
              <a:latin typeface="Arial MT Pro Bold"/>
              <a:ea typeface="Arial MT Pro Bold"/>
              <a:cs typeface="Arial MT Pro Bold"/>
              <a:sym typeface="Arial MT Pro Bold"/>
            </a:endParaRPr>
          </a:p>
          <a:p>
            <a:pPr algn="l">
              <a:lnSpc>
                <a:spcPts val="6465"/>
              </a:lnSpc>
            </a:pPr>
            <a:r>
              <a:rPr lang="en-US" sz="4145" b="1" spc="-124">
                <a:solidFill>
                  <a:srgbClr val="2E3192"/>
                </a:solidFill>
                <a:latin typeface="Arial MT Pro Bold"/>
                <a:ea typeface="Arial MT Pro Bold"/>
                <a:cs typeface="Arial MT Pro Bold"/>
                <a:sym typeface="Arial MT Pro Bold"/>
              </a:rPr>
              <a:t>Community Based Organization</a:t>
            </a:r>
            <a:endParaRPr lang="en-US" sz="4145" b="1" spc="-124">
              <a:solidFill>
                <a:srgbClr val="2E3192"/>
              </a:solidFill>
              <a:latin typeface="Arial MT Pro Bold"/>
              <a:ea typeface="Arial MT Pro Bold"/>
              <a:cs typeface="Arial MT Pro Bold"/>
              <a:sym typeface="Arial MT Pro Bold"/>
            </a:endParaRPr>
          </a:p>
          <a:p>
            <a:pPr algn="l">
              <a:lnSpc>
                <a:spcPts val="5340"/>
              </a:lnSpc>
            </a:pPr>
            <a:r>
              <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rPr>
              <a:t>  ◆ Adapted from AA; NA meetings started in</a:t>
            </a:r>
            <a:endPar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endParaRPr>
          </a:p>
          <a:p>
            <a:pPr algn="l">
              <a:lnSpc>
                <a:spcPts val="5340"/>
              </a:lnSpc>
            </a:pPr>
            <a:r>
              <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rPr>
              <a:t>       Los Angeles, CA in 1953</a:t>
            </a:r>
            <a:endPar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endParaRPr>
          </a:p>
          <a:p>
            <a:pPr algn="l">
              <a:lnSpc>
                <a:spcPts val="5340"/>
              </a:lnSpc>
            </a:pPr>
            <a:r>
              <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rPr>
              <a:t>  ◆ Worldwide 79,000+ meetings in 143 countries</a:t>
            </a:r>
            <a:endPar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endParaRPr>
          </a:p>
          <a:p>
            <a:pPr algn="l">
              <a:lnSpc>
                <a:spcPts val="5340"/>
              </a:lnSpc>
            </a:pPr>
            <a:r>
              <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rPr>
              <a:t>  ◆ 24 Hour Virtual Access</a:t>
            </a:r>
            <a:endPar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endParaRPr>
          </a:p>
          <a:p>
            <a:pPr algn="l">
              <a:lnSpc>
                <a:spcPts val="5340"/>
              </a:lnSpc>
            </a:pPr>
            <a:r>
              <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rPr>
              <a:t>  ◆ Therapeutic value of one addict helping another</a:t>
            </a:r>
            <a:endPar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endParaRPr>
          </a:p>
          <a:p>
            <a:pPr algn="l">
              <a:lnSpc>
                <a:spcPts val="5340"/>
              </a:lnSpc>
            </a:pPr>
            <a:r>
              <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rPr>
              <a:t>  ◆ Process for change through the Twelve Steps</a:t>
            </a:r>
            <a:endPar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endParaRPr>
          </a:p>
          <a:p>
            <a:pPr algn="l">
              <a:lnSpc>
                <a:spcPts val="5340"/>
              </a:lnSpc>
            </a:pPr>
            <a:r>
              <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rPr>
              <a:t>  ◆ Adjunct to treatment professionals in continuing care</a:t>
            </a:r>
            <a:endPar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endParaRPr>
          </a:p>
          <a:p>
            <a:pPr algn="l">
              <a:lnSpc>
                <a:spcPts val="5340"/>
              </a:lnSpc>
            </a:pPr>
            <a:r>
              <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rPr>
              <a:t>  ◆ Wichita, KS site of historical importance to NA</a:t>
            </a:r>
            <a:endParaRPr lang="en-US" sz="3425" spc="-102">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grpSp>
        <p:nvGrpSpPr>
          <p:cNvPr id="4" name="Group 4"/>
          <p:cNvGrpSpPr/>
          <p:nvPr/>
        </p:nvGrpSpPr>
        <p:grpSpPr>
          <a:xfrm>
            <a:off x="382832" y="1028700"/>
            <a:ext cx="5018240" cy="6218801"/>
            <a:chOff x="0" y="0"/>
            <a:chExt cx="6690986" cy="8291734"/>
          </a:xfrm>
        </p:grpSpPr>
        <p:sp>
          <p:nvSpPr>
            <p:cNvPr id="5" name="AutoShape 5"/>
            <p:cNvSpPr/>
            <p:nvPr/>
          </p:nvSpPr>
          <p:spPr>
            <a:xfrm>
              <a:off x="0" y="0"/>
              <a:ext cx="6690986" cy="8291734"/>
            </a:xfrm>
            <a:prstGeom prst="rect">
              <a:avLst/>
            </a:prstGeom>
            <a:solidFill>
              <a:srgbClr val="2E3192"/>
            </a:solidFill>
          </p:spPr>
          <p:txBody>
            <a:bodyPr/>
            <a:lstStyle/>
            <a:p>
              <a:endParaRPr lang="en-US"/>
            </a:p>
          </p:txBody>
        </p:sp>
        <p:sp>
          <p:nvSpPr>
            <p:cNvPr id="6" name="Freeform 6"/>
            <p:cNvSpPr/>
            <p:nvPr/>
          </p:nvSpPr>
          <p:spPr>
            <a:xfrm>
              <a:off x="2721629" y="386221"/>
              <a:ext cx="1247728" cy="1247728"/>
            </a:xfrm>
            <a:custGeom>
              <a:avLst/>
              <a:gdLst/>
              <a:ahLst/>
              <a:cxnLst/>
              <a:rect l="l" t="t" r="r" b="b"/>
              <a:pathLst>
                <a:path w="1247728" h="1247728">
                  <a:moveTo>
                    <a:pt x="0" y="0"/>
                  </a:moveTo>
                  <a:lnTo>
                    <a:pt x="1247728" y="0"/>
                  </a:lnTo>
                  <a:lnTo>
                    <a:pt x="1247728" y="1247728"/>
                  </a:lnTo>
                  <a:lnTo>
                    <a:pt x="0" y="1247728"/>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512444" y="1681574"/>
              <a:ext cx="5697648" cy="4191284"/>
            </a:xfrm>
            <a:prstGeom prst="rect">
              <a:avLst/>
            </a:prstGeom>
          </p:spPr>
          <p:txBody>
            <a:bodyPr lIns="0" tIns="0" rIns="0" bIns="0" rtlCol="0" anchor="t">
              <a:spAutoFit/>
            </a:bodyPr>
            <a:lstStyle/>
            <a:p>
              <a:pPr algn="ctr">
                <a:lnSpc>
                  <a:spcPts val="6190"/>
                </a:lnSpc>
              </a:pPr>
              <a:r>
                <a:rPr lang="en-US" sz="5575" b="1">
                  <a:solidFill>
                    <a:srgbClr val="FFFFFF"/>
                  </a:solidFill>
                  <a:latin typeface="Open Sans Bold"/>
                  <a:ea typeface="Open Sans Bold"/>
                  <a:cs typeface="Open Sans Bold"/>
                  <a:sym typeface="Open Sans Bold"/>
                </a:rPr>
                <a:t>What</a:t>
              </a:r>
              <a:endParaRPr lang="en-US" sz="5575" b="1">
                <a:solidFill>
                  <a:srgbClr val="FFFFFF"/>
                </a:solidFill>
                <a:latin typeface="Open Sans Bold"/>
                <a:ea typeface="Open Sans Bold"/>
                <a:cs typeface="Open Sans Bold"/>
                <a:sym typeface="Open Sans Bold"/>
              </a:endParaRPr>
            </a:p>
            <a:p>
              <a:pPr algn="ctr">
                <a:lnSpc>
                  <a:spcPts val="6190"/>
                </a:lnSpc>
              </a:pPr>
              <a:r>
                <a:rPr lang="en-US" sz="5575" b="1">
                  <a:solidFill>
                    <a:srgbClr val="FFFFFF"/>
                  </a:solidFill>
                  <a:latin typeface="Open Sans Bold"/>
                  <a:ea typeface="Open Sans Bold"/>
                  <a:cs typeface="Open Sans Bold"/>
                  <a:sym typeface="Open Sans Bold"/>
                </a:rPr>
                <a:t>is</a:t>
              </a:r>
              <a:endParaRPr lang="en-US" sz="5575" b="1">
                <a:solidFill>
                  <a:srgbClr val="FFFFFF"/>
                </a:solidFill>
                <a:latin typeface="Open Sans Bold"/>
                <a:ea typeface="Open Sans Bold"/>
                <a:cs typeface="Open Sans Bold"/>
                <a:sym typeface="Open Sans Bold"/>
              </a:endParaRPr>
            </a:p>
            <a:p>
              <a:pPr marL="0" lvl="0" indent="0" algn="ctr">
                <a:lnSpc>
                  <a:spcPts val="6190"/>
                </a:lnSpc>
              </a:pPr>
              <a:r>
                <a:rPr lang="en-US" sz="5575" b="1">
                  <a:solidFill>
                    <a:srgbClr val="FFFFFF"/>
                  </a:solidFill>
                  <a:latin typeface="Open Sans Bold"/>
                  <a:ea typeface="Open Sans Bold"/>
                  <a:cs typeface="Open Sans Bold"/>
                  <a:sym typeface="Open Sans Bold"/>
                </a:rPr>
                <a:t>Narcotics Anonymous</a:t>
              </a:r>
              <a:endParaRPr lang="en-US" sz="5575" b="1">
                <a:solidFill>
                  <a:srgbClr val="FFFFFF"/>
                </a:solidFill>
                <a:latin typeface="Open Sans Bold"/>
                <a:ea typeface="Open Sans Bold"/>
                <a:cs typeface="Open Sans Bold"/>
                <a:sym typeface="Open Sans Bold"/>
              </a:endParaRPr>
            </a:p>
          </p:txBody>
        </p:sp>
        <p:sp>
          <p:nvSpPr>
            <p:cNvPr id="8" name="TextBox 8"/>
            <p:cNvSpPr txBox="1"/>
            <p:nvPr/>
          </p:nvSpPr>
          <p:spPr>
            <a:xfrm>
              <a:off x="31550" y="6425233"/>
              <a:ext cx="6659436" cy="622723"/>
            </a:xfrm>
            <a:prstGeom prst="rect">
              <a:avLst/>
            </a:prstGeom>
          </p:spPr>
          <p:txBody>
            <a:bodyPr lIns="0" tIns="0" rIns="0" bIns="0" rtlCol="0" anchor="t">
              <a:spAutoFit/>
            </a:bodyPr>
            <a:lstStyle/>
            <a:p>
              <a:pPr marL="0" lvl="0" indent="0" algn="ctr">
                <a:lnSpc>
                  <a:spcPts val="3920"/>
                </a:lnSpc>
              </a:pPr>
              <a:r>
                <a:rPr lang="en-US" sz="2800">
                  <a:solidFill>
                    <a:srgbClr val="FFFFFF"/>
                  </a:solidFill>
                  <a:latin typeface="Open Sans" panose="020B0606030504020204"/>
                  <a:ea typeface="Open Sans" panose="020B0606030504020204"/>
                  <a:cs typeface="Open Sans" panose="020B0606030504020204"/>
                  <a:sym typeface="Open Sans" panose="020B0606030504020204"/>
                </a:rPr>
                <a:t>A Vital Resource</a:t>
              </a:r>
              <a:endParaRPr lang="en-US" sz="2800">
                <a:solidFill>
                  <a:srgbClr val="FFFFFF"/>
                </a:solidFill>
                <a:latin typeface="Open Sans" panose="020B0606030504020204"/>
                <a:ea typeface="Open Sans" panose="020B0606030504020204"/>
                <a:cs typeface="Open Sans" panose="020B0606030504020204"/>
                <a:sym typeface="Open Sans" panose="020B0606030504020204"/>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sp>
        <p:nvSpPr>
          <p:cNvPr id="3" name="AutoShape 3"/>
          <p:cNvSpPr/>
          <p:nvPr/>
        </p:nvSpPr>
        <p:spPr>
          <a:xfrm>
            <a:off x="1162050" y="1028700"/>
            <a:ext cx="16230600" cy="8229600"/>
          </a:xfrm>
          <a:prstGeom prst="rect">
            <a:avLst/>
          </a:prstGeom>
          <a:solidFill>
            <a:srgbClr val="2E3192"/>
          </a:solidFill>
        </p:spPr>
        <p:txBody>
          <a:bodyPr/>
          <a:lstStyle/>
          <a:p>
            <a:endParaRPr lang="en-US"/>
          </a:p>
        </p:txBody>
      </p:sp>
      <p:grpSp>
        <p:nvGrpSpPr>
          <p:cNvPr id="4" name="Group 4"/>
          <p:cNvGrpSpPr/>
          <p:nvPr/>
        </p:nvGrpSpPr>
        <p:grpSpPr>
          <a:xfrm>
            <a:off x="-348189" y="797375"/>
            <a:ext cx="19251079" cy="1496936"/>
            <a:chOff x="0" y="0"/>
            <a:chExt cx="5070243" cy="394255"/>
          </a:xfrm>
        </p:grpSpPr>
        <p:sp>
          <p:nvSpPr>
            <p:cNvPr id="5" name="Freeform 5"/>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6" name="TextBox 6"/>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sp>
        <p:nvSpPr>
          <p:cNvPr id="7" name="AutoShape 7"/>
          <p:cNvSpPr/>
          <p:nvPr/>
        </p:nvSpPr>
        <p:spPr>
          <a:xfrm rot="5400000">
            <a:off x="4130456" y="5119348"/>
            <a:ext cx="8229600" cy="48303"/>
          </a:xfrm>
          <a:prstGeom prst="rect">
            <a:avLst/>
          </a:prstGeom>
          <a:solidFill>
            <a:srgbClr val="FFFFFF"/>
          </a:solidFill>
          <a:ln w="38100" cap="sq">
            <a:solidFill>
              <a:srgbClr val="FFFFFF"/>
            </a:solidFill>
            <a:prstDash val="solid"/>
            <a:miter/>
          </a:ln>
        </p:spPr>
        <p:txBody>
          <a:bodyPr/>
          <a:lstStyle/>
          <a:p>
            <a:endParaRPr lang="en-US"/>
          </a:p>
        </p:txBody>
      </p:sp>
      <p:sp>
        <p:nvSpPr>
          <p:cNvPr id="8" name="TextBox 8"/>
          <p:cNvSpPr txBox="1"/>
          <p:nvPr/>
        </p:nvSpPr>
        <p:spPr>
          <a:xfrm>
            <a:off x="1603448" y="1095351"/>
            <a:ext cx="6617657" cy="1198959"/>
          </a:xfrm>
          <a:prstGeom prst="rect">
            <a:avLst/>
          </a:prstGeom>
        </p:spPr>
        <p:txBody>
          <a:bodyPr lIns="0" tIns="0" rIns="0" bIns="0" rtlCol="0" anchor="t">
            <a:spAutoFit/>
          </a:bodyPr>
          <a:lstStyle/>
          <a:p>
            <a:pPr marL="0" lvl="0" indent="0" algn="l">
              <a:lnSpc>
                <a:spcPts val="8145"/>
              </a:lnSpc>
            </a:pPr>
            <a:r>
              <a:rPr lang="en-US" sz="7405">
                <a:solidFill>
                  <a:srgbClr val="2E3192"/>
                </a:solidFill>
                <a:latin typeface="Arial MT Pro" panose="020B0502020202020204"/>
                <a:ea typeface="Arial MT Pro" panose="020B0502020202020204"/>
                <a:cs typeface="Arial MT Pro" panose="020B0502020202020204"/>
                <a:sym typeface="Arial MT Pro" panose="020B0502020202020204"/>
              </a:rPr>
              <a:t>How NA Works</a:t>
            </a:r>
            <a:endParaRPr lang="en-US" sz="7405">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9" name="TextBox 9"/>
          <p:cNvSpPr txBox="1"/>
          <p:nvPr/>
        </p:nvSpPr>
        <p:spPr>
          <a:xfrm>
            <a:off x="1285350" y="3163983"/>
            <a:ext cx="7253852" cy="4518660"/>
          </a:xfrm>
          <a:prstGeom prst="rect">
            <a:avLst/>
          </a:prstGeom>
        </p:spPr>
        <p:txBody>
          <a:bodyPr lIns="0" tIns="0" rIns="0" bIns="0" rtlCol="0" anchor="t">
            <a:spAutoFit/>
          </a:bodyPr>
          <a:lstStyle/>
          <a:p>
            <a:pPr algn="l">
              <a:lnSpc>
                <a:spcPts val="5040"/>
              </a:lnSpc>
            </a:pPr>
            <a:r>
              <a:rPr lang="en-US" sz="3600" b="1">
                <a:solidFill>
                  <a:srgbClr val="38B6FF"/>
                </a:solidFill>
                <a:latin typeface="Arial MT Pro Bold"/>
                <a:ea typeface="Arial MT Pro Bold"/>
                <a:cs typeface="Arial MT Pro Bold"/>
                <a:sym typeface="Arial MT Pro Bold"/>
              </a:rPr>
              <a:t>◆</a:t>
            </a:r>
            <a:r>
              <a:rPr lang="en-US" sz="3600" b="1">
                <a:solidFill>
                  <a:srgbClr val="FFFFFF"/>
                </a:solidFill>
                <a:latin typeface="Arial MT Pro Bold"/>
                <a:ea typeface="Arial MT Pro Bold"/>
                <a:cs typeface="Arial MT Pro Bold"/>
                <a:sym typeface="Arial MT Pro Bold"/>
              </a:rPr>
              <a:t> Regular meeting attendance </a:t>
            </a:r>
            <a:endParaRPr lang="en-US" sz="3600" b="1">
              <a:solidFill>
                <a:srgbClr val="FFFFFF"/>
              </a:solidFill>
              <a:latin typeface="Arial MT Pro Bold"/>
              <a:ea typeface="Arial MT Pro Bold"/>
              <a:cs typeface="Arial MT Pro Bold"/>
              <a:sym typeface="Arial MT Pro Bold"/>
            </a:endParaRPr>
          </a:p>
          <a:p>
            <a:pPr algn="l">
              <a:lnSpc>
                <a:spcPts val="5040"/>
              </a:lnSpc>
            </a:pPr>
            <a:endParaRPr lang="en-US" sz="3600" b="1">
              <a:solidFill>
                <a:srgbClr val="FFFFFF"/>
              </a:solidFill>
              <a:latin typeface="Arial MT Pro Bold"/>
              <a:ea typeface="Arial MT Pro Bold"/>
              <a:cs typeface="Arial MT Pro Bold"/>
              <a:sym typeface="Arial MT Pro Bold"/>
            </a:endParaRPr>
          </a:p>
          <a:p>
            <a:pPr algn="l">
              <a:lnSpc>
                <a:spcPts val="5040"/>
              </a:lnSpc>
            </a:pPr>
            <a:r>
              <a:rPr lang="en-US" sz="3600" b="1">
                <a:solidFill>
                  <a:srgbClr val="38B6FF"/>
                </a:solidFill>
                <a:latin typeface="Arial MT Pro Bold"/>
                <a:ea typeface="Arial MT Pro Bold"/>
                <a:cs typeface="Arial MT Pro Bold"/>
                <a:sym typeface="Arial MT Pro Bold"/>
              </a:rPr>
              <a:t>◆ </a:t>
            </a:r>
            <a:r>
              <a:rPr lang="en-US" sz="3600" b="1">
                <a:solidFill>
                  <a:srgbClr val="FFFFFF"/>
                </a:solidFill>
                <a:latin typeface="Arial MT Pro Bold"/>
                <a:ea typeface="Arial MT Pro Bold"/>
                <a:cs typeface="Arial MT Pro Bold"/>
                <a:sym typeface="Arial MT Pro Bold"/>
              </a:rPr>
              <a:t>Application of the 12 Steps</a:t>
            </a:r>
            <a:endParaRPr lang="en-US" sz="3600" b="1">
              <a:solidFill>
                <a:srgbClr val="FFFFFF"/>
              </a:solidFill>
              <a:latin typeface="Arial MT Pro Bold"/>
              <a:ea typeface="Arial MT Pro Bold"/>
              <a:cs typeface="Arial MT Pro Bold"/>
              <a:sym typeface="Arial MT Pro Bold"/>
            </a:endParaRPr>
          </a:p>
          <a:p>
            <a:pPr algn="l">
              <a:lnSpc>
                <a:spcPts val="5040"/>
              </a:lnSpc>
            </a:pPr>
            <a:endParaRPr lang="en-US" sz="3600" b="1">
              <a:solidFill>
                <a:srgbClr val="FFFFFF"/>
              </a:solidFill>
              <a:latin typeface="Arial MT Pro Bold"/>
              <a:ea typeface="Arial MT Pro Bold"/>
              <a:cs typeface="Arial MT Pro Bold"/>
              <a:sym typeface="Arial MT Pro Bold"/>
            </a:endParaRPr>
          </a:p>
          <a:p>
            <a:pPr algn="l">
              <a:lnSpc>
                <a:spcPts val="5040"/>
              </a:lnSpc>
            </a:pPr>
            <a:r>
              <a:rPr lang="en-US" sz="3600" b="1">
                <a:solidFill>
                  <a:srgbClr val="38B6FF"/>
                </a:solidFill>
                <a:latin typeface="Arial MT Pro Bold"/>
                <a:ea typeface="Arial MT Pro Bold"/>
                <a:cs typeface="Arial MT Pro Bold"/>
                <a:sym typeface="Arial MT Pro Bold"/>
              </a:rPr>
              <a:t>◆</a:t>
            </a:r>
            <a:r>
              <a:rPr lang="en-US" sz="3600" b="1">
                <a:solidFill>
                  <a:srgbClr val="FFFFFF"/>
                </a:solidFill>
                <a:latin typeface="Arial MT Pro Bold"/>
                <a:ea typeface="Arial MT Pro Bold"/>
                <a:cs typeface="Arial MT Pro Bold"/>
                <a:sym typeface="Arial MT Pro Bold"/>
              </a:rPr>
              <a:t> Spiritual Principles</a:t>
            </a:r>
            <a:endParaRPr lang="en-US" sz="3600" b="1">
              <a:solidFill>
                <a:srgbClr val="FFFFFF"/>
              </a:solidFill>
              <a:latin typeface="Arial MT Pro Bold"/>
              <a:ea typeface="Arial MT Pro Bold"/>
              <a:cs typeface="Arial MT Pro Bold"/>
              <a:sym typeface="Arial MT Pro Bold"/>
            </a:endParaRPr>
          </a:p>
          <a:p>
            <a:pPr algn="l">
              <a:lnSpc>
                <a:spcPts val="5040"/>
              </a:lnSpc>
            </a:pPr>
            <a:endParaRPr lang="en-US" sz="3600" b="1">
              <a:solidFill>
                <a:srgbClr val="FFFFFF"/>
              </a:solidFill>
              <a:latin typeface="Arial MT Pro Bold"/>
              <a:ea typeface="Arial MT Pro Bold"/>
              <a:cs typeface="Arial MT Pro Bold"/>
              <a:sym typeface="Arial MT Pro Bold"/>
            </a:endParaRPr>
          </a:p>
          <a:p>
            <a:pPr algn="l">
              <a:lnSpc>
                <a:spcPts val="5040"/>
              </a:lnSpc>
            </a:pPr>
            <a:r>
              <a:rPr lang="en-US" sz="3600" b="1">
                <a:solidFill>
                  <a:srgbClr val="38B6FF"/>
                </a:solidFill>
                <a:latin typeface="Arial MT Pro Bold"/>
                <a:ea typeface="Arial MT Pro Bold"/>
                <a:cs typeface="Arial MT Pro Bold"/>
                <a:sym typeface="Arial MT Pro Bold"/>
              </a:rPr>
              <a:t>◆</a:t>
            </a:r>
            <a:r>
              <a:rPr lang="en-US" sz="3600" b="1">
                <a:solidFill>
                  <a:srgbClr val="FFFFFF"/>
                </a:solidFill>
                <a:latin typeface="Arial MT Pro Bold"/>
                <a:ea typeface="Arial MT Pro Bold"/>
                <a:cs typeface="Arial MT Pro Bold"/>
                <a:sym typeface="Arial MT Pro Bold"/>
              </a:rPr>
              <a:t> Peer support and mentors</a:t>
            </a:r>
            <a:endParaRPr lang="en-US" sz="3600" b="1">
              <a:solidFill>
                <a:srgbClr val="FFFFFF"/>
              </a:solidFill>
              <a:latin typeface="Arial MT Pro Bold"/>
              <a:ea typeface="Arial MT Pro Bold"/>
              <a:cs typeface="Arial MT Pro Bold"/>
              <a:sym typeface="Arial MT Pro Bold"/>
            </a:endParaRPr>
          </a:p>
        </p:txBody>
      </p:sp>
      <p:sp>
        <p:nvSpPr>
          <p:cNvPr id="10" name="TextBox 10"/>
          <p:cNvSpPr txBox="1"/>
          <p:nvPr/>
        </p:nvSpPr>
        <p:spPr>
          <a:xfrm>
            <a:off x="8269408" y="2826694"/>
            <a:ext cx="8809812" cy="5514975"/>
          </a:xfrm>
          <a:prstGeom prst="rect">
            <a:avLst/>
          </a:prstGeom>
        </p:spPr>
        <p:txBody>
          <a:bodyPr lIns="0" tIns="0" rIns="0" bIns="0" rtlCol="0" anchor="t">
            <a:spAutoFit/>
          </a:bodyPr>
          <a:lstStyle/>
          <a:p>
            <a:pPr marL="647700" lvl="1" indent="-323850" algn="l">
              <a:lnSpc>
                <a:spcPts val="4500"/>
              </a:lnSpc>
              <a:buFont typeface="Arial" panose="020B0604020202090204"/>
              <a:buChar char="•"/>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2 or more NA members a meeting</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1500"/>
              </a:lnSpc>
            </a:pP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647700" lvl="1" indent="-323850" algn="l">
              <a:lnSpc>
                <a:spcPts val="4500"/>
              </a:lnSpc>
              <a:buFont typeface="Arial" panose="020B0604020202090204"/>
              <a:buChar char="•"/>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Meetings promote atmosphere of recovery</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1500"/>
              </a:lnSpc>
            </a:pP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647700" lvl="1" indent="-323850" algn="l">
              <a:lnSpc>
                <a:spcPts val="4500"/>
              </a:lnSpc>
              <a:buFont typeface="Arial" panose="020B0604020202090204"/>
              <a:buChar char="•"/>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Members share their own personal experience</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1500"/>
              </a:lnSpc>
            </a:pP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647700" lvl="1" indent="-323850" algn="l">
              <a:lnSpc>
                <a:spcPts val="4500"/>
              </a:lnSpc>
              <a:buFont typeface="Arial" panose="020B0604020202090204"/>
              <a:buChar char="•"/>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Experienced members support newer members</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1500"/>
              </a:lnSpc>
            </a:pP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647700" lvl="1" indent="-323850" algn="l">
              <a:lnSpc>
                <a:spcPts val="4500"/>
              </a:lnSpc>
              <a:buFont typeface="Arial" panose="020B0604020202090204"/>
              <a:buChar char="•"/>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Meetings are self supporting by those who choose to contribute (no fees) - Pass the Basket</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1500"/>
              </a:lnSpc>
            </a:pP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647700" lvl="1" indent="-323850" algn="l">
              <a:lnSpc>
                <a:spcPts val="4500"/>
              </a:lnSpc>
              <a:buFont typeface="Arial" panose="020B0604020202090204"/>
              <a:buChar char="•"/>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Variety of Meeting Formats:</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speaker, topic, open and closed, book study, etc.</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
        <p:nvSpPr>
          <p:cNvPr id="11" name="TextBox 11"/>
          <p:cNvSpPr txBox="1"/>
          <p:nvPr/>
        </p:nvSpPr>
        <p:spPr>
          <a:xfrm>
            <a:off x="9281263" y="1095351"/>
            <a:ext cx="7656410" cy="1198959"/>
          </a:xfrm>
          <a:prstGeom prst="rect">
            <a:avLst/>
          </a:prstGeom>
        </p:spPr>
        <p:txBody>
          <a:bodyPr lIns="0" tIns="0" rIns="0" bIns="0" rtlCol="0" anchor="t">
            <a:spAutoFit/>
          </a:bodyPr>
          <a:lstStyle/>
          <a:p>
            <a:pPr marL="0" lvl="0" indent="0" algn="l">
              <a:lnSpc>
                <a:spcPts val="8145"/>
              </a:lnSpc>
            </a:pPr>
            <a:r>
              <a:rPr lang="en-US" sz="7405">
                <a:solidFill>
                  <a:srgbClr val="2E3192"/>
                </a:solidFill>
                <a:latin typeface="Arial MT Pro" panose="020B0502020202020204"/>
                <a:ea typeface="Arial MT Pro" panose="020B0502020202020204"/>
                <a:cs typeface="Arial MT Pro" panose="020B0502020202020204"/>
                <a:sym typeface="Arial MT Pro" panose="020B0502020202020204"/>
              </a:rPr>
              <a:t>The NA Meeting</a:t>
            </a:r>
            <a:endParaRPr lang="en-US" sz="7405">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301166" y="1028700"/>
            <a:ext cx="19251079" cy="8229600"/>
            <a:chOff x="0" y="0"/>
            <a:chExt cx="25668105" cy="10972800"/>
          </a:xfrm>
        </p:grpSpPr>
        <p:grpSp>
          <p:nvGrpSpPr>
            <p:cNvPr id="4" name="Group 4"/>
            <p:cNvGrpSpPr/>
            <p:nvPr/>
          </p:nvGrpSpPr>
          <p:grpSpPr>
            <a:xfrm>
              <a:off x="1798273" y="0"/>
              <a:ext cx="21615683" cy="10972800"/>
              <a:chOff x="0" y="0"/>
              <a:chExt cx="4269764" cy="2167467"/>
            </a:xfrm>
          </p:grpSpPr>
          <p:sp>
            <p:nvSpPr>
              <p:cNvPr id="5" name="Freeform 5"/>
              <p:cNvSpPr/>
              <p:nvPr/>
            </p:nvSpPr>
            <p:spPr>
              <a:xfrm>
                <a:off x="0" y="0"/>
                <a:ext cx="4269765" cy="2167467"/>
              </a:xfrm>
              <a:custGeom>
                <a:avLst/>
                <a:gdLst/>
                <a:ahLst/>
                <a:cxnLst/>
                <a:rect l="l" t="t" r="r" b="b"/>
                <a:pathLst>
                  <a:path w="4269765" h="2167467">
                    <a:moveTo>
                      <a:pt x="24355" y="0"/>
                    </a:moveTo>
                    <a:lnTo>
                      <a:pt x="4245409" y="0"/>
                    </a:lnTo>
                    <a:cubicBezTo>
                      <a:pt x="4258861" y="0"/>
                      <a:pt x="4269765" y="10904"/>
                      <a:pt x="4269765" y="24355"/>
                    </a:cubicBezTo>
                    <a:lnTo>
                      <a:pt x="4269765" y="2143112"/>
                    </a:lnTo>
                    <a:cubicBezTo>
                      <a:pt x="4269765" y="2149571"/>
                      <a:pt x="4267198" y="2155766"/>
                      <a:pt x="4262631" y="2160333"/>
                    </a:cubicBezTo>
                    <a:cubicBezTo>
                      <a:pt x="4258064" y="2164901"/>
                      <a:pt x="4251869" y="2167467"/>
                      <a:pt x="4245409" y="2167467"/>
                    </a:cubicBezTo>
                    <a:lnTo>
                      <a:pt x="24355" y="2167467"/>
                    </a:lnTo>
                    <a:cubicBezTo>
                      <a:pt x="17896" y="2167467"/>
                      <a:pt x="11701" y="2164901"/>
                      <a:pt x="7133" y="2160333"/>
                    </a:cubicBezTo>
                    <a:cubicBezTo>
                      <a:pt x="2566" y="2155766"/>
                      <a:pt x="0" y="2149571"/>
                      <a:pt x="0" y="2143112"/>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6" name="TextBox 6"/>
              <p:cNvSpPr txBox="1"/>
              <p:nvPr/>
            </p:nvSpPr>
            <p:spPr>
              <a:xfrm>
                <a:off x="0" y="-95250"/>
                <a:ext cx="4269764" cy="2262717"/>
              </a:xfrm>
              <a:prstGeom prst="rect">
                <a:avLst/>
              </a:prstGeom>
            </p:spPr>
            <p:txBody>
              <a:bodyPr lIns="50800" tIns="50800" rIns="50800" bIns="50800" rtlCol="0" anchor="ctr"/>
              <a:lstStyle/>
              <a:p>
                <a:pPr algn="ctr">
                  <a:lnSpc>
                    <a:spcPts val="3480"/>
                  </a:lnSpc>
                </a:pPr>
              </a:p>
            </p:txBody>
          </p:sp>
        </p:grpSp>
        <p:grpSp>
          <p:nvGrpSpPr>
            <p:cNvPr id="7" name="Group 7"/>
            <p:cNvGrpSpPr/>
            <p:nvPr/>
          </p:nvGrpSpPr>
          <p:grpSpPr>
            <a:xfrm>
              <a:off x="0" y="0"/>
              <a:ext cx="25668105" cy="1995915"/>
              <a:chOff x="0" y="0"/>
              <a:chExt cx="5070243" cy="394255"/>
            </a:xfrm>
          </p:grpSpPr>
          <p:sp>
            <p:nvSpPr>
              <p:cNvPr id="8" name="Freeform 8"/>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9" name="TextBox 9"/>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grpSp>
      <p:sp>
        <p:nvSpPr>
          <p:cNvPr id="10" name="TextBox 10"/>
          <p:cNvSpPr txBox="1"/>
          <p:nvPr/>
        </p:nvSpPr>
        <p:spPr>
          <a:xfrm>
            <a:off x="2533594" y="3150466"/>
            <a:ext cx="13239650" cy="4375999"/>
          </a:xfrm>
          <a:prstGeom prst="rect">
            <a:avLst/>
          </a:prstGeom>
        </p:spPr>
        <p:txBody>
          <a:bodyPr lIns="0" tIns="0" rIns="0" bIns="0" rtlCol="0" anchor="t">
            <a:spAutoFit/>
          </a:bodyPr>
          <a:lstStyle/>
          <a:p>
            <a:pPr algn="ctr">
              <a:lnSpc>
                <a:spcPts val="8565"/>
              </a:lnSpc>
              <a:spcBef>
                <a:spcPct val="0"/>
              </a:spcBef>
            </a:pPr>
            <a:r>
              <a:rPr lang="en-US" sz="6115">
                <a:solidFill>
                  <a:srgbClr val="FFFFFF"/>
                </a:solidFill>
                <a:latin typeface="Arial MT Pro" panose="020B0502020202020204"/>
                <a:ea typeface="Arial MT Pro" panose="020B0502020202020204"/>
                <a:cs typeface="Arial MT Pro" panose="020B0502020202020204"/>
                <a:sym typeface="Arial MT Pro" panose="020B0502020202020204"/>
              </a:rPr>
              <a:t>NA meetings provide an environment within which people can help one another stop using drugs and </a:t>
            </a:r>
            <a:endParaRPr lang="en-US" sz="611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ctr">
              <a:lnSpc>
                <a:spcPts val="8565"/>
              </a:lnSpc>
              <a:spcBef>
                <a:spcPct val="0"/>
              </a:spcBef>
            </a:pPr>
            <a:r>
              <a:rPr lang="en-US" sz="6115">
                <a:solidFill>
                  <a:srgbClr val="FFFFFF"/>
                </a:solidFill>
                <a:latin typeface="Arial MT Pro" panose="020B0502020202020204"/>
                <a:ea typeface="Arial MT Pro" panose="020B0502020202020204"/>
                <a:cs typeface="Arial MT Pro" panose="020B0502020202020204"/>
                <a:sym typeface="Arial MT Pro" panose="020B0502020202020204"/>
              </a:rPr>
              <a:t> learn to live drug free</a:t>
            </a:r>
            <a:endParaRPr lang="en-US" sz="6115">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
        <p:nvSpPr>
          <p:cNvPr id="11" name="Freeform 11"/>
          <p:cNvSpPr/>
          <p:nvPr/>
        </p:nvSpPr>
        <p:spPr>
          <a:xfrm>
            <a:off x="1487590" y="6223654"/>
            <a:ext cx="2624673" cy="2624673"/>
          </a:xfrm>
          <a:custGeom>
            <a:avLst/>
            <a:gdLst/>
            <a:ahLst/>
            <a:cxnLst/>
            <a:rect l="l" t="t" r="r" b="b"/>
            <a:pathLst>
              <a:path w="2624673" h="2624673">
                <a:moveTo>
                  <a:pt x="0" y="0"/>
                </a:moveTo>
                <a:lnTo>
                  <a:pt x="2624673" y="0"/>
                </a:lnTo>
                <a:lnTo>
                  <a:pt x="2624673" y="2624673"/>
                </a:lnTo>
                <a:lnTo>
                  <a:pt x="0" y="2624673"/>
                </a:lnTo>
                <a:lnTo>
                  <a:pt x="0" y="0"/>
                </a:lnTo>
                <a:close/>
              </a:path>
            </a:pathLst>
          </a:custGeom>
          <a:blipFill>
            <a:blip r:embed="rId2"/>
            <a:stretch>
              <a:fillRect/>
            </a:stretch>
          </a:blipFill>
        </p:spPr>
        <p:txBody>
          <a:bodyPr/>
          <a:lstStyle/>
          <a:p>
            <a:endParaRPr lang="en-US"/>
          </a:p>
        </p:txBody>
      </p:sp>
      <p:sp>
        <p:nvSpPr>
          <p:cNvPr id="12" name="Freeform 12"/>
          <p:cNvSpPr/>
          <p:nvPr/>
        </p:nvSpPr>
        <p:spPr>
          <a:xfrm>
            <a:off x="14734375" y="6701841"/>
            <a:ext cx="2077737" cy="2146486"/>
          </a:xfrm>
          <a:custGeom>
            <a:avLst/>
            <a:gdLst/>
            <a:ahLst/>
            <a:cxnLst/>
            <a:rect l="l" t="t" r="r" b="b"/>
            <a:pathLst>
              <a:path w="2077737" h="2146486">
                <a:moveTo>
                  <a:pt x="0" y="0"/>
                </a:moveTo>
                <a:lnTo>
                  <a:pt x="2077738" y="0"/>
                </a:lnTo>
                <a:lnTo>
                  <a:pt x="2077738" y="2146486"/>
                </a:lnTo>
                <a:lnTo>
                  <a:pt x="0" y="2146486"/>
                </a:lnTo>
                <a:lnTo>
                  <a:pt x="0" y="0"/>
                </a:lnTo>
                <a:close/>
              </a:path>
            </a:pathLst>
          </a:custGeom>
          <a:blipFill>
            <a:blip r:embed="rId3"/>
            <a:stretch>
              <a:fillRect/>
            </a:stretch>
          </a:blipFill>
        </p:spPr>
        <p:txBody>
          <a:bodyPr/>
          <a:lstStyle/>
          <a:p>
            <a:endParaRPr lang="en-US"/>
          </a:p>
        </p:txBody>
      </p:sp>
      <p:sp>
        <p:nvSpPr>
          <p:cNvPr id="13" name="TextBox 13"/>
          <p:cNvSpPr txBox="1"/>
          <p:nvPr/>
        </p:nvSpPr>
        <p:spPr>
          <a:xfrm>
            <a:off x="1487590" y="1332201"/>
            <a:ext cx="6317125" cy="981075"/>
          </a:xfrm>
          <a:prstGeom prst="rect">
            <a:avLst/>
          </a:prstGeom>
        </p:spPr>
        <p:txBody>
          <a:bodyPr lIns="0" tIns="0" rIns="0" bIns="0" rtlCol="0" anchor="t">
            <a:spAutoFit/>
          </a:bodyPr>
          <a:lstStyle/>
          <a:p>
            <a:pPr marL="0" lvl="0" indent="0" algn="l">
              <a:lnSpc>
                <a:spcPts val="6600"/>
              </a:lnSpc>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The NA Meeting</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14" name="TextBox 14"/>
          <p:cNvSpPr txBox="1"/>
          <p:nvPr/>
        </p:nvSpPr>
        <p:spPr>
          <a:xfrm>
            <a:off x="4883446" y="8372077"/>
            <a:ext cx="10070143" cy="454660"/>
          </a:xfrm>
          <a:prstGeom prst="rect">
            <a:avLst/>
          </a:prstGeom>
        </p:spPr>
        <p:txBody>
          <a:bodyPr lIns="0" tIns="0" rIns="0" bIns="0" rtlCol="0" anchor="t">
            <a:spAutoFit/>
          </a:bodyPr>
          <a:lstStyle/>
          <a:p>
            <a:pPr algn="l">
              <a:lnSpc>
                <a:spcPts val="3080"/>
              </a:lnSpc>
              <a:spcBef>
                <a:spcPct val="0"/>
              </a:spcBef>
            </a:pPr>
            <a:r>
              <a:rPr lang="en-US" sz="2800" i="1">
                <a:solidFill>
                  <a:srgbClr val="FFFFFF"/>
                </a:solidFill>
                <a:latin typeface="Arial MT Pro Italics"/>
                <a:ea typeface="Arial MT Pro Italics"/>
                <a:cs typeface="Arial MT Pro Italics"/>
                <a:sym typeface="Arial MT Pro Italics"/>
              </a:rPr>
              <a:t>Primary vehicle for delivering the NA message of recovery.</a:t>
            </a:r>
            <a:endParaRPr lang="en-US" sz="2800" i="1">
              <a:solidFill>
                <a:srgbClr val="FFFFFF"/>
              </a:solidFill>
              <a:latin typeface="Arial MT Pro Italics"/>
              <a:ea typeface="Arial MT Pro Italics"/>
              <a:cs typeface="Arial MT Pro Italics"/>
              <a:sym typeface="Arial MT Pro Itali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sp>
        <p:nvSpPr>
          <p:cNvPr id="3" name="TextBox 3"/>
          <p:cNvSpPr txBox="1"/>
          <p:nvPr/>
        </p:nvSpPr>
        <p:spPr>
          <a:xfrm>
            <a:off x="8986183" y="4860736"/>
            <a:ext cx="315635" cy="470279"/>
          </a:xfrm>
          <a:prstGeom prst="rect">
            <a:avLst/>
          </a:prstGeom>
        </p:spPr>
        <p:txBody>
          <a:bodyPr lIns="0" tIns="0" rIns="0" bIns="0" rtlCol="0" anchor="t">
            <a:spAutoFit/>
          </a:bodyPr>
          <a:lstStyle/>
          <a:p>
            <a:pPr algn="ctr">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p:txBody>
      </p:sp>
      <p:grpSp>
        <p:nvGrpSpPr>
          <p:cNvPr id="4" name="Group 4"/>
          <p:cNvGrpSpPr/>
          <p:nvPr/>
        </p:nvGrpSpPr>
        <p:grpSpPr>
          <a:xfrm>
            <a:off x="3093890" y="1777168"/>
            <a:ext cx="16211762" cy="8229600"/>
            <a:chOff x="0" y="0"/>
            <a:chExt cx="4269764" cy="2167467"/>
          </a:xfrm>
        </p:grpSpPr>
        <p:sp>
          <p:nvSpPr>
            <p:cNvPr id="5" name="Freeform 5"/>
            <p:cNvSpPr/>
            <p:nvPr/>
          </p:nvSpPr>
          <p:spPr>
            <a:xfrm>
              <a:off x="0" y="0"/>
              <a:ext cx="4269765" cy="2167467"/>
            </a:xfrm>
            <a:custGeom>
              <a:avLst/>
              <a:gdLst/>
              <a:ahLst/>
              <a:cxnLst/>
              <a:rect l="l" t="t" r="r" b="b"/>
              <a:pathLst>
                <a:path w="4269765" h="2167467">
                  <a:moveTo>
                    <a:pt x="24355" y="0"/>
                  </a:moveTo>
                  <a:lnTo>
                    <a:pt x="4245409" y="0"/>
                  </a:lnTo>
                  <a:cubicBezTo>
                    <a:pt x="4258861" y="0"/>
                    <a:pt x="4269765" y="10904"/>
                    <a:pt x="4269765" y="24355"/>
                  </a:cubicBezTo>
                  <a:lnTo>
                    <a:pt x="4269765" y="2143112"/>
                  </a:lnTo>
                  <a:cubicBezTo>
                    <a:pt x="4269765" y="2149571"/>
                    <a:pt x="4267198" y="2155766"/>
                    <a:pt x="4262631" y="2160333"/>
                  </a:cubicBezTo>
                  <a:cubicBezTo>
                    <a:pt x="4258064" y="2164901"/>
                    <a:pt x="4251869" y="2167467"/>
                    <a:pt x="4245409" y="2167467"/>
                  </a:cubicBezTo>
                  <a:lnTo>
                    <a:pt x="24355" y="2167467"/>
                  </a:lnTo>
                  <a:cubicBezTo>
                    <a:pt x="17896" y="2167467"/>
                    <a:pt x="11701" y="2164901"/>
                    <a:pt x="7133" y="2160333"/>
                  </a:cubicBezTo>
                  <a:cubicBezTo>
                    <a:pt x="2566" y="2155766"/>
                    <a:pt x="0" y="2149571"/>
                    <a:pt x="0" y="2143112"/>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6" name="TextBox 6"/>
            <p:cNvSpPr txBox="1"/>
            <p:nvPr/>
          </p:nvSpPr>
          <p:spPr>
            <a:xfrm>
              <a:off x="0" y="-95250"/>
              <a:ext cx="4269764" cy="2262717"/>
            </a:xfrm>
            <a:prstGeom prst="rect">
              <a:avLst/>
            </a:prstGeom>
          </p:spPr>
          <p:txBody>
            <a:bodyPr lIns="50800" tIns="50800" rIns="50800" bIns="50800" rtlCol="0" anchor="ctr"/>
            <a:lstStyle/>
            <a:p>
              <a:pPr algn="ctr">
                <a:lnSpc>
                  <a:spcPts val="3480"/>
                </a:lnSpc>
              </a:pPr>
            </a:p>
          </p:txBody>
        </p:sp>
      </p:grpSp>
      <p:grpSp>
        <p:nvGrpSpPr>
          <p:cNvPr id="7" name="Group 7"/>
          <p:cNvGrpSpPr/>
          <p:nvPr/>
        </p:nvGrpSpPr>
        <p:grpSpPr>
          <a:xfrm>
            <a:off x="954431" y="2412129"/>
            <a:ext cx="16304869" cy="6846171"/>
            <a:chOff x="0" y="0"/>
            <a:chExt cx="4294286" cy="1803107"/>
          </a:xfrm>
        </p:grpSpPr>
        <p:sp>
          <p:nvSpPr>
            <p:cNvPr id="8" name="Freeform 8"/>
            <p:cNvSpPr/>
            <p:nvPr/>
          </p:nvSpPr>
          <p:spPr>
            <a:xfrm>
              <a:off x="0" y="0"/>
              <a:ext cx="4294286" cy="1803107"/>
            </a:xfrm>
            <a:custGeom>
              <a:avLst/>
              <a:gdLst/>
              <a:ahLst/>
              <a:cxnLst/>
              <a:rect l="l" t="t" r="r" b="b"/>
              <a:pathLst>
                <a:path w="4294286" h="1803107">
                  <a:moveTo>
                    <a:pt x="24216" y="0"/>
                  </a:moveTo>
                  <a:lnTo>
                    <a:pt x="4270070" y="0"/>
                  </a:lnTo>
                  <a:cubicBezTo>
                    <a:pt x="4276493" y="0"/>
                    <a:pt x="4282652" y="2551"/>
                    <a:pt x="4287194" y="7093"/>
                  </a:cubicBezTo>
                  <a:cubicBezTo>
                    <a:pt x="4291735" y="11634"/>
                    <a:pt x="4294286" y="17793"/>
                    <a:pt x="4294286" y="24216"/>
                  </a:cubicBezTo>
                  <a:lnTo>
                    <a:pt x="4294286" y="1778891"/>
                  </a:lnTo>
                  <a:cubicBezTo>
                    <a:pt x="4294286" y="1785313"/>
                    <a:pt x="4291735" y="1791473"/>
                    <a:pt x="4287194" y="1796014"/>
                  </a:cubicBezTo>
                  <a:cubicBezTo>
                    <a:pt x="4282652" y="1800555"/>
                    <a:pt x="4276493" y="1803107"/>
                    <a:pt x="4270070" y="1803107"/>
                  </a:cubicBezTo>
                  <a:lnTo>
                    <a:pt x="24216" y="1803107"/>
                  </a:lnTo>
                  <a:cubicBezTo>
                    <a:pt x="17793" y="1803107"/>
                    <a:pt x="11634" y="1800555"/>
                    <a:pt x="7093" y="1796014"/>
                  </a:cubicBezTo>
                  <a:cubicBezTo>
                    <a:pt x="2551" y="1791473"/>
                    <a:pt x="0" y="1785313"/>
                    <a:pt x="0" y="1778891"/>
                  </a:cubicBezTo>
                  <a:lnTo>
                    <a:pt x="0" y="24216"/>
                  </a:lnTo>
                  <a:cubicBezTo>
                    <a:pt x="0" y="17793"/>
                    <a:pt x="2551" y="11634"/>
                    <a:pt x="7093" y="7093"/>
                  </a:cubicBezTo>
                  <a:cubicBezTo>
                    <a:pt x="11634" y="2551"/>
                    <a:pt x="17793" y="0"/>
                    <a:pt x="24216" y="0"/>
                  </a:cubicBezTo>
                  <a:close/>
                </a:path>
              </a:pathLst>
            </a:custGeom>
            <a:solidFill>
              <a:srgbClr val="FFFFFF"/>
            </a:solidFill>
          </p:spPr>
          <p:txBody>
            <a:bodyPr/>
            <a:lstStyle/>
            <a:p>
              <a:endParaRPr lang="en-US"/>
            </a:p>
          </p:txBody>
        </p:sp>
        <p:sp>
          <p:nvSpPr>
            <p:cNvPr id="9" name="TextBox 9"/>
            <p:cNvSpPr txBox="1"/>
            <p:nvPr/>
          </p:nvSpPr>
          <p:spPr>
            <a:xfrm>
              <a:off x="0" y="-95250"/>
              <a:ext cx="4294286" cy="1898357"/>
            </a:xfrm>
            <a:prstGeom prst="rect">
              <a:avLst/>
            </a:prstGeom>
          </p:spPr>
          <p:txBody>
            <a:bodyPr lIns="50800" tIns="50800" rIns="50800" bIns="50800" rtlCol="0" anchor="ctr"/>
            <a:lstStyle/>
            <a:p>
              <a:pPr algn="ctr">
                <a:lnSpc>
                  <a:spcPts val="3480"/>
                </a:lnSpc>
              </a:pPr>
            </a:p>
          </p:txBody>
        </p:sp>
      </p:grpSp>
      <p:grpSp>
        <p:nvGrpSpPr>
          <p:cNvPr id="10" name="Group 10"/>
          <p:cNvGrpSpPr/>
          <p:nvPr/>
        </p:nvGrpSpPr>
        <p:grpSpPr>
          <a:xfrm>
            <a:off x="-301166" y="1028700"/>
            <a:ext cx="19251079" cy="1496936"/>
            <a:chOff x="0" y="0"/>
            <a:chExt cx="5070243" cy="394255"/>
          </a:xfrm>
        </p:grpSpPr>
        <p:sp>
          <p:nvSpPr>
            <p:cNvPr id="11" name="Freeform 11"/>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12" name="TextBox 12"/>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sp>
        <p:nvSpPr>
          <p:cNvPr id="13" name="TextBox 13"/>
          <p:cNvSpPr txBox="1"/>
          <p:nvPr/>
        </p:nvSpPr>
        <p:spPr>
          <a:xfrm>
            <a:off x="1004327" y="1331358"/>
            <a:ext cx="16205077" cy="909320"/>
          </a:xfrm>
          <a:prstGeom prst="rect">
            <a:avLst/>
          </a:prstGeom>
        </p:spPr>
        <p:txBody>
          <a:bodyPr lIns="0" tIns="0" rIns="0" bIns="0" rtlCol="0" anchor="t">
            <a:spAutoFit/>
          </a:bodyPr>
          <a:lstStyle/>
          <a:p>
            <a:pPr marL="0" lvl="0" indent="0" algn="ctr">
              <a:lnSpc>
                <a:spcPts val="6160"/>
              </a:lnSpc>
            </a:pPr>
            <a:r>
              <a:rPr lang="en-US" sz="5600" b="1">
                <a:solidFill>
                  <a:srgbClr val="2E3192"/>
                </a:solidFill>
                <a:latin typeface="Arial MT Pro Bold"/>
                <a:ea typeface="Arial MT Pro Bold"/>
                <a:cs typeface="Arial MT Pro Bold"/>
                <a:sym typeface="Arial MT Pro Bold"/>
              </a:rPr>
              <a:t>Understanding NA: Three Important Topics</a:t>
            </a:r>
            <a:endParaRPr lang="en-US" sz="5600" b="1">
              <a:solidFill>
                <a:srgbClr val="2E3192"/>
              </a:solidFill>
              <a:latin typeface="Arial MT Pro Bold"/>
              <a:ea typeface="Arial MT Pro Bold"/>
              <a:cs typeface="Arial MT Pro Bold"/>
              <a:sym typeface="Arial MT Pro Bold"/>
            </a:endParaRPr>
          </a:p>
        </p:txBody>
      </p:sp>
      <p:sp>
        <p:nvSpPr>
          <p:cNvPr id="14" name="TextBox 14"/>
          <p:cNvSpPr txBox="1"/>
          <p:nvPr/>
        </p:nvSpPr>
        <p:spPr>
          <a:xfrm>
            <a:off x="4054404" y="4813111"/>
            <a:ext cx="13204896" cy="1327785"/>
          </a:xfrm>
          <a:prstGeom prst="rect">
            <a:avLst/>
          </a:prstGeom>
        </p:spPr>
        <p:txBody>
          <a:bodyPr lIns="0" tIns="0" rIns="0" bIns="0" rtlCol="0" anchor="t">
            <a:spAutoFit/>
          </a:bodyPr>
          <a:lstStyle/>
          <a:p>
            <a:pPr algn="l">
              <a:lnSpc>
                <a:spcPts val="5040"/>
              </a:lnSpc>
            </a:pPr>
            <a:r>
              <a:rPr lang="en-US" sz="3600" b="1">
                <a:solidFill>
                  <a:srgbClr val="2E3192"/>
                </a:solidFill>
                <a:latin typeface="Arial MT Pro Bold"/>
                <a:ea typeface="Arial MT Pro Bold"/>
                <a:cs typeface="Arial MT Pro Bold"/>
                <a:sym typeface="Arial MT Pro Bold"/>
              </a:rPr>
              <a:t>◆  Spirituality &amp; Personal Choice</a:t>
            </a:r>
            <a:endParaRPr lang="en-US" sz="3600" b="1">
              <a:solidFill>
                <a:srgbClr val="2E3192"/>
              </a:solidFill>
              <a:latin typeface="Arial MT Pro Bold"/>
              <a:ea typeface="Arial MT Pro Bold"/>
              <a:cs typeface="Arial MT Pro Bold"/>
              <a:sym typeface="Arial MT Pro Bold"/>
            </a:endParaRPr>
          </a:p>
          <a:p>
            <a:pPr algn="l">
              <a:lnSpc>
                <a:spcPts val="5040"/>
              </a:lnSpc>
            </a:pPr>
            <a:endParaRPr lang="en-US" sz="3600" b="1">
              <a:solidFill>
                <a:srgbClr val="2E3192"/>
              </a:solidFill>
              <a:latin typeface="Arial MT Pro Bold"/>
              <a:ea typeface="Arial MT Pro Bold"/>
              <a:cs typeface="Arial MT Pro Bold"/>
              <a:sym typeface="Arial MT Pro Bold"/>
            </a:endParaRPr>
          </a:p>
        </p:txBody>
      </p:sp>
      <p:sp>
        <p:nvSpPr>
          <p:cNvPr id="15" name="TextBox 15"/>
          <p:cNvSpPr txBox="1"/>
          <p:nvPr/>
        </p:nvSpPr>
        <p:spPr>
          <a:xfrm>
            <a:off x="4054404" y="3460557"/>
            <a:ext cx="13204896" cy="1327785"/>
          </a:xfrm>
          <a:prstGeom prst="rect">
            <a:avLst/>
          </a:prstGeom>
        </p:spPr>
        <p:txBody>
          <a:bodyPr lIns="0" tIns="0" rIns="0" bIns="0" rtlCol="0" anchor="t">
            <a:spAutoFit/>
          </a:bodyPr>
          <a:lstStyle/>
          <a:p>
            <a:pPr algn="l">
              <a:lnSpc>
                <a:spcPts val="5040"/>
              </a:lnSpc>
            </a:pPr>
            <a:r>
              <a:rPr lang="en-US" sz="3600" b="1">
                <a:solidFill>
                  <a:srgbClr val="2E3192"/>
                </a:solidFill>
                <a:latin typeface="Arial MT Pro Bold"/>
                <a:ea typeface="Arial MT Pro Bold"/>
                <a:cs typeface="Arial MT Pro Bold"/>
                <a:sym typeface="Arial MT Pro Bold"/>
              </a:rPr>
              <a:t>◆  Medication &amp; Recovery</a:t>
            </a:r>
            <a:endParaRPr lang="en-US" sz="3600" b="1">
              <a:solidFill>
                <a:srgbClr val="2E3192"/>
              </a:solidFill>
              <a:latin typeface="Arial MT Pro Bold"/>
              <a:ea typeface="Arial MT Pro Bold"/>
              <a:cs typeface="Arial MT Pro Bold"/>
              <a:sym typeface="Arial MT Pro Bold"/>
            </a:endParaRPr>
          </a:p>
          <a:p>
            <a:pPr algn="l">
              <a:lnSpc>
                <a:spcPts val="5040"/>
              </a:lnSpc>
            </a:pPr>
            <a:endParaRPr lang="en-US" sz="3600" b="1">
              <a:solidFill>
                <a:srgbClr val="2E3192"/>
              </a:solidFill>
              <a:latin typeface="Arial MT Pro Bold"/>
              <a:ea typeface="Arial MT Pro Bold"/>
              <a:cs typeface="Arial MT Pro Bold"/>
              <a:sym typeface="Arial MT Pro Bold"/>
            </a:endParaRPr>
          </a:p>
        </p:txBody>
      </p:sp>
      <p:sp>
        <p:nvSpPr>
          <p:cNvPr id="16" name="TextBox 16"/>
          <p:cNvSpPr txBox="1"/>
          <p:nvPr/>
        </p:nvSpPr>
        <p:spPr>
          <a:xfrm>
            <a:off x="4054404" y="6245671"/>
            <a:ext cx="13204896" cy="1327785"/>
          </a:xfrm>
          <a:prstGeom prst="rect">
            <a:avLst/>
          </a:prstGeom>
        </p:spPr>
        <p:txBody>
          <a:bodyPr lIns="0" tIns="0" rIns="0" bIns="0" rtlCol="0" anchor="t">
            <a:spAutoFit/>
          </a:bodyPr>
          <a:lstStyle/>
          <a:p>
            <a:pPr algn="l">
              <a:lnSpc>
                <a:spcPts val="5040"/>
              </a:lnSpc>
            </a:pPr>
            <a:r>
              <a:rPr lang="en-US" sz="3600" b="1">
                <a:solidFill>
                  <a:srgbClr val="2E3192"/>
                </a:solidFill>
                <a:latin typeface="Arial MT Pro Bold"/>
                <a:ea typeface="Arial MT Pro Bold"/>
                <a:cs typeface="Arial MT Pro Bold"/>
                <a:sym typeface="Arial MT Pro Bold"/>
              </a:rPr>
              <a:t>◆  Court Referral and Constitutionality</a:t>
            </a:r>
            <a:endParaRPr lang="en-US" sz="3600" b="1">
              <a:solidFill>
                <a:srgbClr val="2E3192"/>
              </a:solidFill>
              <a:latin typeface="Arial MT Pro Bold"/>
              <a:ea typeface="Arial MT Pro Bold"/>
              <a:cs typeface="Arial MT Pro Bold"/>
              <a:sym typeface="Arial MT Pro Bold"/>
            </a:endParaRPr>
          </a:p>
          <a:p>
            <a:pPr algn="l">
              <a:lnSpc>
                <a:spcPts val="5040"/>
              </a:lnSpc>
            </a:pPr>
            <a:endParaRPr lang="en-US" sz="3600" b="1">
              <a:solidFill>
                <a:srgbClr val="2E3192"/>
              </a:solidFill>
              <a:latin typeface="Arial MT Pro Bold"/>
              <a:ea typeface="Arial MT Pro Bold"/>
              <a:cs typeface="Arial MT Pro Bold"/>
              <a:sym typeface="Arial MT Pro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sp>
        <p:nvSpPr>
          <p:cNvPr id="3" name="TextBox 3"/>
          <p:cNvSpPr txBox="1"/>
          <p:nvPr/>
        </p:nvSpPr>
        <p:spPr>
          <a:xfrm>
            <a:off x="8986183" y="4860736"/>
            <a:ext cx="315635" cy="470279"/>
          </a:xfrm>
          <a:prstGeom prst="rect">
            <a:avLst/>
          </a:prstGeom>
        </p:spPr>
        <p:txBody>
          <a:bodyPr lIns="0" tIns="0" rIns="0" bIns="0" rtlCol="0" anchor="t">
            <a:spAutoFit/>
          </a:bodyPr>
          <a:lstStyle/>
          <a:p>
            <a:pPr algn="ctr">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p:txBody>
      </p:sp>
      <p:grpSp>
        <p:nvGrpSpPr>
          <p:cNvPr id="4" name="Group 4"/>
          <p:cNvGrpSpPr/>
          <p:nvPr/>
        </p:nvGrpSpPr>
        <p:grpSpPr>
          <a:xfrm>
            <a:off x="1047538" y="1028700"/>
            <a:ext cx="16211762" cy="8229600"/>
            <a:chOff x="0" y="0"/>
            <a:chExt cx="4269764" cy="2167467"/>
          </a:xfrm>
        </p:grpSpPr>
        <p:sp>
          <p:nvSpPr>
            <p:cNvPr id="5" name="Freeform 5"/>
            <p:cNvSpPr/>
            <p:nvPr/>
          </p:nvSpPr>
          <p:spPr>
            <a:xfrm>
              <a:off x="0" y="0"/>
              <a:ext cx="4269765" cy="2167467"/>
            </a:xfrm>
            <a:custGeom>
              <a:avLst/>
              <a:gdLst/>
              <a:ahLst/>
              <a:cxnLst/>
              <a:rect l="l" t="t" r="r" b="b"/>
              <a:pathLst>
                <a:path w="4269765" h="2167467">
                  <a:moveTo>
                    <a:pt x="24355" y="0"/>
                  </a:moveTo>
                  <a:lnTo>
                    <a:pt x="4245409" y="0"/>
                  </a:lnTo>
                  <a:cubicBezTo>
                    <a:pt x="4258861" y="0"/>
                    <a:pt x="4269765" y="10904"/>
                    <a:pt x="4269765" y="24355"/>
                  </a:cubicBezTo>
                  <a:lnTo>
                    <a:pt x="4269765" y="2143112"/>
                  </a:lnTo>
                  <a:cubicBezTo>
                    <a:pt x="4269765" y="2149571"/>
                    <a:pt x="4267198" y="2155766"/>
                    <a:pt x="4262631" y="2160333"/>
                  </a:cubicBezTo>
                  <a:cubicBezTo>
                    <a:pt x="4258064" y="2164901"/>
                    <a:pt x="4251869" y="2167467"/>
                    <a:pt x="4245409" y="2167467"/>
                  </a:cubicBezTo>
                  <a:lnTo>
                    <a:pt x="24355" y="2167467"/>
                  </a:lnTo>
                  <a:cubicBezTo>
                    <a:pt x="17896" y="2167467"/>
                    <a:pt x="11701" y="2164901"/>
                    <a:pt x="7133" y="2160333"/>
                  </a:cubicBezTo>
                  <a:cubicBezTo>
                    <a:pt x="2566" y="2155766"/>
                    <a:pt x="0" y="2149571"/>
                    <a:pt x="0" y="2143112"/>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6" name="TextBox 6"/>
            <p:cNvSpPr txBox="1"/>
            <p:nvPr/>
          </p:nvSpPr>
          <p:spPr>
            <a:xfrm>
              <a:off x="0" y="-95250"/>
              <a:ext cx="4269764" cy="2262717"/>
            </a:xfrm>
            <a:prstGeom prst="rect">
              <a:avLst/>
            </a:prstGeom>
          </p:spPr>
          <p:txBody>
            <a:bodyPr lIns="50800" tIns="50800" rIns="50800" bIns="50800" rtlCol="0" anchor="ctr"/>
            <a:lstStyle/>
            <a:p>
              <a:pPr algn="ctr">
                <a:lnSpc>
                  <a:spcPts val="3480"/>
                </a:lnSpc>
              </a:pPr>
            </a:p>
          </p:txBody>
        </p:sp>
      </p:grpSp>
      <p:grpSp>
        <p:nvGrpSpPr>
          <p:cNvPr id="7" name="Group 7"/>
          <p:cNvGrpSpPr/>
          <p:nvPr/>
        </p:nvGrpSpPr>
        <p:grpSpPr>
          <a:xfrm>
            <a:off x="-301166" y="1028700"/>
            <a:ext cx="19251079" cy="1496936"/>
            <a:chOff x="0" y="0"/>
            <a:chExt cx="5070243" cy="394255"/>
          </a:xfrm>
        </p:grpSpPr>
        <p:sp>
          <p:nvSpPr>
            <p:cNvPr id="8" name="Freeform 8"/>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9" name="TextBox 9"/>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sp>
        <p:nvSpPr>
          <p:cNvPr id="10" name="Freeform 10"/>
          <p:cNvSpPr/>
          <p:nvPr/>
        </p:nvSpPr>
        <p:spPr>
          <a:xfrm>
            <a:off x="1053376" y="5337066"/>
            <a:ext cx="13038004" cy="3921234"/>
          </a:xfrm>
          <a:custGeom>
            <a:avLst/>
            <a:gdLst/>
            <a:ahLst/>
            <a:cxnLst/>
            <a:rect l="l" t="t" r="r" b="b"/>
            <a:pathLst>
              <a:path w="13038004" h="3921234">
                <a:moveTo>
                  <a:pt x="0" y="0"/>
                </a:moveTo>
                <a:lnTo>
                  <a:pt x="13038005" y="0"/>
                </a:lnTo>
                <a:lnTo>
                  <a:pt x="13038005" y="3921234"/>
                </a:lnTo>
                <a:lnTo>
                  <a:pt x="0" y="3921234"/>
                </a:lnTo>
                <a:lnTo>
                  <a:pt x="0" y="0"/>
                </a:lnTo>
                <a:close/>
              </a:path>
            </a:pathLst>
          </a:custGeom>
          <a:blipFill>
            <a:blip r:embed="rId2"/>
            <a:stretch>
              <a:fillRect l="-180972" t="-40064" r="-237488"/>
            </a:stretch>
          </a:blipFill>
        </p:spPr>
        <p:txBody>
          <a:bodyPr/>
          <a:lstStyle/>
          <a:p>
            <a:endParaRPr lang="en-US"/>
          </a:p>
        </p:txBody>
      </p:sp>
      <p:sp>
        <p:nvSpPr>
          <p:cNvPr id="11" name="Freeform 11"/>
          <p:cNvSpPr/>
          <p:nvPr/>
        </p:nvSpPr>
        <p:spPr>
          <a:xfrm>
            <a:off x="13775158" y="2525636"/>
            <a:ext cx="3484142" cy="6732664"/>
          </a:xfrm>
          <a:custGeom>
            <a:avLst/>
            <a:gdLst/>
            <a:ahLst/>
            <a:cxnLst/>
            <a:rect l="l" t="t" r="r" b="b"/>
            <a:pathLst>
              <a:path w="3484142" h="6732664">
                <a:moveTo>
                  <a:pt x="0" y="0"/>
                </a:moveTo>
                <a:lnTo>
                  <a:pt x="3484142" y="0"/>
                </a:lnTo>
                <a:lnTo>
                  <a:pt x="3484142" y="6732664"/>
                </a:lnTo>
                <a:lnTo>
                  <a:pt x="0" y="6732664"/>
                </a:lnTo>
                <a:lnTo>
                  <a:pt x="0" y="0"/>
                </a:lnTo>
                <a:close/>
              </a:path>
            </a:pathLst>
          </a:custGeom>
          <a:blipFill>
            <a:blip r:embed="rId3"/>
            <a:stretch>
              <a:fillRect b="-19240"/>
            </a:stretch>
          </a:blipFill>
        </p:spPr>
        <p:txBody>
          <a:bodyPr/>
          <a:lstStyle/>
          <a:p>
            <a:endParaRPr lang="en-US"/>
          </a:p>
        </p:txBody>
      </p:sp>
      <p:grpSp>
        <p:nvGrpSpPr>
          <p:cNvPr id="12" name="Group 12"/>
          <p:cNvGrpSpPr/>
          <p:nvPr/>
        </p:nvGrpSpPr>
        <p:grpSpPr>
          <a:xfrm>
            <a:off x="1053376" y="2525636"/>
            <a:ext cx="12885371" cy="2811430"/>
            <a:chOff x="0" y="0"/>
            <a:chExt cx="3393694" cy="740459"/>
          </a:xfrm>
        </p:grpSpPr>
        <p:sp>
          <p:nvSpPr>
            <p:cNvPr id="13" name="Freeform 13"/>
            <p:cNvSpPr/>
            <p:nvPr/>
          </p:nvSpPr>
          <p:spPr>
            <a:xfrm>
              <a:off x="0" y="0"/>
              <a:ext cx="3393694" cy="740459"/>
            </a:xfrm>
            <a:custGeom>
              <a:avLst/>
              <a:gdLst/>
              <a:ahLst/>
              <a:cxnLst/>
              <a:rect l="l" t="t" r="r" b="b"/>
              <a:pathLst>
                <a:path w="3393694" h="740459">
                  <a:moveTo>
                    <a:pt x="3393694" y="0"/>
                  </a:moveTo>
                  <a:lnTo>
                    <a:pt x="3393694" y="740459"/>
                  </a:lnTo>
                  <a:lnTo>
                    <a:pt x="0" y="740459"/>
                  </a:lnTo>
                  <a:lnTo>
                    <a:pt x="0" y="0"/>
                  </a:lnTo>
                  <a:close/>
                </a:path>
              </a:pathLst>
            </a:custGeom>
            <a:solidFill>
              <a:srgbClr val="FFFFFF"/>
            </a:solidFill>
          </p:spPr>
          <p:txBody>
            <a:bodyPr/>
            <a:lstStyle/>
            <a:p>
              <a:endParaRPr lang="en-US"/>
            </a:p>
          </p:txBody>
        </p:sp>
        <p:sp>
          <p:nvSpPr>
            <p:cNvPr id="14" name="TextBox 14"/>
            <p:cNvSpPr txBox="1"/>
            <p:nvPr/>
          </p:nvSpPr>
          <p:spPr>
            <a:xfrm>
              <a:off x="0" y="-95250"/>
              <a:ext cx="3393694" cy="835709"/>
            </a:xfrm>
            <a:prstGeom prst="rect">
              <a:avLst/>
            </a:prstGeom>
          </p:spPr>
          <p:txBody>
            <a:bodyPr lIns="50800" tIns="50800" rIns="50800" bIns="50800" rtlCol="0" anchor="ctr"/>
            <a:lstStyle/>
            <a:p>
              <a:pPr algn="ctr">
                <a:lnSpc>
                  <a:spcPts val="3480"/>
                </a:lnSpc>
              </a:pPr>
            </a:p>
          </p:txBody>
        </p:sp>
      </p:grpSp>
      <p:sp>
        <p:nvSpPr>
          <p:cNvPr id="15" name="TextBox 15"/>
          <p:cNvSpPr txBox="1"/>
          <p:nvPr/>
        </p:nvSpPr>
        <p:spPr>
          <a:xfrm>
            <a:off x="1218492" y="5312117"/>
            <a:ext cx="16211762" cy="1041852"/>
          </a:xfrm>
          <a:prstGeom prst="rect">
            <a:avLst/>
          </a:prstGeom>
        </p:spPr>
        <p:txBody>
          <a:bodyPr lIns="0" tIns="0" rIns="0" bIns="0" rtlCol="0" anchor="t">
            <a:spAutoFit/>
          </a:bodyPr>
          <a:lstStyle/>
          <a:p>
            <a:pPr algn="l">
              <a:lnSpc>
                <a:spcPts val="7675"/>
              </a:lnSpc>
              <a:spcBef>
                <a:spcPct val="0"/>
              </a:spcBef>
            </a:pPr>
            <a:r>
              <a:rPr lang="en-US" sz="5480">
                <a:solidFill>
                  <a:srgbClr val="FFFFFF"/>
                </a:solidFill>
                <a:latin typeface="Arial MT Pro" panose="020B0502020202020204"/>
                <a:ea typeface="Arial MT Pro" panose="020B0502020202020204"/>
                <a:cs typeface="Arial MT Pro" panose="020B0502020202020204"/>
                <a:sym typeface="Arial MT Pro" panose="020B0502020202020204"/>
              </a:rPr>
              <a:t>Evidence-based Articles &amp; Data</a:t>
            </a:r>
            <a:endParaRPr lang="en-US" sz="5480">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
        <p:nvSpPr>
          <p:cNvPr id="16" name="TextBox 16"/>
          <p:cNvSpPr txBox="1"/>
          <p:nvPr/>
        </p:nvSpPr>
        <p:spPr>
          <a:xfrm>
            <a:off x="1028700" y="1054869"/>
            <a:ext cx="16205924" cy="1563664"/>
          </a:xfrm>
          <a:prstGeom prst="rect">
            <a:avLst/>
          </a:prstGeom>
        </p:spPr>
        <p:txBody>
          <a:bodyPr lIns="0" tIns="0" rIns="0" bIns="0" rtlCol="0" anchor="t">
            <a:spAutoFit/>
          </a:bodyPr>
          <a:lstStyle/>
          <a:p>
            <a:pPr algn="l">
              <a:lnSpc>
                <a:spcPts val="11430"/>
              </a:lnSpc>
            </a:pPr>
            <a:r>
              <a:rPr lang="en-US" sz="8225" b="1" spc="361">
                <a:solidFill>
                  <a:srgbClr val="FFFFFF"/>
                </a:solidFill>
                <a:latin typeface="Arial MT Pro Bold"/>
                <a:ea typeface="Arial MT Pro Bold"/>
                <a:cs typeface="Arial MT Pro Bold"/>
                <a:sym typeface="Arial MT Pro Bold"/>
              </a:rPr>
              <a:t>RECOVERY RESEARCH</a:t>
            </a:r>
            <a:endParaRPr lang="en-US" sz="8225" b="1" spc="361">
              <a:solidFill>
                <a:srgbClr val="FFFFFF"/>
              </a:solidFill>
              <a:latin typeface="Arial MT Pro Bold"/>
              <a:ea typeface="Arial MT Pro Bold"/>
              <a:cs typeface="Arial MT Pro Bold"/>
              <a:sym typeface="Arial MT Pro Bold"/>
            </a:endParaRPr>
          </a:p>
        </p:txBody>
      </p:sp>
      <p:sp>
        <p:nvSpPr>
          <p:cNvPr id="17" name="TextBox 17"/>
          <p:cNvSpPr txBox="1"/>
          <p:nvPr/>
        </p:nvSpPr>
        <p:spPr>
          <a:xfrm>
            <a:off x="1279436" y="6630193"/>
            <a:ext cx="12260059" cy="1054643"/>
          </a:xfrm>
          <a:prstGeom prst="rect">
            <a:avLst/>
          </a:prstGeom>
        </p:spPr>
        <p:txBody>
          <a:bodyPr lIns="0" tIns="0" rIns="0" bIns="0" rtlCol="0" anchor="t">
            <a:spAutoFit/>
          </a:bodyPr>
          <a:lstStyle/>
          <a:p>
            <a:pPr algn="l">
              <a:lnSpc>
                <a:spcPts val="2770"/>
              </a:lnSpc>
              <a:spcBef>
                <a:spcPct val="0"/>
              </a:spcBef>
            </a:pPr>
            <a:r>
              <a:rPr lang="en-US" sz="1980">
                <a:solidFill>
                  <a:srgbClr val="FFFFFF"/>
                </a:solidFill>
                <a:latin typeface="Arial MT Pro" panose="020B0502020202020204"/>
                <a:ea typeface="Arial MT Pro" panose="020B0502020202020204"/>
                <a:cs typeface="Arial MT Pro" panose="020B0502020202020204"/>
                <a:sym typeface="Arial MT Pro" panose="020B0502020202020204"/>
              </a:rPr>
              <a:t>White, W., Galanter, M., Humphreys, K., &amp; Kelly, J. (2016). The paucity of attention to narcotics anonymous in current public, professional, and policy responses to rising opioid addiction. Alcoholism Treatment Quarterly, 34(4), 437–462. https://doi.org/10.1080/07347324.2016.1217712</a:t>
            </a:r>
            <a:endParaRPr lang="en-US" sz="1980">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
        <p:nvSpPr>
          <p:cNvPr id="18" name="TextBox 18"/>
          <p:cNvSpPr txBox="1"/>
          <p:nvPr/>
        </p:nvSpPr>
        <p:spPr>
          <a:xfrm>
            <a:off x="1290745" y="7965494"/>
            <a:ext cx="12248750" cy="1028065"/>
          </a:xfrm>
          <a:prstGeom prst="rect">
            <a:avLst/>
          </a:prstGeom>
        </p:spPr>
        <p:txBody>
          <a:bodyPr lIns="0" tIns="0" rIns="0" bIns="0" rtlCol="0" anchor="t">
            <a:spAutoFit/>
          </a:bodyPr>
          <a:lstStyle/>
          <a:p>
            <a:pPr algn="l">
              <a:lnSpc>
                <a:spcPts val="2660"/>
              </a:lnSpc>
              <a:spcBef>
                <a:spcPct val="0"/>
              </a:spcBef>
            </a:pPr>
            <a:r>
              <a:rPr lang="en-US" sz="1900">
                <a:solidFill>
                  <a:srgbClr val="FFFFFF"/>
                </a:solidFill>
                <a:latin typeface="Arial MT Pro" panose="020B0502020202020204"/>
                <a:ea typeface="Arial MT Pro" panose="020B0502020202020204"/>
                <a:cs typeface="Arial MT Pro" panose="020B0502020202020204"/>
                <a:sym typeface="Arial MT Pro" panose="020B0502020202020204"/>
              </a:rPr>
              <a:t>Krentzman AR, Robinson EA, Moore BC, Kelly JF, Laudet AB, White WL, Zemore SE, Kurtz E, Strobbe S. How Alcoholics Anonymous (AA) and Narcotics Anonymous (NA) Work: Cross-Disciplinary Perspectives. Alcohol Treat Q. 2010 Dec;29(1):75-84. doi: 10.1080/07347324.2011.538318. </a:t>
            </a:r>
            <a:endParaRPr lang="en-US" sz="1900">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
        <p:nvSpPr>
          <p:cNvPr id="19" name="TextBox 19"/>
          <p:cNvSpPr txBox="1"/>
          <p:nvPr/>
        </p:nvSpPr>
        <p:spPr>
          <a:xfrm>
            <a:off x="1290745" y="2813133"/>
            <a:ext cx="12248750" cy="2215034"/>
          </a:xfrm>
          <a:prstGeom prst="rect">
            <a:avLst/>
          </a:prstGeom>
        </p:spPr>
        <p:txBody>
          <a:bodyPr lIns="0" tIns="0" rIns="0" bIns="0" rtlCol="0" anchor="t">
            <a:spAutoFit/>
          </a:bodyPr>
          <a:lstStyle/>
          <a:p>
            <a:pPr algn="l">
              <a:lnSpc>
                <a:spcPts val="4285"/>
              </a:lnSpc>
            </a:pPr>
            <a:r>
              <a:rPr lang="en-US" sz="3105" b="1" spc="124">
                <a:solidFill>
                  <a:srgbClr val="2E3192"/>
                </a:solidFill>
                <a:latin typeface="Arial MT Pro Bold"/>
                <a:ea typeface="Arial MT Pro Bold"/>
                <a:cs typeface="Arial MT Pro Bold"/>
                <a:sym typeface="Arial MT Pro Bold"/>
              </a:rPr>
              <a:t>The </a:t>
            </a:r>
            <a:r>
              <a:rPr lang="en-US" sz="3105" b="1" u="sng" spc="124">
                <a:solidFill>
                  <a:srgbClr val="2E3192"/>
                </a:solidFill>
                <a:latin typeface="Arial MT Pro Bold"/>
                <a:ea typeface="Arial MT Pro Bold"/>
                <a:cs typeface="Arial MT Pro Bold"/>
                <a:sym typeface="Arial MT Pro Bold"/>
              </a:rPr>
              <a:t>2024 NA Membership Survey</a:t>
            </a:r>
            <a:r>
              <a:rPr lang="en-US" sz="3105" b="1" spc="124">
                <a:solidFill>
                  <a:srgbClr val="2E3192"/>
                </a:solidFill>
                <a:latin typeface="Arial MT Pro Bold"/>
                <a:ea typeface="Arial MT Pro Bold"/>
                <a:cs typeface="Arial MT Pro Bold"/>
                <a:sym typeface="Arial MT Pro Bold"/>
              </a:rPr>
              <a:t> received responses from 125 countries. The average length of cleantime in NA is 13.79 years. Members surveyed attend an average of 2.90 in-person meetings and 2.69 online meetings per week. </a:t>
            </a:r>
            <a:endParaRPr lang="en-US" sz="3105" b="1" spc="124">
              <a:solidFill>
                <a:srgbClr val="2E3192"/>
              </a:solidFill>
              <a:latin typeface="Arial MT Pro Bold"/>
              <a:ea typeface="Arial MT Pro Bold"/>
              <a:cs typeface="Arial MT Pro Bold"/>
              <a:sym typeface="Arial MT Pro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238807" y="1028700"/>
            <a:ext cx="19251079" cy="8229600"/>
            <a:chOff x="0" y="0"/>
            <a:chExt cx="25668105" cy="10972800"/>
          </a:xfrm>
        </p:grpSpPr>
        <p:sp>
          <p:nvSpPr>
            <p:cNvPr id="4" name="TextBox 4"/>
            <p:cNvSpPr txBox="1"/>
            <p:nvPr/>
          </p:nvSpPr>
          <p:spPr>
            <a:xfrm>
              <a:off x="1690009" y="1263492"/>
              <a:ext cx="23012400" cy="595289"/>
            </a:xfrm>
            <a:prstGeom prst="rect">
              <a:avLst/>
            </a:prstGeom>
          </p:spPr>
          <p:txBody>
            <a:bodyPr lIns="0" tIns="0" rIns="0" bIns="0" rtlCol="0" anchor="t">
              <a:spAutoFit/>
            </a:bodyPr>
            <a:lstStyle/>
            <a:p>
              <a:pPr algn="l">
                <a:lnSpc>
                  <a:spcPts val="3480"/>
                </a:lnSpc>
                <a:spcBef>
                  <a:spcPct val="0"/>
                </a:spcBef>
              </a:pPr>
            </a:p>
          </p:txBody>
        </p:sp>
        <p:grpSp>
          <p:nvGrpSpPr>
            <p:cNvPr id="5" name="Group 5"/>
            <p:cNvGrpSpPr/>
            <p:nvPr/>
          </p:nvGrpSpPr>
          <p:grpSpPr>
            <a:xfrm>
              <a:off x="2513257" y="0"/>
              <a:ext cx="19516895" cy="10972800"/>
              <a:chOff x="0" y="0"/>
              <a:chExt cx="3855189" cy="2167467"/>
            </a:xfrm>
          </p:grpSpPr>
          <p:sp>
            <p:nvSpPr>
              <p:cNvPr id="6" name="Freeform 6"/>
              <p:cNvSpPr/>
              <p:nvPr/>
            </p:nvSpPr>
            <p:spPr>
              <a:xfrm>
                <a:off x="0" y="0"/>
                <a:ext cx="3855189" cy="2167467"/>
              </a:xfrm>
              <a:custGeom>
                <a:avLst/>
                <a:gdLst/>
                <a:ahLst/>
                <a:cxnLst/>
                <a:rect l="l" t="t" r="r" b="b"/>
                <a:pathLst>
                  <a:path w="3855189" h="2167467">
                    <a:moveTo>
                      <a:pt x="26974" y="0"/>
                    </a:moveTo>
                    <a:lnTo>
                      <a:pt x="3828215" y="0"/>
                    </a:lnTo>
                    <a:cubicBezTo>
                      <a:pt x="3843112" y="0"/>
                      <a:pt x="3855189" y="12077"/>
                      <a:pt x="3855189" y="26974"/>
                    </a:cubicBezTo>
                    <a:lnTo>
                      <a:pt x="3855189" y="2140493"/>
                    </a:lnTo>
                    <a:cubicBezTo>
                      <a:pt x="3855189" y="2155390"/>
                      <a:pt x="3843112" y="2167467"/>
                      <a:pt x="3828215" y="2167467"/>
                    </a:cubicBezTo>
                    <a:lnTo>
                      <a:pt x="26974" y="2167467"/>
                    </a:lnTo>
                    <a:cubicBezTo>
                      <a:pt x="12077" y="2167467"/>
                      <a:pt x="0" y="2155390"/>
                      <a:pt x="0" y="2140493"/>
                    </a:cubicBezTo>
                    <a:lnTo>
                      <a:pt x="0" y="26974"/>
                    </a:lnTo>
                    <a:cubicBezTo>
                      <a:pt x="0" y="12077"/>
                      <a:pt x="12077" y="0"/>
                      <a:pt x="26974" y="0"/>
                    </a:cubicBezTo>
                    <a:close/>
                  </a:path>
                </a:pathLst>
              </a:custGeom>
              <a:solidFill>
                <a:srgbClr val="2E3192"/>
              </a:solidFill>
            </p:spPr>
            <p:txBody>
              <a:bodyPr/>
              <a:lstStyle/>
              <a:p>
                <a:endParaRPr lang="en-US"/>
              </a:p>
            </p:txBody>
          </p:sp>
          <p:sp>
            <p:nvSpPr>
              <p:cNvPr id="7" name="TextBox 7"/>
              <p:cNvSpPr txBox="1"/>
              <p:nvPr/>
            </p:nvSpPr>
            <p:spPr>
              <a:xfrm>
                <a:off x="0" y="-95250"/>
                <a:ext cx="3855189" cy="2262717"/>
              </a:xfrm>
              <a:prstGeom prst="rect">
                <a:avLst/>
              </a:prstGeom>
            </p:spPr>
            <p:txBody>
              <a:bodyPr lIns="50800" tIns="50800" rIns="50800" bIns="50800" rtlCol="0" anchor="ctr"/>
              <a:lstStyle/>
              <a:p>
                <a:pPr algn="ctr">
                  <a:lnSpc>
                    <a:spcPts val="3480"/>
                  </a:lnSpc>
                </a:pPr>
              </a:p>
            </p:txBody>
          </p:sp>
        </p:grpSp>
        <p:grpSp>
          <p:nvGrpSpPr>
            <p:cNvPr id="8" name="Group 8"/>
            <p:cNvGrpSpPr/>
            <p:nvPr/>
          </p:nvGrpSpPr>
          <p:grpSpPr>
            <a:xfrm>
              <a:off x="0" y="0"/>
              <a:ext cx="25668105" cy="1995915"/>
              <a:chOff x="0" y="0"/>
              <a:chExt cx="5070243" cy="394255"/>
            </a:xfrm>
          </p:grpSpPr>
          <p:sp>
            <p:nvSpPr>
              <p:cNvPr id="9" name="Freeform 9"/>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10" name="TextBox 10"/>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grpSp>
      <p:sp>
        <p:nvSpPr>
          <p:cNvPr id="11" name="Freeform 11"/>
          <p:cNvSpPr/>
          <p:nvPr/>
        </p:nvSpPr>
        <p:spPr>
          <a:xfrm>
            <a:off x="1572470" y="503494"/>
            <a:ext cx="14996938" cy="9230012"/>
          </a:xfrm>
          <a:custGeom>
            <a:avLst/>
            <a:gdLst/>
            <a:ahLst/>
            <a:cxnLst/>
            <a:rect l="l" t="t" r="r" b="b"/>
            <a:pathLst>
              <a:path w="14996938" h="9230012">
                <a:moveTo>
                  <a:pt x="0" y="0"/>
                </a:moveTo>
                <a:lnTo>
                  <a:pt x="14996937" y="0"/>
                </a:lnTo>
                <a:lnTo>
                  <a:pt x="14996937" y="9230012"/>
                </a:lnTo>
                <a:lnTo>
                  <a:pt x="0" y="9230012"/>
                </a:lnTo>
                <a:lnTo>
                  <a:pt x="0" y="0"/>
                </a:lnTo>
                <a:close/>
              </a:path>
            </a:pathLst>
          </a:custGeom>
          <a:blipFill>
            <a:blip r:embed="rId2"/>
            <a:stretch>
              <a:fillRect t="-447" b="-447"/>
            </a:stretch>
          </a:blipFill>
        </p:spPr>
        <p:txBody>
          <a:bodyPr/>
          <a:lstStyle/>
          <a:p>
            <a:endParaRPr lang="en-US"/>
          </a:p>
        </p:txBody>
      </p:sp>
      <p:grpSp>
        <p:nvGrpSpPr>
          <p:cNvPr id="12" name="Group 12"/>
          <p:cNvGrpSpPr/>
          <p:nvPr/>
        </p:nvGrpSpPr>
        <p:grpSpPr>
          <a:xfrm>
            <a:off x="6847160" y="8677448"/>
            <a:ext cx="7675351" cy="758219"/>
            <a:chOff x="0" y="0"/>
            <a:chExt cx="2021492" cy="199696"/>
          </a:xfrm>
        </p:grpSpPr>
        <p:sp>
          <p:nvSpPr>
            <p:cNvPr id="13" name="Freeform 13"/>
            <p:cNvSpPr/>
            <p:nvPr/>
          </p:nvSpPr>
          <p:spPr>
            <a:xfrm>
              <a:off x="0" y="0"/>
              <a:ext cx="2021492" cy="199696"/>
            </a:xfrm>
            <a:custGeom>
              <a:avLst/>
              <a:gdLst/>
              <a:ahLst/>
              <a:cxnLst/>
              <a:rect l="l" t="t" r="r" b="b"/>
              <a:pathLst>
                <a:path w="2021492" h="199696">
                  <a:moveTo>
                    <a:pt x="51442" y="0"/>
                  </a:moveTo>
                  <a:lnTo>
                    <a:pt x="1970049" y="0"/>
                  </a:lnTo>
                  <a:cubicBezTo>
                    <a:pt x="1998460" y="0"/>
                    <a:pt x="2021492" y="23032"/>
                    <a:pt x="2021492" y="51442"/>
                  </a:cubicBezTo>
                  <a:lnTo>
                    <a:pt x="2021492" y="148253"/>
                  </a:lnTo>
                  <a:cubicBezTo>
                    <a:pt x="2021492" y="176664"/>
                    <a:pt x="1998460" y="199696"/>
                    <a:pt x="1970049" y="199696"/>
                  </a:cubicBezTo>
                  <a:lnTo>
                    <a:pt x="51442" y="199696"/>
                  </a:lnTo>
                  <a:cubicBezTo>
                    <a:pt x="23032" y="199696"/>
                    <a:pt x="0" y="176664"/>
                    <a:pt x="0" y="148253"/>
                  </a:cubicBezTo>
                  <a:lnTo>
                    <a:pt x="0" y="51442"/>
                  </a:lnTo>
                  <a:cubicBezTo>
                    <a:pt x="0" y="23032"/>
                    <a:pt x="23032" y="0"/>
                    <a:pt x="51442" y="0"/>
                  </a:cubicBezTo>
                  <a:close/>
                </a:path>
              </a:pathLst>
            </a:custGeom>
            <a:solidFill>
              <a:srgbClr val="35479A">
                <a:alpha val="82745"/>
              </a:srgbClr>
            </a:solidFill>
          </p:spPr>
          <p:txBody>
            <a:bodyPr/>
            <a:lstStyle/>
            <a:p>
              <a:endParaRPr lang="en-US"/>
            </a:p>
          </p:txBody>
        </p:sp>
        <p:sp>
          <p:nvSpPr>
            <p:cNvPr id="14" name="TextBox 14"/>
            <p:cNvSpPr txBox="1"/>
            <p:nvPr/>
          </p:nvSpPr>
          <p:spPr>
            <a:xfrm>
              <a:off x="0" y="-95250"/>
              <a:ext cx="2021492" cy="294946"/>
            </a:xfrm>
            <a:prstGeom prst="rect">
              <a:avLst/>
            </a:prstGeom>
          </p:spPr>
          <p:txBody>
            <a:bodyPr lIns="50800" tIns="50800" rIns="50800" bIns="50800" rtlCol="0" anchor="ctr"/>
            <a:lstStyle/>
            <a:p>
              <a:pPr algn="ctr">
                <a:lnSpc>
                  <a:spcPts val="3480"/>
                </a:lnSpc>
              </a:pPr>
              <a:r>
                <a:rPr lang="en-US" sz="2485">
                  <a:solidFill>
                    <a:srgbClr val="FFFFFF">
                      <a:alpha val="82745"/>
                    </a:srgbClr>
                  </a:solidFill>
                  <a:latin typeface="Arial MT Pro" panose="020B0502020202020204"/>
                  <a:ea typeface="Arial MT Pro" panose="020B0502020202020204"/>
                  <a:cs typeface="Arial MT Pro" panose="020B0502020202020204"/>
                  <a:sym typeface="Arial MT Pro" panose="020B0502020202020204"/>
                </a:rPr>
                <a:t>Map IS NOT intended to be geographically accurate.</a:t>
              </a:r>
              <a:endParaRPr lang="en-US" sz="2485">
                <a:solidFill>
                  <a:srgbClr val="FFFFFF">
                    <a:alpha val="82745"/>
                  </a:srgbClr>
                </a:solidFill>
                <a:latin typeface="Arial MT Pro" panose="020B0502020202020204"/>
                <a:ea typeface="Arial MT Pro" panose="020B0502020202020204"/>
                <a:cs typeface="Arial MT Pro" panose="020B0502020202020204"/>
                <a:sym typeface="Arial MT Pro" panose="020B0502020202020204"/>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sp>
        <p:nvSpPr>
          <p:cNvPr id="3" name="TextBox 3"/>
          <p:cNvSpPr txBox="1"/>
          <p:nvPr/>
        </p:nvSpPr>
        <p:spPr>
          <a:xfrm>
            <a:off x="1028700" y="1952507"/>
            <a:ext cx="17259300" cy="1784729"/>
          </a:xfrm>
          <a:prstGeom prst="rect">
            <a:avLst/>
          </a:prstGeom>
        </p:spPr>
        <p:txBody>
          <a:bodyPr lIns="0" tIns="0" rIns="0" bIns="0" rtlCol="0" anchor="t">
            <a:spAutoFit/>
          </a:bodyPr>
          <a:lstStyle/>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Citation</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White, W., Galanter, M., Humphreys, K., &amp; Kelly, J. (2016). The paucity of attention to narcotics anonymous in current public, professional, and policy responses to rising opioid addiction. Alcoholism Treatment Quarterly, 34(4), 437–462. https://doi.org/10.1080/07347324.2016.1217712</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p:txBody>
      </p:sp>
      <p:grpSp>
        <p:nvGrpSpPr>
          <p:cNvPr id="4" name="Group 4"/>
          <p:cNvGrpSpPr/>
          <p:nvPr/>
        </p:nvGrpSpPr>
        <p:grpSpPr>
          <a:xfrm>
            <a:off x="1047538" y="1028700"/>
            <a:ext cx="16211762" cy="8434773"/>
            <a:chOff x="0" y="0"/>
            <a:chExt cx="4269764" cy="2221504"/>
          </a:xfrm>
        </p:grpSpPr>
        <p:sp>
          <p:nvSpPr>
            <p:cNvPr id="5" name="Freeform 5"/>
            <p:cNvSpPr/>
            <p:nvPr/>
          </p:nvSpPr>
          <p:spPr>
            <a:xfrm>
              <a:off x="0" y="0"/>
              <a:ext cx="4269765" cy="2221504"/>
            </a:xfrm>
            <a:custGeom>
              <a:avLst/>
              <a:gdLst/>
              <a:ahLst/>
              <a:cxnLst/>
              <a:rect l="l" t="t" r="r" b="b"/>
              <a:pathLst>
                <a:path w="4269765" h="2221504">
                  <a:moveTo>
                    <a:pt x="24355" y="0"/>
                  </a:moveTo>
                  <a:lnTo>
                    <a:pt x="4245409" y="0"/>
                  </a:lnTo>
                  <a:cubicBezTo>
                    <a:pt x="4258861" y="0"/>
                    <a:pt x="4269765" y="10904"/>
                    <a:pt x="4269765" y="24355"/>
                  </a:cubicBezTo>
                  <a:lnTo>
                    <a:pt x="4269765" y="2197149"/>
                  </a:lnTo>
                  <a:cubicBezTo>
                    <a:pt x="4269765" y="2203608"/>
                    <a:pt x="4267198" y="2209803"/>
                    <a:pt x="4262631" y="2214370"/>
                  </a:cubicBezTo>
                  <a:cubicBezTo>
                    <a:pt x="4258064" y="2218938"/>
                    <a:pt x="4251869" y="2221504"/>
                    <a:pt x="4245409" y="2221504"/>
                  </a:cubicBezTo>
                  <a:lnTo>
                    <a:pt x="24355" y="2221504"/>
                  </a:lnTo>
                  <a:cubicBezTo>
                    <a:pt x="17896" y="2221504"/>
                    <a:pt x="11701" y="2218938"/>
                    <a:pt x="7133" y="2214370"/>
                  </a:cubicBezTo>
                  <a:cubicBezTo>
                    <a:pt x="2566" y="2209803"/>
                    <a:pt x="0" y="2203608"/>
                    <a:pt x="0" y="2197149"/>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6" name="TextBox 6"/>
            <p:cNvSpPr txBox="1"/>
            <p:nvPr/>
          </p:nvSpPr>
          <p:spPr>
            <a:xfrm>
              <a:off x="0" y="-95250"/>
              <a:ext cx="4269764" cy="2316754"/>
            </a:xfrm>
            <a:prstGeom prst="rect">
              <a:avLst/>
            </a:prstGeom>
          </p:spPr>
          <p:txBody>
            <a:bodyPr lIns="50800" tIns="50800" rIns="50800" bIns="50800" rtlCol="0" anchor="ctr"/>
            <a:lstStyle/>
            <a:p>
              <a:pPr algn="ctr">
                <a:lnSpc>
                  <a:spcPts val="3480"/>
                </a:lnSpc>
              </a:pPr>
            </a:p>
          </p:txBody>
        </p:sp>
      </p:grpSp>
      <p:sp>
        <p:nvSpPr>
          <p:cNvPr id="7" name="TextBox 7"/>
          <p:cNvSpPr txBox="1"/>
          <p:nvPr/>
        </p:nvSpPr>
        <p:spPr>
          <a:xfrm>
            <a:off x="1095375" y="1176328"/>
            <a:ext cx="13357344"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Evidence-based Research and Data</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8" name="Freeform 8"/>
          <p:cNvSpPr/>
          <p:nvPr/>
        </p:nvSpPr>
        <p:spPr>
          <a:xfrm>
            <a:off x="-241794" y="955339"/>
            <a:ext cx="19093047" cy="918227"/>
          </a:xfrm>
          <a:custGeom>
            <a:avLst/>
            <a:gdLst/>
            <a:ahLst/>
            <a:cxnLst/>
            <a:rect l="l" t="t" r="r" b="b"/>
            <a:pathLst>
              <a:path w="19093047" h="918227">
                <a:moveTo>
                  <a:pt x="0" y="0"/>
                </a:moveTo>
                <a:lnTo>
                  <a:pt x="19093047" y="0"/>
                </a:lnTo>
                <a:lnTo>
                  <a:pt x="19093047" y="918228"/>
                </a:lnTo>
                <a:lnTo>
                  <a:pt x="0" y="918228"/>
                </a:lnTo>
                <a:lnTo>
                  <a:pt x="0" y="0"/>
                </a:lnTo>
                <a:close/>
              </a:path>
            </a:pathLst>
          </a:custGeom>
          <a:blipFill>
            <a:blip r:embed="rId2"/>
            <a:stretch>
              <a:fillRect t="-34473" b="-34473"/>
            </a:stretch>
          </a:blipFill>
        </p:spPr>
        <p:txBody>
          <a:bodyPr/>
          <a:lstStyle/>
          <a:p>
            <a:endParaRPr lang="en-US"/>
          </a:p>
        </p:txBody>
      </p:sp>
      <p:sp>
        <p:nvSpPr>
          <p:cNvPr id="9" name="Freeform 9"/>
          <p:cNvSpPr/>
          <p:nvPr/>
        </p:nvSpPr>
        <p:spPr>
          <a:xfrm>
            <a:off x="1754777" y="955339"/>
            <a:ext cx="4345484" cy="1945634"/>
          </a:xfrm>
          <a:custGeom>
            <a:avLst/>
            <a:gdLst/>
            <a:ahLst/>
            <a:cxnLst/>
            <a:rect l="l" t="t" r="r" b="b"/>
            <a:pathLst>
              <a:path w="4345484" h="1945634">
                <a:moveTo>
                  <a:pt x="0" y="0"/>
                </a:moveTo>
                <a:lnTo>
                  <a:pt x="4345484" y="0"/>
                </a:lnTo>
                <a:lnTo>
                  <a:pt x="4345484" y="1945634"/>
                </a:lnTo>
                <a:lnTo>
                  <a:pt x="0" y="1945634"/>
                </a:lnTo>
                <a:lnTo>
                  <a:pt x="0" y="0"/>
                </a:lnTo>
                <a:close/>
              </a:path>
            </a:pathLst>
          </a:custGeom>
          <a:blipFill>
            <a:blip r:embed="rId3"/>
            <a:stretch>
              <a:fillRect t="-130735"/>
            </a:stretch>
          </a:blipFill>
        </p:spPr>
        <p:txBody>
          <a:bodyPr/>
          <a:lstStyle/>
          <a:p>
            <a:endParaRPr lang="en-US"/>
          </a:p>
        </p:txBody>
      </p:sp>
      <p:sp>
        <p:nvSpPr>
          <p:cNvPr id="10" name="Freeform 10"/>
          <p:cNvSpPr/>
          <p:nvPr/>
        </p:nvSpPr>
        <p:spPr>
          <a:xfrm>
            <a:off x="10739063" y="2111901"/>
            <a:ext cx="6520237" cy="1625334"/>
          </a:xfrm>
          <a:custGeom>
            <a:avLst/>
            <a:gdLst/>
            <a:ahLst/>
            <a:cxnLst/>
            <a:rect l="l" t="t" r="r" b="b"/>
            <a:pathLst>
              <a:path w="6520237" h="1625334">
                <a:moveTo>
                  <a:pt x="0" y="0"/>
                </a:moveTo>
                <a:lnTo>
                  <a:pt x="6520237" y="0"/>
                </a:lnTo>
                <a:lnTo>
                  <a:pt x="6520237" y="1625335"/>
                </a:lnTo>
                <a:lnTo>
                  <a:pt x="0" y="1625335"/>
                </a:lnTo>
                <a:lnTo>
                  <a:pt x="0" y="0"/>
                </a:lnTo>
                <a:close/>
              </a:path>
            </a:pathLst>
          </a:custGeom>
          <a:blipFill>
            <a:blip r:embed="rId4"/>
            <a:stretch>
              <a:fillRect/>
            </a:stretch>
          </a:blipFill>
        </p:spPr>
        <p:txBody>
          <a:bodyPr/>
          <a:lstStyle/>
          <a:p>
            <a:endParaRPr lang="en-US"/>
          </a:p>
        </p:txBody>
      </p:sp>
      <p:sp>
        <p:nvSpPr>
          <p:cNvPr id="11" name="Freeform 11"/>
          <p:cNvSpPr/>
          <p:nvPr/>
        </p:nvSpPr>
        <p:spPr>
          <a:xfrm>
            <a:off x="10739063" y="3861061"/>
            <a:ext cx="6520237" cy="5554787"/>
          </a:xfrm>
          <a:custGeom>
            <a:avLst/>
            <a:gdLst/>
            <a:ahLst/>
            <a:cxnLst/>
            <a:rect l="l" t="t" r="r" b="b"/>
            <a:pathLst>
              <a:path w="6520237" h="5554787">
                <a:moveTo>
                  <a:pt x="0" y="0"/>
                </a:moveTo>
                <a:lnTo>
                  <a:pt x="6520237" y="0"/>
                </a:lnTo>
                <a:lnTo>
                  <a:pt x="6520237" y="5554787"/>
                </a:lnTo>
                <a:lnTo>
                  <a:pt x="0" y="5554787"/>
                </a:lnTo>
                <a:lnTo>
                  <a:pt x="0" y="0"/>
                </a:lnTo>
                <a:close/>
              </a:path>
            </a:pathLst>
          </a:custGeom>
          <a:blipFill>
            <a:blip r:embed="rId5"/>
            <a:stretch>
              <a:fillRect r="-14541"/>
            </a:stretch>
          </a:blipFill>
        </p:spPr>
        <p:txBody>
          <a:bodyPr/>
          <a:lstStyle/>
          <a:p>
            <a:endParaRPr lang="en-US"/>
          </a:p>
        </p:txBody>
      </p:sp>
      <p:sp>
        <p:nvSpPr>
          <p:cNvPr id="12" name="Freeform 12"/>
          <p:cNvSpPr/>
          <p:nvPr/>
        </p:nvSpPr>
        <p:spPr>
          <a:xfrm>
            <a:off x="1047538" y="5043300"/>
            <a:ext cx="6793711" cy="4372548"/>
          </a:xfrm>
          <a:custGeom>
            <a:avLst/>
            <a:gdLst/>
            <a:ahLst/>
            <a:cxnLst/>
            <a:rect l="l" t="t" r="r" b="b"/>
            <a:pathLst>
              <a:path w="6793711" h="4372548">
                <a:moveTo>
                  <a:pt x="0" y="0"/>
                </a:moveTo>
                <a:lnTo>
                  <a:pt x="6793711" y="0"/>
                </a:lnTo>
                <a:lnTo>
                  <a:pt x="6793711" y="4372548"/>
                </a:lnTo>
                <a:lnTo>
                  <a:pt x="0" y="4372548"/>
                </a:lnTo>
                <a:lnTo>
                  <a:pt x="0" y="0"/>
                </a:lnTo>
                <a:close/>
              </a:path>
            </a:pathLst>
          </a:custGeom>
          <a:blipFill>
            <a:blip r:embed="rId6"/>
            <a:stretch>
              <a:fillRect/>
            </a:stretch>
          </a:blipFill>
        </p:spPr>
        <p:txBody>
          <a:bodyPr/>
          <a:lstStyle/>
          <a:p>
            <a:endParaRPr lang="en-US"/>
          </a:p>
        </p:txBody>
      </p:sp>
      <p:sp>
        <p:nvSpPr>
          <p:cNvPr id="13" name="TextBox 13"/>
          <p:cNvSpPr txBox="1"/>
          <p:nvPr/>
        </p:nvSpPr>
        <p:spPr>
          <a:xfrm>
            <a:off x="1116472" y="1577918"/>
            <a:ext cx="9622591" cy="3880485"/>
          </a:xfrm>
          <a:prstGeom prst="rect">
            <a:avLst/>
          </a:prstGeom>
        </p:spPr>
        <p:txBody>
          <a:bodyPr lIns="0" tIns="0" rIns="0" bIns="0" rtlCol="0" anchor="t">
            <a:spAutoFit/>
          </a:bodyPr>
          <a:lstStyle/>
          <a:p>
            <a:pPr algn="l">
              <a:lnSpc>
                <a:spcPts val="5040"/>
              </a:lnSpc>
              <a:spcBef>
                <a:spcPct val="0"/>
              </a:spcBef>
            </a:pPr>
          </a:p>
          <a:p>
            <a:pPr algn="l">
              <a:lnSpc>
                <a:spcPts val="5040"/>
              </a:lnSpc>
              <a:spcBef>
                <a:spcPct val="0"/>
              </a:spcBef>
            </a:pPr>
            <a:r>
              <a:rPr lang="en-US" sz="3600">
                <a:solidFill>
                  <a:srgbClr val="FFFFFF"/>
                </a:solidFill>
                <a:latin typeface="Arial MT Pro" panose="020B0502020202020204"/>
                <a:ea typeface="Arial MT Pro" panose="020B0502020202020204"/>
                <a:cs typeface="Arial MT Pro" panose="020B0502020202020204"/>
                <a:sym typeface="Arial MT Pro" panose="020B0502020202020204"/>
              </a:rPr>
              <a:t>◆ Top 3 influences to attend first NA meeting:</a:t>
            </a:r>
            <a:endParaRPr lang="en-US" sz="36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5040"/>
              </a:lnSpc>
              <a:spcBef>
                <a:spcPct val="0"/>
              </a:spcBef>
            </a:pPr>
            <a:r>
              <a:rPr lang="en-US" sz="3600">
                <a:solidFill>
                  <a:srgbClr val="FFFFFF"/>
                </a:solidFill>
                <a:latin typeface="Arial MT Pro" panose="020B0502020202020204"/>
                <a:ea typeface="Arial MT Pro" panose="020B0502020202020204"/>
                <a:cs typeface="Arial MT Pro" panose="020B0502020202020204"/>
                <a:sym typeface="Arial MT Pro" panose="020B0502020202020204"/>
              </a:rPr>
              <a:t>    1.Another NA member</a:t>
            </a:r>
            <a:endParaRPr lang="en-US" sz="36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5040"/>
              </a:lnSpc>
              <a:spcBef>
                <a:spcPct val="0"/>
              </a:spcBef>
            </a:pPr>
            <a:r>
              <a:rPr lang="en-US" sz="3600">
                <a:solidFill>
                  <a:srgbClr val="FFFFFF"/>
                </a:solidFill>
                <a:latin typeface="Arial MT Pro" panose="020B0502020202020204"/>
                <a:ea typeface="Arial MT Pro" panose="020B0502020202020204"/>
                <a:cs typeface="Arial MT Pro" panose="020B0502020202020204"/>
                <a:sym typeface="Arial MT Pro" panose="020B0502020202020204"/>
              </a:rPr>
              <a:t>    2.Treatment / counseling agency </a:t>
            </a:r>
            <a:endParaRPr lang="en-US" sz="36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5040"/>
              </a:lnSpc>
              <a:spcBef>
                <a:spcPct val="0"/>
              </a:spcBef>
            </a:pPr>
            <a:r>
              <a:rPr lang="en-US" sz="3600">
                <a:solidFill>
                  <a:srgbClr val="FFFFFF"/>
                </a:solidFill>
                <a:latin typeface="Arial MT Pro" panose="020B0502020202020204"/>
                <a:ea typeface="Arial MT Pro" panose="020B0502020202020204"/>
                <a:cs typeface="Arial MT Pro" panose="020B0502020202020204"/>
                <a:sym typeface="Arial MT Pro" panose="020B0502020202020204"/>
              </a:rPr>
              <a:t>    3.Family</a:t>
            </a:r>
            <a:endParaRPr lang="en-US" sz="36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5040"/>
              </a:lnSpc>
              <a:spcBef>
                <a:spcPct val="0"/>
              </a:spcBef>
            </a:pPr>
            <a:endParaRPr lang="en-US" sz="3600">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
        <p:nvSpPr>
          <p:cNvPr id="14" name="TextBox 14"/>
          <p:cNvSpPr txBox="1"/>
          <p:nvPr/>
        </p:nvSpPr>
        <p:spPr>
          <a:xfrm>
            <a:off x="2976354" y="1087416"/>
            <a:ext cx="16211762" cy="840741"/>
          </a:xfrm>
          <a:prstGeom prst="rect">
            <a:avLst/>
          </a:prstGeom>
        </p:spPr>
        <p:txBody>
          <a:bodyPr lIns="0" tIns="0" rIns="0" bIns="0" rtlCol="0" anchor="t">
            <a:spAutoFit/>
          </a:bodyPr>
          <a:lstStyle/>
          <a:p>
            <a:pPr algn="ctr">
              <a:lnSpc>
                <a:spcPts val="6160"/>
              </a:lnSpc>
              <a:spcBef>
                <a:spcPct val="0"/>
              </a:spcBef>
            </a:pPr>
            <a:r>
              <a:rPr lang="en-US" sz="4400" b="1">
                <a:solidFill>
                  <a:srgbClr val="FFFFFF"/>
                </a:solidFill>
                <a:latin typeface="Arial MT Pro Bold"/>
                <a:ea typeface="Arial MT Pro Bold"/>
                <a:cs typeface="Arial MT Pro Bold"/>
                <a:sym typeface="Arial MT Pro Bold"/>
              </a:rPr>
              <a:t>2024 World vs Region Membership Survey</a:t>
            </a:r>
            <a:endParaRPr lang="en-US" sz="4400" b="1">
              <a:solidFill>
                <a:srgbClr val="FFFFFF"/>
              </a:solidFill>
              <a:latin typeface="Arial MT Pro Bold"/>
              <a:ea typeface="Arial MT Pro Bold"/>
              <a:cs typeface="Arial MT Pro Bold"/>
              <a:sym typeface="Arial MT Pro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sp>
        <p:nvSpPr>
          <p:cNvPr id="3" name="TextBox 3"/>
          <p:cNvSpPr txBox="1"/>
          <p:nvPr/>
        </p:nvSpPr>
        <p:spPr>
          <a:xfrm>
            <a:off x="1028700" y="1952507"/>
            <a:ext cx="17259300" cy="1784729"/>
          </a:xfrm>
          <a:prstGeom prst="rect">
            <a:avLst/>
          </a:prstGeom>
        </p:spPr>
        <p:txBody>
          <a:bodyPr lIns="0" tIns="0" rIns="0" bIns="0" rtlCol="0" anchor="t">
            <a:spAutoFit/>
          </a:bodyPr>
          <a:lstStyle/>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Citation</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White, W., Galanter, M., Humphreys, K., &amp; Kelly, J. (2016). The paucity of attention to narcotics anonymous in current public, professional, and policy responses to rising opioid addiction. Alcoholism Treatment Quarterly, 34(4), 437–462. https://doi.org/10.1080/07347324.2016.1217712</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p:txBody>
      </p:sp>
      <p:grpSp>
        <p:nvGrpSpPr>
          <p:cNvPr id="4" name="Group 4"/>
          <p:cNvGrpSpPr/>
          <p:nvPr/>
        </p:nvGrpSpPr>
        <p:grpSpPr>
          <a:xfrm>
            <a:off x="1047538" y="1028700"/>
            <a:ext cx="16211762" cy="8434773"/>
            <a:chOff x="0" y="0"/>
            <a:chExt cx="4269764" cy="2221504"/>
          </a:xfrm>
        </p:grpSpPr>
        <p:sp>
          <p:nvSpPr>
            <p:cNvPr id="5" name="Freeform 5"/>
            <p:cNvSpPr/>
            <p:nvPr/>
          </p:nvSpPr>
          <p:spPr>
            <a:xfrm>
              <a:off x="0" y="0"/>
              <a:ext cx="4269765" cy="2221504"/>
            </a:xfrm>
            <a:custGeom>
              <a:avLst/>
              <a:gdLst/>
              <a:ahLst/>
              <a:cxnLst/>
              <a:rect l="l" t="t" r="r" b="b"/>
              <a:pathLst>
                <a:path w="4269765" h="2221504">
                  <a:moveTo>
                    <a:pt x="24355" y="0"/>
                  </a:moveTo>
                  <a:lnTo>
                    <a:pt x="4245409" y="0"/>
                  </a:lnTo>
                  <a:cubicBezTo>
                    <a:pt x="4258861" y="0"/>
                    <a:pt x="4269765" y="10904"/>
                    <a:pt x="4269765" y="24355"/>
                  </a:cubicBezTo>
                  <a:lnTo>
                    <a:pt x="4269765" y="2197149"/>
                  </a:lnTo>
                  <a:cubicBezTo>
                    <a:pt x="4269765" y="2203608"/>
                    <a:pt x="4267198" y="2209803"/>
                    <a:pt x="4262631" y="2214370"/>
                  </a:cubicBezTo>
                  <a:cubicBezTo>
                    <a:pt x="4258064" y="2218938"/>
                    <a:pt x="4251869" y="2221504"/>
                    <a:pt x="4245409" y="2221504"/>
                  </a:cubicBezTo>
                  <a:lnTo>
                    <a:pt x="24355" y="2221504"/>
                  </a:lnTo>
                  <a:cubicBezTo>
                    <a:pt x="17896" y="2221504"/>
                    <a:pt x="11701" y="2218938"/>
                    <a:pt x="7133" y="2214370"/>
                  </a:cubicBezTo>
                  <a:cubicBezTo>
                    <a:pt x="2566" y="2209803"/>
                    <a:pt x="0" y="2203608"/>
                    <a:pt x="0" y="2197149"/>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6" name="TextBox 6"/>
            <p:cNvSpPr txBox="1"/>
            <p:nvPr/>
          </p:nvSpPr>
          <p:spPr>
            <a:xfrm>
              <a:off x="0" y="-95250"/>
              <a:ext cx="4269764" cy="2316754"/>
            </a:xfrm>
            <a:prstGeom prst="rect">
              <a:avLst/>
            </a:prstGeom>
          </p:spPr>
          <p:txBody>
            <a:bodyPr lIns="50800" tIns="50800" rIns="50800" bIns="50800" rtlCol="0" anchor="ctr"/>
            <a:lstStyle/>
            <a:p>
              <a:pPr algn="ctr">
                <a:lnSpc>
                  <a:spcPts val="3480"/>
                </a:lnSpc>
              </a:pPr>
            </a:p>
          </p:txBody>
        </p:sp>
      </p:grpSp>
      <p:sp>
        <p:nvSpPr>
          <p:cNvPr id="7" name="TextBox 7"/>
          <p:cNvSpPr txBox="1"/>
          <p:nvPr/>
        </p:nvSpPr>
        <p:spPr>
          <a:xfrm>
            <a:off x="1095375" y="1176328"/>
            <a:ext cx="13357344"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Evidence-based Research and Data</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8" name="Freeform 8"/>
          <p:cNvSpPr/>
          <p:nvPr/>
        </p:nvSpPr>
        <p:spPr>
          <a:xfrm>
            <a:off x="-241794" y="955339"/>
            <a:ext cx="19093047" cy="918227"/>
          </a:xfrm>
          <a:custGeom>
            <a:avLst/>
            <a:gdLst/>
            <a:ahLst/>
            <a:cxnLst/>
            <a:rect l="l" t="t" r="r" b="b"/>
            <a:pathLst>
              <a:path w="19093047" h="918227">
                <a:moveTo>
                  <a:pt x="0" y="0"/>
                </a:moveTo>
                <a:lnTo>
                  <a:pt x="19093047" y="0"/>
                </a:lnTo>
                <a:lnTo>
                  <a:pt x="19093047" y="918228"/>
                </a:lnTo>
                <a:lnTo>
                  <a:pt x="0" y="918228"/>
                </a:lnTo>
                <a:lnTo>
                  <a:pt x="0" y="0"/>
                </a:lnTo>
                <a:close/>
              </a:path>
            </a:pathLst>
          </a:custGeom>
          <a:blipFill>
            <a:blip r:embed="rId2"/>
            <a:stretch>
              <a:fillRect t="-34473" b="-34473"/>
            </a:stretch>
          </a:blipFill>
        </p:spPr>
        <p:txBody>
          <a:bodyPr/>
          <a:lstStyle/>
          <a:p>
            <a:endParaRPr lang="en-US"/>
          </a:p>
        </p:txBody>
      </p:sp>
      <p:sp>
        <p:nvSpPr>
          <p:cNvPr id="9" name="Freeform 9"/>
          <p:cNvSpPr/>
          <p:nvPr/>
        </p:nvSpPr>
        <p:spPr>
          <a:xfrm>
            <a:off x="1028700" y="1696204"/>
            <a:ext cx="5472346" cy="4872902"/>
          </a:xfrm>
          <a:custGeom>
            <a:avLst/>
            <a:gdLst/>
            <a:ahLst/>
            <a:cxnLst/>
            <a:rect l="l" t="t" r="r" b="b"/>
            <a:pathLst>
              <a:path w="5472346" h="4872902">
                <a:moveTo>
                  <a:pt x="0" y="0"/>
                </a:moveTo>
                <a:lnTo>
                  <a:pt x="5472346" y="0"/>
                </a:lnTo>
                <a:lnTo>
                  <a:pt x="5472346" y="4872902"/>
                </a:lnTo>
                <a:lnTo>
                  <a:pt x="0" y="4872902"/>
                </a:lnTo>
                <a:lnTo>
                  <a:pt x="0" y="0"/>
                </a:lnTo>
                <a:close/>
              </a:path>
            </a:pathLst>
          </a:custGeom>
          <a:blipFill>
            <a:blip r:embed="rId3"/>
            <a:stretch>
              <a:fillRect/>
            </a:stretch>
          </a:blipFill>
        </p:spPr>
        <p:txBody>
          <a:bodyPr/>
          <a:lstStyle/>
          <a:p>
            <a:endParaRPr lang="en-US"/>
          </a:p>
        </p:txBody>
      </p:sp>
      <p:sp>
        <p:nvSpPr>
          <p:cNvPr id="10" name="Freeform 10"/>
          <p:cNvSpPr/>
          <p:nvPr/>
        </p:nvSpPr>
        <p:spPr>
          <a:xfrm>
            <a:off x="1754777" y="955339"/>
            <a:ext cx="4345484" cy="1945634"/>
          </a:xfrm>
          <a:custGeom>
            <a:avLst/>
            <a:gdLst/>
            <a:ahLst/>
            <a:cxnLst/>
            <a:rect l="l" t="t" r="r" b="b"/>
            <a:pathLst>
              <a:path w="4345484" h="1945634">
                <a:moveTo>
                  <a:pt x="0" y="0"/>
                </a:moveTo>
                <a:lnTo>
                  <a:pt x="4345484" y="0"/>
                </a:lnTo>
                <a:lnTo>
                  <a:pt x="4345484" y="1945634"/>
                </a:lnTo>
                <a:lnTo>
                  <a:pt x="0" y="1945634"/>
                </a:lnTo>
                <a:lnTo>
                  <a:pt x="0" y="0"/>
                </a:lnTo>
                <a:close/>
              </a:path>
            </a:pathLst>
          </a:custGeom>
          <a:blipFill>
            <a:blip r:embed="rId4"/>
            <a:stretch>
              <a:fillRect t="-130735"/>
            </a:stretch>
          </a:blipFill>
        </p:spPr>
        <p:txBody>
          <a:bodyPr/>
          <a:lstStyle/>
          <a:p>
            <a:endParaRPr lang="en-US"/>
          </a:p>
        </p:txBody>
      </p:sp>
      <p:sp>
        <p:nvSpPr>
          <p:cNvPr id="11" name="Freeform 11"/>
          <p:cNvSpPr/>
          <p:nvPr/>
        </p:nvSpPr>
        <p:spPr>
          <a:xfrm>
            <a:off x="8264358" y="1928156"/>
            <a:ext cx="8994942" cy="7535316"/>
          </a:xfrm>
          <a:custGeom>
            <a:avLst/>
            <a:gdLst/>
            <a:ahLst/>
            <a:cxnLst/>
            <a:rect l="l" t="t" r="r" b="b"/>
            <a:pathLst>
              <a:path w="8994942" h="7535316">
                <a:moveTo>
                  <a:pt x="0" y="0"/>
                </a:moveTo>
                <a:lnTo>
                  <a:pt x="8994942" y="0"/>
                </a:lnTo>
                <a:lnTo>
                  <a:pt x="8994942" y="7535317"/>
                </a:lnTo>
                <a:lnTo>
                  <a:pt x="0" y="7535317"/>
                </a:lnTo>
                <a:lnTo>
                  <a:pt x="0" y="0"/>
                </a:lnTo>
                <a:close/>
              </a:path>
            </a:pathLst>
          </a:custGeom>
          <a:blipFill>
            <a:blip r:embed="rId5"/>
            <a:stretch>
              <a:fillRect/>
            </a:stretch>
          </a:blipFill>
        </p:spPr>
        <p:txBody>
          <a:bodyPr/>
          <a:lstStyle/>
          <a:p>
            <a:endParaRPr lang="en-US"/>
          </a:p>
        </p:txBody>
      </p:sp>
      <p:sp>
        <p:nvSpPr>
          <p:cNvPr id="12" name="Freeform 12"/>
          <p:cNvSpPr/>
          <p:nvPr/>
        </p:nvSpPr>
        <p:spPr>
          <a:xfrm>
            <a:off x="4168952" y="5803748"/>
            <a:ext cx="4095406" cy="3659724"/>
          </a:xfrm>
          <a:custGeom>
            <a:avLst/>
            <a:gdLst/>
            <a:ahLst/>
            <a:cxnLst/>
            <a:rect l="l" t="t" r="r" b="b"/>
            <a:pathLst>
              <a:path w="4095406" h="3659724">
                <a:moveTo>
                  <a:pt x="0" y="0"/>
                </a:moveTo>
                <a:lnTo>
                  <a:pt x="4095406" y="0"/>
                </a:lnTo>
                <a:lnTo>
                  <a:pt x="4095406" y="3659725"/>
                </a:lnTo>
                <a:lnTo>
                  <a:pt x="0" y="3659725"/>
                </a:lnTo>
                <a:lnTo>
                  <a:pt x="0" y="0"/>
                </a:lnTo>
                <a:close/>
              </a:path>
            </a:pathLst>
          </a:custGeom>
          <a:blipFill>
            <a:blip r:embed="rId6"/>
            <a:stretch>
              <a:fillRect/>
            </a:stretch>
          </a:blipFill>
        </p:spPr>
        <p:txBody>
          <a:bodyPr/>
          <a:lstStyle/>
          <a:p>
            <a:endParaRPr lang="en-US"/>
          </a:p>
        </p:txBody>
      </p:sp>
      <p:sp>
        <p:nvSpPr>
          <p:cNvPr id="13" name="TextBox 13"/>
          <p:cNvSpPr txBox="1"/>
          <p:nvPr/>
        </p:nvSpPr>
        <p:spPr>
          <a:xfrm>
            <a:off x="2976354" y="1032826"/>
            <a:ext cx="16211762" cy="840741"/>
          </a:xfrm>
          <a:prstGeom prst="rect">
            <a:avLst/>
          </a:prstGeom>
        </p:spPr>
        <p:txBody>
          <a:bodyPr lIns="0" tIns="0" rIns="0" bIns="0" rtlCol="0" anchor="t">
            <a:spAutoFit/>
          </a:bodyPr>
          <a:lstStyle/>
          <a:p>
            <a:pPr algn="ctr">
              <a:lnSpc>
                <a:spcPts val="6160"/>
              </a:lnSpc>
              <a:spcBef>
                <a:spcPct val="0"/>
              </a:spcBef>
            </a:pPr>
            <a:r>
              <a:rPr lang="en-US" sz="4400" b="1">
                <a:solidFill>
                  <a:srgbClr val="FFFFFF"/>
                </a:solidFill>
                <a:latin typeface="Arial MT Pro Bold"/>
                <a:ea typeface="Arial MT Pro Bold"/>
                <a:cs typeface="Arial MT Pro Bold"/>
                <a:sym typeface="Arial MT Pro Bold"/>
              </a:rPr>
              <a:t>2024 World vs Region Membership Survey</a:t>
            </a:r>
            <a:endParaRPr lang="en-US" sz="4400" b="1">
              <a:solidFill>
                <a:srgbClr val="FFFFFF"/>
              </a:solidFill>
              <a:latin typeface="Arial MT Pro Bold"/>
              <a:ea typeface="Arial MT Pro Bold"/>
              <a:cs typeface="Arial MT Pro Bold"/>
              <a:sym typeface="Arial MT Pro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sp>
        <p:nvSpPr>
          <p:cNvPr id="3" name="TextBox 3"/>
          <p:cNvSpPr txBox="1"/>
          <p:nvPr/>
        </p:nvSpPr>
        <p:spPr>
          <a:xfrm>
            <a:off x="1028700" y="1952507"/>
            <a:ext cx="17259300" cy="1784729"/>
          </a:xfrm>
          <a:prstGeom prst="rect">
            <a:avLst/>
          </a:prstGeom>
        </p:spPr>
        <p:txBody>
          <a:bodyPr lIns="0" tIns="0" rIns="0" bIns="0" rtlCol="0" anchor="t">
            <a:spAutoFit/>
          </a:bodyPr>
          <a:lstStyle/>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Citation</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White, W., Galanter, M., Humphreys, K., &amp; Kelly, J. (2016). The paucity of attention to narcotics anonymous in current public, professional, and policy responses to rising opioid addiction. Alcoholism Treatment Quarterly, 34(4), 437–462. https://doi.org/10.1080/07347324.2016.1217712</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p:txBody>
      </p:sp>
      <p:grpSp>
        <p:nvGrpSpPr>
          <p:cNvPr id="4" name="Group 4"/>
          <p:cNvGrpSpPr/>
          <p:nvPr/>
        </p:nvGrpSpPr>
        <p:grpSpPr>
          <a:xfrm>
            <a:off x="1047538" y="1028700"/>
            <a:ext cx="16211762" cy="8434773"/>
            <a:chOff x="0" y="0"/>
            <a:chExt cx="4269764" cy="2221504"/>
          </a:xfrm>
        </p:grpSpPr>
        <p:sp>
          <p:nvSpPr>
            <p:cNvPr id="5" name="Freeform 5"/>
            <p:cNvSpPr/>
            <p:nvPr/>
          </p:nvSpPr>
          <p:spPr>
            <a:xfrm>
              <a:off x="0" y="0"/>
              <a:ext cx="4269765" cy="2221504"/>
            </a:xfrm>
            <a:custGeom>
              <a:avLst/>
              <a:gdLst/>
              <a:ahLst/>
              <a:cxnLst/>
              <a:rect l="l" t="t" r="r" b="b"/>
              <a:pathLst>
                <a:path w="4269765" h="2221504">
                  <a:moveTo>
                    <a:pt x="24355" y="0"/>
                  </a:moveTo>
                  <a:lnTo>
                    <a:pt x="4245409" y="0"/>
                  </a:lnTo>
                  <a:cubicBezTo>
                    <a:pt x="4258861" y="0"/>
                    <a:pt x="4269765" y="10904"/>
                    <a:pt x="4269765" y="24355"/>
                  </a:cubicBezTo>
                  <a:lnTo>
                    <a:pt x="4269765" y="2197149"/>
                  </a:lnTo>
                  <a:cubicBezTo>
                    <a:pt x="4269765" y="2203608"/>
                    <a:pt x="4267198" y="2209803"/>
                    <a:pt x="4262631" y="2214370"/>
                  </a:cubicBezTo>
                  <a:cubicBezTo>
                    <a:pt x="4258064" y="2218938"/>
                    <a:pt x="4251869" y="2221504"/>
                    <a:pt x="4245409" y="2221504"/>
                  </a:cubicBezTo>
                  <a:lnTo>
                    <a:pt x="24355" y="2221504"/>
                  </a:lnTo>
                  <a:cubicBezTo>
                    <a:pt x="17896" y="2221504"/>
                    <a:pt x="11701" y="2218938"/>
                    <a:pt x="7133" y="2214370"/>
                  </a:cubicBezTo>
                  <a:cubicBezTo>
                    <a:pt x="2566" y="2209803"/>
                    <a:pt x="0" y="2203608"/>
                    <a:pt x="0" y="2197149"/>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6" name="TextBox 6"/>
            <p:cNvSpPr txBox="1"/>
            <p:nvPr/>
          </p:nvSpPr>
          <p:spPr>
            <a:xfrm>
              <a:off x="0" y="-95250"/>
              <a:ext cx="4269764" cy="2316754"/>
            </a:xfrm>
            <a:prstGeom prst="rect">
              <a:avLst/>
            </a:prstGeom>
          </p:spPr>
          <p:txBody>
            <a:bodyPr lIns="50800" tIns="50800" rIns="50800" bIns="50800" rtlCol="0" anchor="ctr"/>
            <a:lstStyle/>
            <a:p>
              <a:pPr algn="ctr">
                <a:lnSpc>
                  <a:spcPts val="3480"/>
                </a:lnSpc>
              </a:pPr>
            </a:p>
          </p:txBody>
        </p:sp>
      </p:grpSp>
      <p:sp>
        <p:nvSpPr>
          <p:cNvPr id="7" name="TextBox 7"/>
          <p:cNvSpPr txBox="1"/>
          <p:nvPr/>
        </p:nvSpPr>
        <p:spPr>
          <a:xfrm>
            <a:off x="1095375" y="1176328"/>
            <a:ext cx="13357344"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Evidence-based Research and Data</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8" name="Freeform 8"/>
          <p:cNvSpPr/>
          <p:nvPr/>
        </p:nvSpPr>
        <p:spPr>
          <a:xfrm>
            <a:off x="-241794" y="955339"/>
            <a:ext cx="19093047" cy="918227"/>
          </a:xfrm>
          <a:custGeom>
            <a:avLst/>
            <a:gdLst/>
            <a:ahLst/>
            <a:cxnLst/>
            <a:rect l="l" t="t" r="r" b="b"/>
            <a:pathLst>
              <a:path w="19093047" h="918227">
                <a:moveTo>
                  <a:pt x="0" y="0"/>
                </a:moveTo>
                <a:lnTo>
                  <a:pt x="19093047" y="0"/>
                </a:lnTo>
                <a:lnTo>
                  <a:pt x="19093047" y="918228"/>
                </a:lnTo>
                <a:lnTo>
                  <a:pt x="0" y="918228"/>
                </a:lnTo>
                <a:lnTo>
                  <a:pt x="0" y="0"/>
                </a:lnTo>
                <a:close/>
              </a:path>
            </a:pathLst>
          </a:custGeom>
          <a:blipFill>
            <a:blip r:embed="rId2"/>
            <a:stretch>
              <a:fillRect t="-34473" b="-34473"/>
            </a:stretch>
          </a:blipFill>
        </p:spPr>
        <p:txBody>
          <a:bodyPr/>
          <a:lstStyle/>
          <a:p>
            <a:endParaRPr lang="en-US"/>
          </a:p>
        </p:txBody>
      </p:sp>
      <p:sp>
        <p:nvSpPr>
          <p:cNvPr id="9" name="Freeform 9"/>
          <p:cNvSpPr/>
          <p:nvPr/>
        </p:nvSpPr>
        <p:spPr>
          <a:xfrm>
            <a:off x="1754777" y="955339"/>
            <a:ext cx="4345484" cy="1945634"/>
          </a:xfrm>
          <a:custGeom>
            <a:avLst/>
            <a:gdLst/>
            <a:ahLst/>
            <a:cxnLst/>
            <a:rect l="l" t="t" r="r" b="b"/>
            <a:pathLst>
              <a:path w="4345484" h="1945634">
                <a:moveTo>
                  <a:pt x="0" y="0"/>
                </a:moveTo>
                <a:lnTo>
                  <a:pt x="4345484" y="0"/>
                </a:lnTo>
                <a:lnTo>
                  <a:pt x="4345484" y="1945634"/>
                </a:lnTo>
                <a:lnTo>
                  <a:pt x="0" y="1945634"/>
                </a:lnTo>
                <a:lnTo>
                  <a:pt x="0" y="0"/>
                </a:lnTo>
                <a:close/>
              </a:path>
            </a:pathLst>
          </a:custGeom>
          <a:blipFill>
            <a:blip r:embed="rId3"/>
            <a:stretch>
              <a:fillRect t="-130735"/>
            </a:stretch>
          </a:blipFill>
        </p:spPr>
        <p:txBody>
          <a:bodyPr/>
          <a:lstStyle/>
          <a:p>
            <a:endParaRPr lang="en-US"/>
          </a:p>
        </p:txBody>
      </p:sp>
      <p:sp>
        <p:nvSpPr>
          <p:cNvPr id="10" name="Freeform 10"/>
          <p:cNvSpPr/>
          <p:nvPr/>
        </p:nvSpPr>
        <p:spPr>
          <a:xfrm>
            <a:off x="9634401" y="4066924"/>
            <a:ext cx="7624899" cy="5396549"/>
          </a:xfrm>
          <a:custGeom>
            <a:avLst/>
            <a:gdLst/>
            <a:ahLst/>
            <a:cxnLst/>
            <a:rect l="l" t="t" r="r" b="b"/>
            <a:pathLst>
              <a:path w="7624899" h="5396549">
                <a:moveTo>
                  <a:pt x="0" y="0"/>
                </a:moveTo>
                <a:lnTo>
                  <a:pt x="7624899" y="0"/>
                </a:lnTo>
                <a:lnTo>
                  <a:pt x="7624899" y="5396549"/>
                </a:lnTo>
                <a:lnTo>
                  <a:pt x="0" y="5396549"/>
                </a:lnTo>
                <a:lnTo>
                  <a:pt x="0" y="0"/>
                </a:lnTo>
                <a:close/>
              </a:path>
            </a:pathLst>
          </a:custGeom>
          <a:blipFill>
            <a:blip r:embed="rId4"/>
            <a:stretch>
              <a:fillRect/>
            </a:stretch>
          </a:blipFill>
        </p:spPr>
        <p:txBody>
          <a:bodyPr/>
          <a:lstStyle/>
          <a:p>
            <a:endParaRPr lang="en-US"/>
          </a:p>
        </p:txBody>
      </p:sp>
      <p:sp>
        <p:nvSpPr>
          <p:cNvPr id="11" name="Freeform 11"/>
          <p:cNvSpPr/>
          <p:nvPr/>
        </p:nvSpPr>
        <p:spPr>
          <a:xfrm>
            <a:off x="9634401" y="2900973"/>
            <a:ext cx="7624899" cy="1454596"/>
          </a:xfrm>
          <a:custGeom>
            <a:avLst/>
            <a:gdLst/>
            <a:ahLst/>
            <a:cxnLst/>
            <a:rect l="l" t="t" r="r" b="b"/>
            <a:pathLst>
              <a:path w="7624899" h="1454596">
                <a:moveTo>
                  <a:pt x="0" y="0"/>
                </a:moveTo>
                <a:lnTo>
                  <a:pt x="7624899" y="0"/>
                </a:lnTo>
                <a:lnTo>
                  <a:pt x="7624899" y="1454596"/>
                </a:lnTo>
                <a:lnTo>
                  <a:pt x="0" y="1454596"/>
                </a:lnTo>
                <a:lnTo>
                  <a:pt x="0" y="0"/>
                </a:lnTo>
                <a:close/>
              </a:path>
            </a:pathLst>
          </a:custGeom>
          <a:blipFill>
            <a:blip r:embed="rId5"/>
            <a:stretch>
              <a:fillRect/>
            </a:stretch>
          </a:blipFill>
        </p:spPr>
        <p:txBody>
          <a:bodyPr/>
          <a:lstStyle/>
          <a:p>
            <a:endParaRPr lang="en-US"/>
          </a:p>
        </p:txBody>
      </p:sp>
      <p:sp>
        <p:nvSpPr>
          <p:cNvPr id="12" name="Freeform 12"/>
          <p:cNvSpPr/>
          <p:nvPr/>
        </p:nvSpPr>
        <p:spPr>
          <a:xfrm>
            <a:off x="8164961" y="2047757"/>
            <a:ext cx="9094339" cy="4168239"/>
          </a:xfrm>
          <a:custGeom>
            <a:avLst/>
            <a:gdLst/>
            <a:ahLst/>
            <a:cxnLst/>
            <a:rect l="l" t="t" r="r" b="b"/>
            <a:pathLst>
              <a:path w="9094339" h="4168239">
                <a:moveTo>
                  <a:pt x="0" y="0"/>
                </a:moveTo>
                <a:lnTo>
                  <a:pt x="9094339" y="0"/>
                </a:lnTo>
                <a:lnTo>
                  <a:pt x="9094339" y="4168238"/>
                </a:lnTo>
                <a:lnTo>
                  <a:pt x="0" y="4168238"/>
                </a:lnTo>
                <a:lnTo>
                  <a:pt x="0" y="0"/>
                </a:lnTo>
                <a:close/>
              </a:path>
            </a:pathLst>
          </a:custGeom>
          <a:blipFill>
            <a:blip r:embed="rId6"/>
            <a:stretch>
              <a:fillRect/>
            </a:stretch>
          </a:blipFill>
        </p:spPr>
        <p:txBody>
          <a:bodyPr/>
          <a:lstStyle/>
          <a:p>
            <a:endParaRPr lang="en-US"/>
          </a:p>
        </p:txBody>
      </p:sp>
      <p:sp>
        <p:nvSpPr>
          <p:cNvPr id="13" name="Freeform 13"/>
          <p:cNvSpPr/>
          <p:nvPr/>
        </p:nvSpPr>
        <p:spPr>
          <a:xfrm>
            <a:off x="1095375" y="3908686"/>
            <a:ext cx="8439731" cy="4079203"/>
          </a:xfrm>
          <a:custGeom>
            <a:avLst/>
            <a:gdLst/>
            <a:ahLst/>
            <a:cxnLst/>
            <a:rect l="l" t="t" r="r" b="b"/>
            <a:pathLst>
              <a:path w="8439731" h="4079203">
                <a:moveTo>
                  <a:pt x="0" y="0"/>
                </a:moveTo>
                <a:lnTo>
                  <a:pt x="8439731" y="0"/>
                </a:lnTo>
                <a:lnTo>
                  <a:pt x="8439731" y="4079203"/>
                </a:lnTo>
                <a:lnTo>
                  <a:pt x="0" y="4079203"/>
                </a:lnTo>
                <a:lnTo>
                  <a:pt x="0" y="0"/>
                </a:lnTo>
                <a:close/>
              </a:path>
            </a:pathLst>
          </a:custGeom>
          <a:blipFill>
            <a:blip r:embed="rId7"/>
            <a:stretch>
              <a:fillRect/>
            </a:stretch>
          </a:blipFill>
        </p:spPr>
        <p:txBody>
          <a:bodyPr/>
          <a:lstStyle/>
          <a:p>
            <a:endParaRPr lang="en-US"/>
          </a:p>
        </p:txBody>
      </p:sp>
      <p:sp>
        <p:nvSpPr>
          <p:cNvPr id="14" name="Freeform 14"/>
          <p:cNvSpPr/>
          <p:nvPr/>
        </p:nvSpPr>
        <p:spPr>
          <a:xfrm>
            <a:off x="1095375" y="2718911"/>
            <a:ext cx="8439731" cy="1348013"/>
          </a:xfrm>
          <a:custGeom>
            <a:avLst/>
            <a:gdLst/>
            <a:ahLst/>
            <a:cxnLst/>
            <a:rect l="l" t="t" r="r" b="b"/>
            <a:pathLst>
              <a:path w="8439731" h="1348013">
                <a:moveTo>
                  <a:pt x="0" y="0"/>
                </a:moveTo>
                <a:lnTo>
                  <a:pt x="8439731" y="0"/>
                </a:lnTo>
                <a:lnTo>
                  <a:pt x="8439731" y="1348013"/>
                </a:lnTo>
                <a:lnTo>
                  <a:pt x="0" y="1348013"/>
                </a:lnTo>
                <a:lnTo>
                  <a:pt x="0" y="0"/>
                </a:lnTo>
                <a:close/>
              </a:path>
            </a:pathLst>
          </a:custGeom>
          <a:blipFill>
            <a:blip r:embed="rId8"/>
            <a:stretch>
              <a:fillRect/>
            </a:stretch>
          </a:blipFill>
        </p:spPr>
        <p:txBody>
          <a:bodyPr/>
          <a:lstStyle/>
          <a:p>
            <a:endParaRPr lang="en-US"/>
          </a:p>
        </p:txBody>
      </p:sp>
      <p:sp>
        <p:nvSpPr>
          <p:cNvPr id="15" name="TextBox 15"/>
          <p:cNvSpPr txBox="1"/>
          <p:nvPr/>
        </p:nvSpPr>
        <p:spPr>
          <a:xfrm>
            <a:off x="2976354" y="1032826"/>
            <a:ext cx="16211762" cy="840741"/>
          </a:xfrm>
          <a:prstGeom prst="rect">
            <a:avLst/>
          </a:prstGeom>
        </p:spPr>
        <p:txBody>
          <a:bodyPr lIns="0" tIns="0" rIns="0" bIns="0" rtlCol="0" anchor="t">
            <a:spAutoFit/>
          </a:bodyPr>
          <a:lstStyle/>
          <a:p>
            <a:pPr algn="ctr">
              <a:lnSpc>
                <a:spcPts val="6160"/>
              </a:lnSpc>
              <a:spcBef>
                <a:spcPct val="0"/>
              </a:spcBef>
            </a:pPr>
            <a:r>
              <a:rPr lang="en-US" sz="4400" b="1">
                <a:solidFill>
                  <a:srgbClr val="FFFFFF"/>
                </a:solidFill>
                <a:latin typeface="Arial MT Pro Bold"/>
                <a:ea typeface="Arial MT Pro Bold"/>
                <a:cs typeface="Arial MT Pro Bold"/>
                <a:sym typeface="Arial MT Pro Bold"/>
              </a:rPr>
              <a:t>2024 World vs Region Membership Survey</a:t>
            </a:r>
            <a:endParaRPr lang="en-US" sz="4400" b="1">
              <a:solidFill>
                <a:srgbClr val="FFFFFF"/>
              </a:solidFill>
              <a:latin typeface="Arial MT Pro Bold"/>
              <a:ea typeface="Arial MT Pro Bold"/>
              <a:cs typeface="Arial MT Pro Bold"/>
              <a:sym typeface="Arial MT Pro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sp>
        <p:nvSpPr>
          <p:cNvPr id="3" name="TextBox 3"/>
          <p:cNvSpPr txBox="1"/>
          <p:nvPr/>
        </p:nvSpPr>
        <p:spPr>
          <a:xfrm>
            <a:off x="1028700" y="1952507"/>
            <a:ext cx="17259300" cy="1784729"/>
          </a:xfrm>
          <a:prstGeom prst="rect">
            <a:avLst/>
          </a:prstGeom>
        </p:spPr>
        <p:txBody>
          <a:bodyPr lIns="0" tIns="0" rIns="0" bIns="0" rtlCol="0" anchor="t">
            <a:spAutoFit/>
          </a:bodyPr>
          <a:lstStyle/>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Citation</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White, W., Galanter, M., Humphreys, K., &amp; Kelly, J. (2016). The paucity of attention to narcotics anonymous in current public, professional, and policy responses to rising opioid addiction. Alcoholism Treatment Quarterly, 34(4), 437–462. https://doi.org/10.1080/07347324.2016.1217712</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p:txBody>
      </p:sp>
      <p:grpSp>
        <p:nvGrpSpPr>
          <p:cNvPr id="4" name="Group 4"/>
          <p:cNvGrpSpPr/>
          <p:nvPr/>
        </p:nvGrpSpPr>
        <p:grpSpPr>
          <a:xfrm>
            <a:off x="1047538" y="1028700"/>
            <a:ext cx="16211762" cy="8434773"/>
            <a:chOff x="0" y="0"/>
            <a:chExt cx="4269764" cy="2221504"/>
          </a:xfrm>
        </p:grpSpPr>
        <p:sp>
          <p:nvSpPr>
            <p:cNvPr id="5" name="Freeform 5"/>
            <p:cNvSpPr/>
            <p:nvPr/>
          </p:nvSpPr>
          <p:spPr>
            <a:xfrm>
              <a:off x="0" y="0"/>
              <a:ext cx="4269765" cy="2221504"/>
            </a:xfrm>
            <a:custGeom>
              <a:avLst/>
              <a:gdLst/>
              <a:ahLst/>
              <a:cxnLst/>
              <a:rect l="l" t="t" r="r" b="b"/>
              <a:pathLst>
                <a:path w="4269765" h="2221504">
                  <a:moveTo>
                    <a:pt x="24355" y="0"/>
                  </a:moveTo>
                  <a:lnTo>
                    <a:pt x="4245409" y="0"/>
                  </a:lnTo>
                  <a:cubicBezTo>
                    <a:pt x="4258861" y="0"/>
                    <a:pt x="4269765" y="10904"/>
                    <a:pt x="4269765" y="24355"/>
                  </a:cubicBezTo>
                  <a:lnTo>
                    <a:pt x="4269765" y="2197149"/>
                  </a:lnTo>
                  <a:cubicBezTo>
                    <a:pt x="4269765" y="2203608"/>
                    <a:pt x="4267198" y="2209803"/>
                    <a:pt x="4262631" y="2214370"/>
                  </a:cubicBezTo>
                  <a:cubicBezTo>
                    <a:pt x="4258064" y="2218938"/>
                    <a:pt x="4251869" y="2221504"/>
                    <a:pt x="4245409" y="2221504"/>
                  </a:cubicBezTo>
                  <a:lnTo>
                    <a:pt x="24355" y="2221504"/>
                  </a:lnTo>
                  <a:cubicBezTo>
                    <a:pt x="17896" y="2221504"/>
                    <a:pt x="11701" y="2218938"/>
                    <a:pt x="7133" y="2214370"/>
                  </a:cubicBezTo>
                  <a:cubicBezTo>
                    <a:pt x="2566" y="2209803"/>
                    <a:pt x="0" y="2203608"/>
                    <a:pt x="0" y="2197149"/>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6" name="TextBox 6"/>
            <p:cNvSpPr txBox="1"/>
            <p:nvPr/>
          </p:nvSpPr>
          <p:spPr>
            <a:xfrm>
              <a:off x="0" y="-95250"/>
              <a:ext cx="4269764" cy="2316754"/>
            </a:xfrm>
            <a:prstGeom prst="rect">
              <a:avLst/>
            </a:prstGeom>
          </p:spPr>
          <p:txBody>
            <a:bodyPr lIns="50800" tIns="50800" rIns="50800" bIns="50800" rtlCol="0" anchor="ctr"/>
            <a:lstStyle/>
            <a:p>
              <a:pPr algn="ctr">
                <a:lnSpc>
                  <a:spcPts val="3480"/>
                </a:lnSpc>
              </a:pPr>
            </a:p>
          </p:txBody>
        </p:sp>
      </p:grpSp>
      <p:sp>
        <p:nvSpPr>
          <p:cNvPr id="7" name="TextBox 7"/>
          <p:cNvSpPr txBox="1"/>
          <p:nvPr/>
        </p:nvSpPr>
        <p:spPr>
          <a:xfrm>
            <a:off x="1095375" y="1176328"/>
            <a:ext cx="13357344"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Evidence-based Research and Data</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8" name="Freeform 8"/>
          <p:cNvSpPr/>
          <p:nvPr/>
        </p:nvSpPr>
        <p:spPr>
          <a:xfrm>
            <a:off x="-241794" y="955339"/>
            <a:ext cx="19093047" cy="918227"/>
          </a:xfrm>
          <a:custGeom>
            <a:avLst/>
            <a:gdLst/>
            <a:ahLst/>
            <a:cxnLst/>
            <a:rect l="l" t="t" r="r" b="b"/>
            <a:pathLst>
              <a:path w="19093047" h="918227">
                <a:moveTo>
                  <a:pt x="0" y="0"/>
                </a:moveTo>
                <a:lnTo>
                  <a:pt x="19093047" y="0"/>
                </a:lnTo>
                <a:lnTo>
                  <a:pt x="19093047" y="918228"/>
                </a:lnTo>
                <a:lnTo>
                  <a:pt x="0" y="918228"/>
                </a:lnTo>
                <a:lnTo>
                  <a:pt x="0" y="0"/>
                </a:lnTo>
                <a:close/>
              </a:path>
            </a:pathLst>
          </a:custGeom>
          <a:blipFill>
            <a:blip r:embed="rId2"/>
            <a:stretch>
              <a:fillRect t="-34473" b="-34473"/>
            </a:stretch>
          </a:blipFill>
        </p:spPr>
        <p:txBody>
          <a:bodyPr/>
          <a:lstStyle/>
          <a:p>
            <a:endParaRPr lang="en-US"/>
          </a:p>
        </p:txBody>
      </p:sp>
      <p:sp>
        <p:nvSpPr>
          <p:cNvPr id="9" name="Freeform 9"/>
          <p:cNvSpPr/>
          <p:nvPr/>
        </p:nvSpPr>
        <p:spPr>
          <a:xfrm>
            <a:off x="1754777" y="955339"/>
            <a:ext cx="4345484" cy="1945634"/>
          </a:xfrm>
          <a:custGeom>
            <a:avLst/>
            <a:gdLst/>
            <a:ahLst/>
            <a:cxnLst/>
            <a:rect l="l" t="t" r="r" b="b"/>
            <a:pathLst>
              <a:path w="4345484" h="1945634">
                <a:moveTo>
                  <a:pt x="0" y="0"/>
                </a:moveTo>
                <a:lnTo>
                  <a:pt x="4345484" y="0"/>
                </a:lnTo>
                <a:lnTo>
                  <a:pt x="4345484" y="1945634"/>
                </a:lnTo>
                <a:lnTo>
                  <a:pt x="0" y="1945634"/>
                </a:lnTo>
                <a:lnTo>
                  <a:pt x="0" y="0"/>
                </a:lnTo>
                <a:close/>
              </a:path>
            </a:pathLst>
          </a:custGeom>
          <a:blipFill>
            <a:blip r:embed="rId3"/>
            <a:stretch>
              <a:fillRect t="-130735"/>
            </a:stretch>
          </a:blipFill>
        </p:spPr>
        <p:txBody>
          <a:bodyPr/>
          <a:lstStyle/>
          <a:p>
            <a:endParaRPr lang="en-US"/>
          </a:p>
        </p:txBody>
      </p:sp>
      <p:sp>
        <p:nvSpPr>
          <p:cNvPr id="10" name="Freeform 10"/>
          <p:cNvSpPr/>
          <p:nvPr/>
        </p:nvSpPr>
        <p:spPr>
          <a:xfrm>
            <a:off x="8501903" y="1928156"/>
            <a:ext cx="8757397" cy="1066059"/>
          </a:xfrm>
          <a:custGeom>
            <a:avLst/>
            <a:gdLst/>
            <a:ahLst/>
            <a:cxnLst/>
            <a:rect l="l" t="t" r="r" b="b"/>
            <a:pathLst>
              <a:path w="8757397" h="1066059">
                <a:moveTo>
                  <a:pt x="0" y="0"/>
                </a:moveTo>
                <a:lnTo>
                  <a:pt x="8757397" y="0"/>
                </a:lnTo>
                <a:lnTo>
                  <a:pt x="8757397" y="1066059"/>
                </a:lnTo>
                <a:lnTo>
                  <a:pt x="0" y="1066059"/>
                </a:lnTo>
                <a:lnTo>
                  <a:pt x="0" y="0"/>
                </a:lnTo>
                <a:close/>
              </a:path>
            </a:pathLst>
          </a:custGeom>
          <a:blipFill>
            <a:blip r:embed="rId4"/>
            <a:stretch>
              <a:fillRect l="-8882"/>
            </a:stretch>
          </a:blipFill>
        </p:spPr>
        <p:txBody>
          <a:bodyPr/>
          <a:lstStyle/>
          <a:p>
            <a:endParaRPr lang="en-US"/>
          </a:p>
        </p:txBody>
      </p:sp>
      <p:sp>
        <p:nvSpPr>
          <p:cNvPr id="11" name="Freeform 11"/>
          <p:cNvSpPr/>
          <p:nvPr/>
        </p:nvSpPr>
        <p:spPr>
          <a:xfrm>
            <a:off x="1095375" y="4178864"/>
            <a:ext cx="7406528" cy="5180829"/>
          </a:xfrm>
          <a:custGeom>
            <a:avLst/>
            <a:gdLst/>
            <a:ahLst/>
            <a:cxnLst/>
            <a:rect l="l" t="t" r="r" b="b"/>
            <a:pathLst>
              <a:path w="7406528" h="5180829">
                <a:moveTo>
                  <a:pt x="0" y="0"/>
                </a:moveTo>
                <a:lnTo>
                  <a:pt x="7406528" y="0"/>
                </a:lnTo>
                <a:lnTo>
                  <a:pt x="7406528" y="5180829"/>
                </a:lnTo>
                <a:lnTo>
                  <a:pt x="0" y="5180829"/>
                </a:lnTo>
                <a:lnTo>
                  <a:pt x="0" y="0"/>
                </a:lnTo>
                <a:close/>
              </a:path>
            </a:pathLst>
          </a:custGeom>
          <a:blipFill>
            <a:blip r:embed="rId5"/>
            <a:stretch>
              <a:fillRect/>
            </a:stretch>
          </a:blipFill>
        </p:spPr>
        <p:txBody>
          <a:bodyPr/>
          <a:lstStyle/>
          <a:p>
            <a:endParaRPr lang="en-US"/>
          </a:p>
        </p:txBody>
      </p:sp>
      <p:sp>
        <p:nvSpPr>
          <p:cNvPr id="12" name="Freeform 12"/>
          <p:cNvSpPr/>
          <p:nvPr/>
        </p:nvSpPr>
        <p:spPr>
          <a:xfrm>
            <a:off x="858166" y="2813393"/>
            <a:ext cx="7643737" cy="2330107"/>
          </a:xfrm>
          <a:custGeom>
            <a:avLst/>
            <a:gdLst/>
            <a:ahLst/>
            <a:cxnLst/>
            <a:rect l="l" t="t" r="r" b="b"/>
            <a:pathLst>
              <a:path w="7643737" h="2330107">
                <a:moveTo>
                  <a:pt x="0" y="0"/>
                </a:moveTo>
                <a:lnTo>
                  <a:pt x="7643737" y="0"/>
                </a:lnTo>
                <a:lnTo>
                  <a:pt x="7643737" y="2330107"/>
                </a:lnTo>
                <a:lnTo>
                  <a:pt x="0" y="2330107"/>
                </a:lnTo>
                <a:lnTo>
                  <a:pt x="0" y="0"/>
                </a:lnTo>
                <a:close/>
              </a:path>
            </a:pathLst>
          </a:custGeom>
          <a:blipFill>
            <a:blip r:embed="rId6"/>
            <a:stretch>
              <a:fillRect l="-105443" t="-7846" b="-7846"/>
            </a:stretch>
          </a:blipFill>
        </p:spPr>
        <p:txBody>
          <a:bodyPr/>
          <a:lstStyle/>
          <a:p>
            <a:endParaRPr lang="en-US"/>
          </a:p>
        </p:txBody>
      </p:sp>
      <p:sp>
        <p:nvSpPr>
          <p:cNvPr id="13" name="Freeform 13"/>
          <p:cNvSpPr/>
          <p:nvPr/>
        </p:nvSpPr>
        <p:spPr>
          <a:xfrm>
            <a:off x="8501903" y="4007414"/>
            <a:ext cx="8757397" cy="4325082"/>
          </a:xfrm>
          <a:custGeom>
            <a:avLst/>
            <a:gdLst/>
            <a:ahLst/>
            <a:cxnLst/>
            <a:rect l="l" t="t" r="r" b="b"/>
            <a:pathLst>
              <a:path w="8757397" h="4325082">
                <a:moveTo>
                  <a:pt x="0" y="0"/>
                </a:moveTo>
                <a:lnTo>
                  <a:pt x="8757397" y="0"/>
                </a:lnTo>
                <a:lnTo>
                  <a:pt x="8757397" y="4325081"/>
                </a:lnTo>
                <a:lnTo>
                  <a:pt x="0" y="4325081"/>
                </a:lnTo>
                <a:lnTo>
                  <a:pt x="0" y="0"/>
                </a:lnTo>
                <a:close/>
              </a:path>
            </a:pathLst>
          </a:custGeom>
          <a:blipFill>
            <a:blip r:embed="rId7"/>
            <a:stretch>
              <a:fillRect/>
            </a:stretch>
          </a:blipFill>
        </p:spPr>
        <p:txBody>
          <a:bodyPr/>
          <a:lstStyle/>
          <a:p>
            <a:endParaRPr lang="en-US"/>
          </a:p>
        </p:txBody>
      </p:sp>
      <p:sp>
        <p:nvSpPr>
          <p:cNvPr id="14" name="Freeform 14"/>
          <p:cNvSpPr/>
          <p:nvPr/>
        </p:nvSpPr>
        <p:spPr>
          <a:xfrm>
            <a:off x="8501903" y="2982713"/>
            <a:ext cx="8757397" cy="1024701"/>
          </a:xfrm>
          <a:custGeom>
            <a:avLst/>
            <a:gdLst/>
            <a:ahLst/>
            <a:cxnLst/>
            <a:rect l="l" t="t" r="r" b="b"/>
            <a:pathLst>
              <a:path w="8757397" h="1024701">
                <a:moveTo>
                  <a:pt x="0" y="0"/>
                </a:moveTo>
                <a:lnTo>
                  <a:pt x="8757397" y="0"/>
                </a:lnTo>
                <a:lnTo>
                  <a:pt x="8757397" y="1024701"/>
                </a:lnTo>
                <a:lnTo>
                  <a:pt x="0" y="1024701"/>
                </a:lnTo>
                <a:lnTo>
                  <a:pt x="0" y="0"/>
                </a:lnTo>
                <a:close/>
              </a:path>
            </a:pathLst>
          </a:custGeom>
          <a:blipFill>
            <a:blip r:embed="rId8"/>
            <a:stretch>
              <a:fillRect b="-85169"/>
            </a:stretch>
          </a:blipFill>
        </p:spPr>
        <p:txBody>
          <a:bodyPr/>
          <a:lstStyle/>
          <a:p>
            <a:endParaRPr lang="en-US"/>
          </a:p>
        </p:txBody>
      </p:sp>
      <p:sp>
        <p:nvSpPr>
          <p:cNvPr id="15" name="TextBox 15"/>
          <p:cNvSpPr txBox="1"/>
          <p:nvPr/>
        </p:nvSpPr>
        <p:spPr>
          <a:xfrm>
            <a:off x="3331079" y="1087416"/>
            <a:ext cx="16211762" cy="840741"/>
          </a:xfrm>
          <a:prstGeom prst="rect">
            <a:avLst/>
          </a:prstGeom>
        </p:spPr>
        <p:txBody>
          <a:bodyPr lIns="0" tIns="0" rIns="0" bIns="0" rtlCol="0" anchor="t">
            <a:spAutoFit/>
          </a:bodyPr>
          <a:lstStyle/>
          <a:p>
            <a:pPr algn="ctr">
              <a:lnSpc>
                <a:spcPts val="6160"/>
              </a:lnSpc>
              <a:spcBef>
                <a:spcPct val="0"/>
              </a:spcBef>
            </a:pPr>
            <a:r>
              <a:rPr lang="en-US" sz="4400" b="1">
                <a:solidFill>
                  <a:srgbClr val="FFFFFF"/>
                </a:solidFill>
                <a:latin typeface="Arial MT Pro Bold"/>
                <a:ea typeface="Arial MT Pro Bold"/>
                <a:cs typeface="Arial MT Pro Bold"/>
                <a:sym typeface="Arial MT Pro Bold"/>
              </a:rPr>
              <a:t>2024 World vs Region Membership Survey</a:t>
            </a:r>
            <a:endParaRPr lang="en-US" sz="4400" b="1">
              <a:solidFill>
                <a:srgbClr val="FFFFFF"/>
              </a:solidFill>
              <a:latin typeface="Arial MT Pro Bold"/>
              <a:ea typeface="Arial MT Pro Bold"/>
              <a:cs typeface="Arial MT Pro Bold"/>
              <a:sym typeface="Arial MT Pro Bold"/>
            </a:endParaRPr>
          </a:p>
        </p:txBody>
      </p:sp>
      <p:sp>
        <p:nvSpPr>
          <p:cNvPr id="16" name="TextBox 16"/>
          <p:cNvSpPr txBox="1"/>
          <p:nvPr/>
        </p:nvSpPr>
        <p:spPr>
          <a:xfrm>
            <a:off x="8793155" y="8446795"/>
            <a:ext cx="8174894" cy="730365"/>
          </a:xfrm>
          <a:prstGeom prst="rect">
            <a:avLst/>
          </a:prstGeom>
        </p:spPr>
        <p:txBody>
          <a:bodyPr lIns="0" tIns="0" rIns="0" bIns="0" rtlCol="0" anchor="t">
            <a:spAutoFit/>
          </a:bodyPr>
          <a:lstStyle/>
          <a:p>
            <a:pPr algn="ctr">
              <a:lnSpc>
                <a:spcPts val="5360"/>
              </a:lnSpc>
              <a:spcBef>
                <a:spcPct val="0"/>
              </a:spcBef>
            </a:pPr>
            <a:r>
              <a:rPr lang="en-US" sz="3830">
                <a:solidFill>
                  <a:srgbClr val="FFFFFF"/>
                </a:solidFill>
                <a:latin typeface="Arial MT Pro" panose="020B0502020202020204"/>
                <a:ea typeface="Arial MT Pro" panose="020B0502020202020204"/>
                <a:cs typeface="Arial MT Pro" panose="020B0502020202020204"/>
                <a:sym typeface="Arial MT Pro" panose="020B0502020202020204"/>
              </a:rPr>
              <a:t>Average Years of Time Clean: 14.3</a:t>
            </a:r>
            <a:endParaRPr lang="en-US" sz="3830">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sp>
        <p:nvSpPr>
          <p:cNvPr id="3" name="TextBox 3"/>
          <p:cNvSpPr txBox="1"/>
          <p:nvPr/>
        </p:nvSpPr>
        <p:spPr>
          <a:xfrm>
            <a:off x="1028700" y="1952507"/>
            <a:ext cx="17259300" cy="1784729"/>
          </a:xfrm>
          <a:prstGeom prst="rect">
            <a:avLst/>
          </a:prstGeom>
        </p:spPr>
        <p:txBody>
          <a:bodyPr lIns="0" tIns="0" rIns="0" bIns="0" rtlCol="0" anchor="t">
            <a:spAutoFit/>
          </a:bodyPr>
          <a:lstStyle/>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Citation</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a:p>
            <a:pPr algn="l">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White, W., Galanter, M., Humphreys, K., &amp; Kelly, J. (2016). The paucity of attention to narcotics anonymous in current public, professional, and policy responses to rising opioid addiction. Alcoholism Treatment Quarterly, 34(4), 437–462. https://doi.org/10.1080/07347324.2016.1217712</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p:txBody>
      </p:sp>
      <p:grpSp>
        <p:nvGrpSpPr>
          <p:cNvPr id="4" name="Group 4"/>
          <p:cNvGrpSpPr/>
          <p:nvPr/>
        </p:nvGrpSpPr>
        <p:grpSpPr>
          <a:xfrm>
            <a:off x="1047538" y="1028700"/>
            <a:ext cx="16211762" cy="8434773"/>
            <a:chOff x="0" y="0"/>
            <a:chExt cx="4269764" cy="2221504"/>
          </a:xfrm>
        </p:grpSpPr>
        <p:sp>
          <p:nvSpPr>
            <p:cNvPr id="5" name="Freeform 5"/>
            <p:cNvSpPr/>
            <p:nvPr/>
          </p:nvSpPr>
          <p:spPr>
            <a:xfrm>
              <a:off x="0" y="0"/>
              <a:ext cx="4269765" cy="2221504"/>
            </a:xfrm>
            <a:custGeom>
              <a:avLst/>
              <a:gdLst/>
              <a:ahLst/>
              <a:cxnLst/>
              <a:rect l="l" t="t" r="r" b="b"/>
              <a:pathLst>
                <a:path w="4269765" h="2221504">
                  <a:moveTo>
                    <a:pt x="24355" y="0"/>
                  </a:moveTo>
                  <a:lnTo>
                    <a:pt x="4245409" y="0"/>
                  </a:lnTo>
                  <a:cubicBezTo>
                    <a:pt x="4258861" y="0"/>
                    <a:pt x="4269765" y="10904"/>
                    <a:pt x="4269765" y="24355"/>
                  </a:cubicBezTo>
                  <a:lnTo>
                    <a:pt x="4269765" y="2197149"/>
                  </a:lnTo>
                  <a:cubicBezTo>
                    <a:pt x="4269765" y="2203608"/>
                    <a:pt x="4267198" y="2209803"/>
                    <a:pt x="4262631" y="2214370"/>
                  </a:cubicBezTo>
                  <a:cubicBezTo>
                    <a:pt x="4258064" y="2218938"/>
                    <a:pt x="4251869" y="2221504"/>
                    <a:pt x="4245409" y="2221504"/>
                  </a:cubicBezTo>
                  <a:lnTo>
                    <a:pt x="24355" y="2221504"/>
                  </a:lnTo>
                  <a:cubicBezTo>
                    <a:pt x="17896" y="2221504"/>
                    <a:pt x="11701" y="2218938"/>
                    <a:pt x="7133" y="2214370"/>
                  </a:cubicBezTo>
                  <a:cubicBezTo>
                    <a:pt x="2566" y="2209803"/>
                    <a:pt x="0" y="2203608"/>
                    <a:pt x="0" y="2197149"/>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6" name="TextBox 6"/>
            <p:cNvSpPr txBox="1"/>
            <p:nvPr/>
          </p:nvSpPr>
          <p:spPr>
            <a:xfrm>
              <a:off x="0" y="-95250"/>
              <a:ext cx="4269764" cy="2316754"/>
            </a:xfrm>
            <a:prstGeom prst="rect">
              <a:avLst/>
            </a:prstGeom>
          </p:spPr>
          <p:txBody>
            <a:bodyPr lIns="50800" tIns="50800" rIns="50800" bIns="50800" rtlCol="0" anchor="ctr"/>
            <a:lstStyle/>
            <a:p>
              <a:pPr algn="ctr">
                <a:lnSpc>
                  <a:spcPts val="3480"/>
                </a:lnSpc>
              </a:pPr>
            </a:p>
          </p:txBody>
        </p:sp>
      </p:grpSp>
      <p:sp>
        <p:nvSpPr>
          <p:cNvPr id="7" name="TextBox 7"/>
          <p:cNvSpPr txBox="1"/>
          <p:nvPr/>
        </p:nvSpPr>
        <p:spPr>
          <a:xfrm>
            <a:off x="1095375" y="1176328"/>
            <a:ext cx="13357344"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Evidence-based Research and Data</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8" name="Freeform 8"/>
          <p:cNvSpPr/>
          <p:nvPr/>
        </p:nvSpPr>
        <p:spPr>
          <a:xfrm>
            <a:off x="-241794" y="955339"/>
            <a:ext cx="19093047" cy="918227"/>
          </a:xfrm>
          <a:custGeom>
            <a:avLst/>
            <a:gdLst/>
            <a:ahLst/>
            <a:cxnLst/>
            <a:rect l="l" t="t" r="r" b="b"/>
            <a:pathLst>
              <a:path w="19093047" h="918227">
                <a:moveTo>
                  <a:pt x="0" y="0"/>
                </a:moveTo>
                <a:lnTo>
                  <a:pt x="19093047" y="0"/>
                </a:lnTo>
                <a:lnTo>
                  <a:pt x="19093047" y="918228"/>
                </a:lnTo>
                <a:lnTo>
                  <a:pt x="0" y="918228"/>
                </a:lnTo>
                <a:lnTo>
                  <a:pt x="0" y="0"/>
                </a:lnTo>
                <a:close/>
              </a:path>
            </a:pathLst>
          </a:custGeom>
          <a:blipFill>
            <a:blip r:embed="rId2"/>
            <a:stretch>
              <a:fillRect t="-34473" b="-34473"/>
            </a:stretch>
          </a:blipFill>
        </p:spPr>
        <p:txBody>
          <a:bodyPr/>
          <a:lstStyle/>
          <a:p>
            <a:endParaRPr lang="en-US"/>
          </a:p>
        </p:txBody>
      </p:sp>
      <p:sp>
        <p:nvSpPr>
          <p:cNvPr id="9" name="Freeform 9"/>
          <p:cNvSpPr/>
          <p:nvPr/>
        </p:nvSpPr>
        <p:spPr>
          <a:xfrm>
            <a:off x="1754777" y="955339"/>
            <a:ext cx="4345484" cy="1945634"/>
          </a:xfrm>
          <a:custGeom>
            <a:avLst/>
            <a:gdLst/>
            <a:ahLst/>
            <a:cxnLst/>
            <a:rect l="l" t="t" r="r" b="b"/>
            <a:pathLst>
              <a:path w="4345484" h="1945634">
                <a:moveTo>
                  <a:pt x="0" y="0"/>
                </a:moveTo>
                <a:lnTo>
                  <a:pt x="4345484" y="0"/>
                </a:lnTo>
                <a:lnTo>
                  <a:pt x="4345484" y="1945634"/>
                </a:lnTo>
                <a:lnTo>
                  <a:pt x="0" y="1945634"/>
                </a:lnTo>
                <a:lnTo>
                  <a:pt x="0" y="0"/>
                </a:lnTo>
                <a:close/>
              </a:path>
            </a:pathLst>
          </a:custGeom>
          <a:blipFill>
            <a:blip r:embed="rId3"/>
            <a:stretch>
              <a:fillRect t="-130735"/>
            </a:stretch>
          </a:blipFill>
        </p:spPr>
        <p:txBody>
          <a:bodyPr/>
          <a:lstStyle/>
          <a:p>
            <a:endParaRPr lang="en-US"/>
          </a:p>
        </p:txBody>
      </p:sp>
      <p:sp>
        <p:nvSpPr>
          <p:cNvPr id="10" name="Freeform 10"/>
          <p:cNvSpPr/>
          <p:nvPr/>
        </p:nvSpPr>
        <p:spPr>
          <a:xfrm>
            <a:off x="6676373" y="2714939"/>
            <a:ext cx="10582927" cy="6748533"/>
          </a:xfrm>
          <a:custGeom>
            <a:avLst/>
            <a:gdLst/>
            <a:ahLst/>
            <a:cxnLst/>
            <a:rect l="l" t="t" r="r" b="b"/>
            <a:pathLst>
              <a:path w="10582927" h="6748533">
                <a:moveTo>
                  <a:pt x="0" y="0"/>
                </a:moveTo>
                <a:lnTo>
                  <a:pt x="10582927" y="0"/>
                </a:lnTo>
                <a:lnTo>
                  <a:pt x="10582927" y="6748534"/>
                </a:lnTo>
                <a:lnTo>
                  <a:pt x="0" y="6748534"/>
                </a:lnTo>
                <a:lnTo>
                  <a:pt x="0" y="0"/>
                </a:lnTo>
                <a:close/>
              </a:path>
            </a:pathLst>
          </a:custGeom>
          <a:blipFill>
            <a:blip r:embed="rId4"/>
            <a:stretch>
              <a:fillRect/>
            </a:stretch>
          </a:blipFill>
        </p:spPr>
        <p:txBody>
          <a:bodyPr/>
          <a:lstStyle/>
          <a:p>
            <a:endParaRPr lang="en-US"/>
          </a:p>
        </p:txBody>
      </p:sp>
      <p:sp>
        <p:nvSpPr>
          <p:cNvPr id="11" name="Freeform 11"/>
          <p:cNvSpPr/>
          <p:nvPr/>
        </p:nvSpPr>
        <p:spPr>
          <a:xfrm>
            <a:off x="1095375" y="3737236"/>
            <a:ext cx="5580998" cy="4348244"/>
          </a:xfrm>
          <a:custGeom>
            <a:avLst/>
            <a:gdLst/>
            <a:ahLst/>
            <a:cxnLst/>
            <a:rect l="l" t="t" r="r" b="b"/>
            <a:pathLst>
              <a:path w="5580998" h="4348244">
                <a:moveTo>
                  <a:pt x="0" y="0"/>
                </a:moveTo>
                <a:lnTo>
                  <a:pt x="5580998" y="0"/>
                </a:lnTo>
                <a:lnTo>
                  <a:pt x="5580998" y="4348244"/>
                </a:lnTo>
                <a:lnTo>
                  <a:pt x="0" y="4348244"/>
                </a:lnTo>
                <a:lnTo>
                  <a:pt x="0" y="0"/>
                </a:lnTo>
                <a:close/>
              </a:path>
            </a:pathLst>
          </a:custGeom>
          <a:blipFill>
            <a:blip r:embed="rId5"/>
            <a:stretch>
              <a:fillRect b="-75813"/>
            </a:stretch>
          </a:blipFill>
        </p:spPr>
        <p:txBody>
          <a:bodyPr/>
          <a:lstStyle/>
          <a:p>
            <a:endParaRPr lang="en-US"/>
          </a:p>
        </p:txBody>
      </p:sp>
      <p:sp>
        <p:nvSpPr>
          <p:cNvPr id="12" name="TextBox 12"/>
          <p:cNvSpPr txBox="1"/>
          <p:nvPr/>
        </p:nvSpPr>
        <p:spPr>
          <a:xfrm>
            <a:off x="2076238" y="1087416"/>
            <a:ext cx="16211762" cy="840741"/>
          </a:xfrm>
          <a:prstGeom prst="rect">
            <a:avLst/>
          </a:prstGeom>
        </p:spPr>
        <p:txBody>
          <a:bodyPr lIns="0" tIns="0" rIns="0" bIns="0" rtlCol="0" anchor="t">
            <a:spAutoFit/>
          </a:bodyPr>
          <a:lstStyle/>
          <a:p>
            <a:pPr algn="ctr">
              <a:lnSpc>
                <a:spcPts val="6160"/>
              </a:lnSpc>
              <a:spcBef>
                <a:spcPct val="0"/>
              </a:spcBef>
            </a:pPr>
            <a:r>
              <a:rPr lang="en-US" sz="4400" b="1">
                <a:solidFill>
                  <a:srgbClr val="FFFFFF"/>
                </a:solidFill>
                <a:latin typeface="Arial MT Pro Bold"/>
                <a:ea typeface="Arial MT Pro Bold"/>
                <a:cs typeface="Arial MT Pro Bold"/>
                <a:sym typeface="Arial MT Pro Bold"/>
              </a:rPr>
              <a:t>2024 World Membership Survey</a:t>
            </a:r>
            <a:endParaRPr lang="en-US" sz="4400" b="1">
              <a:solidFill>
                <a:srgbClr val="FFFFFF"/>
              </a:solidFill>
              <a:latin typeface="Arial MT Pro Bold"/>
              <a:ea typeface="Arial MT Pro Bold"/>
              <a:cs typeface="Arial MT Pro Bold"/>
              <a:sym typeface="Arial MT Pro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1047538" y="1028700"/>
            <a:ext cx="16211762" cy="8229600"/>
            <a:chOff x="0" y="0"/>
            <a:chExt cx="4269764" cy="2167467"/>
          </a:xfrm>
        </p:grpSpPr>
        <p:sp>
          <p:nvSpPr>
            <p:cNvPr id="4" name="Freeform 4"/>
            <p:cNvSpPr/>
            <p:nvPr/>
          </p:nvSpPr>
          <p:spPr>
            <a:xfrm>
              <a:off x="0" y="0"/>
              <a:ext cx="4269765" cy="2167467"/>
            </a:xfrm>
            <a:custGeom>
              <a:avLst/>
              <a:gdLst/>
              <a:ahLst/>
              <a:cxnLst/>
              <a:rect l="l" t="t" r="r" b="b"/>
              <a:pathLst>
                <a:path w="4269765" h="2167467">
                  <a:moveTo>
                    <a:pt x="24355" y="0"/>
                  </a:moveTo>
                  <a:lnTo>
                    <a:pt x="4245409" y="0"/>
                  </a:lnTo>
                  <a:cubicBezTo>
                    <a:pt x="4258861" y="0"/>
                    <a:pt x="4269765" y="10904"/>
                    <a:pt x="4269765" y="24355"/>
                  </a:cubicBezTo>
                  <a:lnTo>
                    <a:pt x="4269765" y="2143112"/>
                  </a:lnTo>
                  <a:cubicBezTo>
                    <a:pt x="4269765" y="2149571"/>
                    <a:pt x="4267198" y="2155766"/>
                    <a:pt x="4262631" y="2160333"/>
                  </a:cubicBezTo>
                  <a:cubicBezTo>
                    <a:pt x="4258064" y="2164901"/>
                    <a:pt x="4251869" y="2167467"/>
                    <a:pt x="4245409" y="2167467"/>
                  </a:cubicBezTo>
                  <a:lnTo>
                    <a:pt x="24355" y="2167467"/>
                  </a:lnTo>
                  <a:cubicBezTo>
                    <a:pt x="17896" y="2167467"/>
                    <a:pt x="11701" y="2164901"/>
                    <a:pt x="7133" y="2160333"/>
                  </a:cubicBezTo>
                  <a:cubicBezTo>
                    <a:pt x="2566" y="2155766"/>
                    <a:pt x="0" y="2149571"/>
                    <a:pt x="0" y="2143112"/>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5" name="TextBox 5"/>
            <p:cNvSpPr txBox="1"/>
            <p:nvPr/>
          </p:nvSpPr>
          <p:spPr>
            <a:xfrm>
              <a:off x="0" y="-95250"/>
              <a:ext cx="4269764" cy="2262717"/>
            </a:xfrm>
            <a:prstGeom prst="rect">
              <a:avLst/>
            </a:prstGeom>
          </p:spPr>
          <p:txBody>
            <a:bodyPr lIns="50800" tIns="50800" rIns="50800" bIns="50800" rtlCol="0" anchor="ctr"/>
            <a:lstStyle/>
            <a:p>
              <a:pPr algn="ctr">
                <a:lnSpc>
                  <a:spcPts val="3480"/>
                </a:lnSpc>
              </a:pPr>
            </a:p>
          </p:txBody>
        </p:sp>
      </p:grpSp>
      <p:grpSp>
        <p:nvGrpSpPr>
          <p:cNvPr id="6" name="Group 6"/>
          <p:cNvGrpSpPr/>
          <p:nvPr/>
        </p:nvGrpSpPr>
        <p:grpSpPr>
          <a:xfrm>
            <a:off x="1453880" y="2799940"/>
            <a:ext cx="7990092" cy="6197217"/>
            <a:chOff x="0" y="0"/>
            <a:chExt cx="10653456" cy="8262957"/>
          </a:xfrm>
        </p:grpSpPr>
        <p:sp>
          <p:nvSpPr>
            <p:cNvPr id="7" name="Freeform 7"/>
            <p:cNvSpPr/>
            <p:nvPr/>
          </p:nvSpPr>
          <p:spPr>
            <a:xfrm>
              <a:off x="1446953" y="0"/>
              <a:ext cx="9206502" cy="8028070"/>
            </a:xfrm>
            <a:custGeom>
              <a:avLst/>
              <a:gdLst/>
              <a:ahLst/>
              <a:cxnLst/>
              <a:rect l="l" t="t" r="r" b="b"/>
              <a:pathLst>
                <a:path w="9206502" h="8028070">
                  <a:moveTo>
                    <a:pt x="0" y="0"/>
                  </a:moveTo>
                  <a:lnTo>
                    <a:pt x="9206503" y="0"/>
                  </a:lnTo>
                  <a:lnTo>
                    <a:pt x="9206503" y="8028070"/>
                  </a:lnTo>
                  <a:lnTo>
                    <a:pt x="0" y="8028070"/>
                  </a:lnTo>
                  <a:lnTo>
                    <a:pt x="0" y="0"/>
                  </a:lnTo>
                  <a:close/>
                </a:path>
              </a:pathLst>
            </a:custGeom>
            <a:blipFill>
              <a:blip r:embed="rId2"/>
              <a:stretch>
                <a:fillRect/>
              </a:stretch>
            </a:blipFill>
          </p:spPr>
          <p:txBody>
            <a:bodyPr/>
            <a:lstStyle/>
            <a:p>
              <a:endParaRPr lang="en-US"/>
            </a:p>
          </p:txBody>
        </p:sp>
        <p:sp>
          <p:nvSpPr>
            <p:cNvPr id="8" name="Freeform 8"/>
            <p:cNvSpPr/>
            <p:nvPr/>
          </p:nvSpPr>
          <p:spPr>
            <a:xfrm>
              <a:off x="0" y="3424031"/>
              <a:ext cx="6994165" cy="4838926"/>
            </a:xfrm>
            <a:custGeom>
              <a:avLst/>
              <a:gdLst/>
              <a:ahLst/>
              <a:cxnLst/>
              <a:rect l="l" t="t" r="r" b="b"/>
              <a:pathLst>
                <a:path w="6994165" h="4838926">
                  <a:moveTo>
                    <a:pt x="0" y="0"/>
                  </a:moveTo>
                  <a:lnTo>
                    <a:pt x="6994165" y="0"/>
                  </a:lnTo>
                  <a:lnTo>
                    <a:pt x="6994165" y="4838926"/>
                  </a:lnTo>
                  <a:lnTo>
                    <a:pt x="0" y="4838926"/>
                  </a:lnTo>
                  <a:lnTo>
                    <a:pt x="0" y="0"/>
                  </a:lnTo>
                  <a:close/>
                </a:path>
              </a:pathLst>
            </a:custGeom>
            <a:blipFill>
              <a:blip r:embed="rId3"/>
              <a:stretch>
                <a:fillRect/>
              </a:stretch>
            </a:blipFill>
          </p:spPr>
          <p:txBody>
            <a:bodyPr/>
            <a:lstStyle/>
            <a:p>
              <a:endParaRPr lang="en-US"/>
            </a:p>
          </p:txBody>
        </p:sp>
      </p:grpSp>
      <p:grpSp>
        <p:nvGrpSpPr>
          <p:cNvPr id="9" name="Group 9"/>
          <p:cNvGrpSpPr/>
          <p:nvPr/>
        </p:nvGrpSpPr>
        <p:grpSpPr>
          <a:xfrm>
            <a:off x="-301166" y="1028700"/>
            <a:ext cx="19251079" cy="1496936"/>
            <a:chOff x="0" y="0"/>
            <a:chExt cx="5070243" cy="394255"/>
          </a:xfrm>
        </p:grpSpPr>
        <p:sp>
          <p:nvSpPr>
            <p:cNvPr id="10" name="Freeform 10"/>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11" name="TextBox 11"/>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sp>
        <p:nvSpPr>
          <p:cNvPr id="12" name="Freeform 12"/>
          <p:cNvSpPr/>
          <p:nvPr/>
        </p:nvSpPr>
        <p:spPr>
          <a:xfrm>
            <a:off x="8612710" y="2659250"/>
            <a:ext cx="6110626" cy="6356958"/>
          </a:xfrm>
          <a:custGeom>
            <a:avLst/>
            <a:gdLst/>
            <a:ahLst/>
            <a:cxnLst/>
            <a:rect l="l" t="t" r="r" b="b"/>
            <a:pathLst>
              <a:path w="6110626" h="6356958">
                <a:moveTo>
                  <a:pt x="0" y="0"/>
                </a:moveTo>
                <a:lnTo>
                  <a:pt x="6110626" y="0"/>
                </a:lnTo>
                <a:lnTo>
                  <a:pt x="6110626" y="6356958"/>
                </a:lnTo>
                <a:lnTo>
                  <a:pt x="0" y="6356958"/>
                </a:lnTo>
                <a:lnTo>
                  <a:pt x="0" y="0"/>
                </a:lnTo>
                <a:close/>
              </a:path>
            </a:pathLst>
          </a:custGeom>
          <a:blipFill>
            <a:blip r:embed="rId4"/>
            <a:stretch>
              <a:fillRect/>
            </a:stretch>
          </a:blipFill>
        </p:spPr>
        <p:txBody>
          <a:bodyPr/>
          <a:lstStyle/>
          <a:p>
            <a:endParaRPr lang="en-US"/>
          </a:p>
        </p:txBody>
      </p:sp>
      <p:sp>
        <p:nvSpPr>
          <p:cNvPr id="13" name="Freeform 13"/>
          <p:cNvSpPr/>
          <p:nvPr/>
        </p:nvSpPr>
        <p:spPr>
          <a:xfrm rot="203486">
            <a:off x="13874294" y="2659250"/>
            <a:ext cx="3246429" cy="3372913"/>
          </a:xfrm>
          <a:custGeom>
            <a:avLst/>
            <a:gdLst/>
            <a:ahLst/>
            <a:cxnLst/>
            <a:rect l="l" t="t" r="r" b="b"/>
            <a:pathLst>
              <a:path w="3246429" h="3372913">
                <a:moveTo>
                  <a:pt x="0" y="0"/>
                </a:moveTo>
                <a:lnTo>
                  <a:pt x="3246429" y="0"/>
                </a:lnTo>
                <a:lnTo>
                  <a:pt x="3246429" y="3372913"/>
                </a:lnTo>
                <a:lnTo>
                  <a:pt x="0" y="3372913"/>
                </a:lnTo>
                <a:lnTo>
                  <a:pt x="0" y="0"/>
                </a:lnTo>
                <a:close/>
              </a:path>
            </a:pathLst>
          </a:custGeom>
          <a:blipFill>
            <a:blip r:embed="rId5"/>
            <a:stretch>
              <a:fillRect/>
            </a:stretch>
          </a:blipFill>
        </p:spPr>
        <p:txBody>
          <a:bodyPr/>
          <a:lstStyle/>
          <a:p>
            <a:endParaRPr lang="en-US"/>
          </a:p>
        </p:txBody>
      </p:sp>
      <p:sp>
        <p:nvSpPr>
          <p:cNvPr id="14" name="Freeform 14"/>
          <p:cNvSpPr/>
          <p:nvPr/>
        </p:nvSpPr>
        <p:spPr>
          <a:xfrm>
            <a:off x="14324294" y="5898549"/>
            <a:ext cx="2935006" cy="3010262"/>
          </a:xfrm>
          <a:custGeom>
            <a:avLst/>
            <a:gdLst/>
            <a:ahLst/>
            <a:cxnLst/>
            <a:rect l="l" t="t" r="r" b="b"/>
            <a:pathLst>
              <a:path w="2935006" h="3010262">
                <a:moveTo>
                  <a:pt x="0" y="0"/>
                </a:moveTo>
                <a:lnTo>
                  <a:pt x="2935006" y="0"/>
                </a:lnTo>
                <a:lnTo>
                  <a:pt x="2935006" y="3010263"/>
                </a:lnTo>
                <a:lnTo>
                  <a:pt x="0" y="3010263"/>
                </a:lnTo>
                <a:lnTo>
                  <a:pt x="0" y="0"/>
                </a:lnTo>
                <a:close/>
              </a:path>
            </a:pathLst>
          </a:custGeom>
          <a:blipFill>
            <a:blip r:embed="rId6"/>
            <a:stretch>
              <a:fillRect/>
            </a:stretch>
          </a:blipFill>
        </p:spPr>
        <p:txBody>
          <a:bodyPr/>
          <a:lstStyle/>
          <a:p>
            <a:endParaRPr lang="en-US"/>
          </a:p>
        </p:txBody>
      </p:sp>
      <p:sp>
        <p:nvSpPr>
          <p:cNvPr id="15" name="TextBox 15"/>
          <p:cNvSpPr txBox="1"/>
          <p:nvPr/>
        </p:nvSpPr>
        <p:spPr>
          <a:xfrm>
            <a:off x="3553643" y="1176328"/>
            <a:ext cx="13664004"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NA Literature                 na.org/literature</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16" name="Freeform 16"/>
          <p:cNvSpPr/>
          <p:nvPr/>
        </p:nvSpPr>
        <p:spPr>
          <a:xfrm>
            <a:off x="770889" y="339753"/>
            <a:ext cx="2782754" cy="2874830"/>
          </a:xfrm>
          <a:custGeom>
            <a:avLst/>
            <a:gdLst/>
            <a:ahLst/>
            <a:cxnLst/>
            <a:rect l="l" t="t" r="r" b="b"/>
            <a:pathLst>
              <a:path w="2782754" h="2874830">
                <a:moveTo>
                  <a:pt x="0" y="0"/>
                </a:moveTo>
                <a:lnTo>
                  <a:pt x="2782754" y="0"/>
                </a:lnTo>
                <a:lnTo>
                  <a:pt x="2782754" y="2874830"/>
                </a:lnTo>
                <a:lnTo>
                  <a:pt x="0" y="2874830"/>
                </a:lnTo>
                <a:lnTo>
                  <a:pt x="0" y="0"/>
                </a:lnTo>
                <a:close/>
              </a:path>
            </a:pathLst>
          </a:custGeom>
          <a:blipFill>
            <a:blip r:embed="rId7"/>
            <a:stretch>
              <a:fillRect/>
            </a:stretch>
          </a:blipFill>
        </p:spPr>
        <p:txBody>
          <a:bodyPr/>
          <a:lstStyle/>
          <a:p>
            <a:endParaRPr lang="en-US"/>
          </a:p>
        </p:txBody>
      </p:sp>
      <p:sp>
        <p:nvSpPr>
          <p:cNvPr id="17" name="TextBox 17"/>
          <p:cNvSpPr txBox="1"/>
          <p:nvPr/>
        </p:nvSpPr>
        <p:spPr>
          <a:xfrm>
            <a:off x="2162266" y="3264474"/>
            <a:ext cx="1899642" cy="470279"/>
          </a:xfrm>
          <a:prstGeom prst="rect">
            <a:avLst/>
          </a:prstGeom>
        </p:spPr>
        <p:txBody>
          <a:bodyPr lIns="0" tIns="0" rIns="0" bIns="0" rtlCol="0" anchor="t">
            <a:spAutoFit/>
          </a:bodyPr>
          <a:lstStyle/>
          <a:p>
            <a:pPr algn="ctr">
              <a:lnSpc>
                <a:spcPts val="3480"/>
              </a:lnSpc>
              <a:spcBef>
                <a:spcPct val="0"/>
              </a:spcBef>
            </a:pPr>
            <a:r>
              <a:rPr lang="en-US" sz="2485">
                <a:solidFill>
                  <a:srgbClr val="FFFFFF"/>
                </a:solidFill>
                <a:latin typeface="Arial MT Pro" panose="020B0502020202020204"/>
                <a:ea typeface="Arial MT Pro" panose="020B0502020202020204"/>
                <a:cs typeface="Arial MT Pro" panose="020B0502020202020204"/>
                <a:sym typeface="Arial MT Pro" panose="020B0502020202020204"/>
              </a:rPr>
              <a:t>Whats an IP?</a:t>
            </a:r>
            <a:endParaRPr lang="en-US" sz="2485">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1047538" y="1028700"/>
            <a:ext cx="16211762" cy="8229600"/>
            <a:chOff x="0" y="0"/>
            <a:chExt cx="4269764" cy="2167467"/>
          </a:xfrm>
        </p:grpSpPr>
        <p:sp>
          <p:nvSpPr>
            <p:cNvPr id="4" name="Freeform 4"/>
            <p:cNvSpPr/>
            <p:nvPr/>
          </p:nvSpPr>
          <p:spPr>
            <a:xfrm>
              <a:off x="0" y="0"/>
              <a:ext cx="4269765" cy="2167467"/>
            </a:xfrm>
            <a:custGeom>
              <a:avLst/>
              <a:gdLst/>
              <a:ahLst/>
              <a:cxnLst/>
              <a:rect l="l" t="t" r="r" b="b"/>
              <a:pathLst>
                <a:path w="4269765" h="2167467">
                  <a:moveTo>
                    <a:pt x="24355" y="0"/>
                  </a:moveTo>
                  <a:lnTo>
                    <a:pt x="4245409" y="0"/>
                  </a:lnTo>
                  <a:cubicBezTo>
                    <a:pt x="4258861" y="0"/>
                    <a:pt x="4269765" y="10904"/>
                    <a:pt x="4269765" y="24355"/>
                  </a:cubicBezTo>
                  <a:lnTo>
                    <a:pt x="4269765" y="2143112"/>
                  </a:lnTo>
                  <a:cubicBezTo>
                    <a:pt x="4269765" y="2149571"/>
                    <a:pt x="4267198" y="2155766"/>
                    <a:pt x="4262631" y="2160333"/>
                  </a:cubicBezTo>
                  <a:cubicBezTo>
                    <a:pt x="4258064" y="2164901"/>
                    <a:pt x="4251869" y="2167467"/>
                    <a:pt x="4245409" y="2167467"/>
                  </a:cubicBezTo>
                  <a:lnTo>
                    <a:pt x="24355" y="2167467"/>
                  </a:lnTo>
                  <a:cubicBezTo>
                    <a:pt x="17896" y="2167467"/>
                    <a:pt x="11701" y="2164901"/>
                    <a:pt x="7133" y="2160333"/>
                  </a:cubicBezTo>
                  <a:cubicBezTo>
                    <a:pt x="2566" y="2155766"/>
                    <a:pt x="0" y="2149571"/>
                    <a:pt x="0" y="2143112"/>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5" name="TextBox 5"/>
            <p:cNvSpPr txBox="1"/>
            <p:nvPr/>
          </p:nvSpPr>
          <p:spPr>
            <a:xfrm>
              <a:off x="0" y="-95250"/>
              <a:ext cx="4269764" cy="2262717"/>
            </a:xfrm>
            <a:prstGeom prst="rect">
              <a:avLst/>
            </a:prstGeom>
          </p:spPr>
          <p:txBody>
            <a:bodyPr lIns="50800" tIns="50800" rIns="50800" bIns="50800" rtlCol="0" anchor="ctr"/>
            <a:lstStyle/>
            <a:p>
              <a:pPr algn="ctr">
                <a:lnSpc>
                  <a:spcPts val="3480"/>
                </a:lnSpc>
              </a:pPr>
            </a:p>
          </p:txBody>
        </p:sp>
      </p:grpSp>
      <p:grpSp>
        <p:nvGrpSpPr>
          <p:cNvPr id="6" name="Group 6"/>
          <p:cNvGrpSpPr/>
          <p:nvPr/>
        </p:nvGrpSpPr>
        <p:grpSpPr>
          <a:xfrm>
            <a:off x="-6918413" y="1028700"/>
            <a:ext cx="19251079" cy="1496936"/>
            <a:chOff x="0" y="0"/>
            <a:chExt cx="5070243" cy="394255"/>
          </a:xfrm>
        </p:grpSpPr>
        <p:sp>
          <p:nvSpPr>
            <p:cNvPr id="7" name="Freeform 7"/>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8" name="TextBox 8"/>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grpSp>
        <p:nvGrpSpPr>
          <p:cNvPr id="9" name="Group 9"/>
          <p:cNvGrpSpPr/>
          <p:nvPr/>
        </p:nvGrpSpPr>
        <p:grpSpPr>
          <a:xfrm>
            <a:off x="9153419" y="-961809"/>
            <a:ext cx="10516672" cy="11667956"/>
            <a:chOff x="0" y="0"/>
            <a:chExt cx="5510530" cy="6113780"/>
          </a:xfrm>
        </p:grpSpPr>
        <p:sp>
          <p:nvSpPr>
            <p:cNvPr id="10" name="Freeform 10"/>
            <p:cNvSpPr/>
            <p:nvPr/>
          </p:nvSpPr>
          <p:spPr>
            <a:xfrm rot="24000">
              <a:off x="50533" y="46815"/>
              <a:ext cx="5410733" cy="6020150"/>
            </a:xfrm>
            <a:custGeom>
              <a:avLst/>
              <a:gdLst/>
              <a:ahLst/>
              <a:cxnLst/>
              <a:rect l="l" t="t" r="r" b="b"/>
              <a:pathLst>
                <a:path w="5410733" h="6020150">
                  <a:moveTo>
                    <a:pt x="5146509" y="3394362"/>
                  </a:moveTo>
                  <a:lnTo>
                    <a:pt x="5147762" y="3391813"/>
                  </a:lnTo>
                  <a:cubicBezTo>
                    <a:pt x="5318217" y="3066765"/>
                    <a:pt x="5413415" y="2695252"/>
                    <a:pt x="5410675" y="2302831"/>
                  </a:cubicBezTo>
                  <a:cubicBezTo>
                    <a:pt x="5401738" y="1022702"/>
                    <a:pt x="4355651" y="-8880"/>
                    <a:pt x="3075522" y="57"/>
                  </a:cubicBezTo>
                  <a:cubicBezTo>
                    <a:pt x="2233533" y="5936"/>
                    <a:pt x="1498819" y="460656"/>
                    <a:pt x="1097120" y="1135307"/>
                  </a:cubicBezTo>
                  <a:cubicBezTo>
                    <a:pt x="1077039" y="1169738"/>
                    <a:pt x="1058220" y="1202890"/>
                    <a:pt x="1039419" y="1238582"/>
                  </a:cubicBezTo>
                  <a:lnTo>
                    <a:pt x="320655" y="2522521"/>
                  </a:lnTo>
                  <a:cubicBezTo>
                    <a:pt x="300566" y="2555683"/>
                    <a:pt x="283017" y="2588826"/>
                    <a:pt x="264207" y="2623248"/>
                  </a:cubicBezTo>
                  <a:lnTo>
                    <a:pt x="264216" y="2624518"/>
                  </a:lnTo>
                  <a:cubicBezTo>
                    <a:pt x="92500" y="2950845"/>
                    <a:pt x="-2699" y="3322358"/>
                    <a:pt x="59" y="3717319"/>
                  </a:cubicBezTo>
                  <a:cubicBezTo>
                    <a:pt x="8996" y="4997448"/>
                    <a:pt x="1055083" y="6029030"/>
                    <a:pt x="2335212" y="6020093"/>
                  </a:cubicBezTo>
                  <a:cubicBezTo>
                    <a:pt x="3259749" y="6013638"/>
                    <a:pt x="4054774" y="5465785"/>
                    <a:pt x="4421404" y="4679616"/>
                  </a:cubicBezTo>
                  <a:lnTo>
                    <a:pt x="5076260" y="3519316"/>
                  </a:lnTo>
                  <a:cubicBezTo>
                    <a:pt x="5100105" y="3478508"/>
                    <a:pt x="5123943" y="3436431"/>
                    <a:pt x="5146509" y="3394362"/>
                  </a:cubicBezTo>
                  <a:close/>
                </a:path>
              </a:pathLst>
            </a:custGeom>
            <a:blipFill>
              <a:blip r:embed="rId2"/>
              <a:stretch>
                <a:fillRect l="-58834" t="-15347" r="-34761" b="-578"/>
              </a:stretch>
            </a:blipFill>
          </p:spPr>
          <p:txBody>
            <a:bodyPr/>
            <a:lstStyle/>
            <a:p>
              <a:endParaRPr lang="en-US"/>
            </a:p>
          </p:txBody>
        </p:sp>
      </p:grpSp>
      <p:sp>
        <p:nvSpPr>
          <p:cNvPr id="11" name="TextBox 11"/>
          <p:cNvSpPr txBox="1"/>
          <p:nvPr/>
        </p:nvSpPr>
        <p:spPr>
          <a:xfrm>
            <a:off x="402872" y="1142168"/>
            <a:ext cx="10611119" cy="1050925"/>
          </a:xfrm>
          <a:prstGeom prst="rect">
            <a:avLst/>
          </a:prstGeom>
        </p:spPr>
        <p:txBody>
          <a:bodyPr lIns="0" tIns="0" rIns="0" bIns="0" rtlCol="0" anchor="t">
            <a:spAutoFit/>
          </a:bodyPr>
          <a:lstStyle/>
          <a:p>
            <a:pPr algn="l">
              <a:lnSpc>
                <a:spcPts val="7700"/>
              </a:lnSpc>
              <a:spcBef>
                <a:spcPct val="0"/>
              </a:spcBef>
            </a:pPr>
            <a:r>
              <a:rPr lang="en-US" sz="5500">
                <a:solidFill>
                  <a:srgbClr val="2E3192"/>
                </a:solidFill>
                <a:latin typeface="Arial MT Pro" panose="020B0502020202020204"/>
                <a:ea typeface="Arial MT Pro" panose="020B0502020202020204"/>
                <a:cs typeface="Arial MT Pro" panose="020B0502020202020204"/>
                <a:sym typeface="Arial MT Pro" panose="020B0502020202020204"/>
              </a:rPr>
              <a:t>Cooperating with Professionals</a:t>
            </a:r>
            <a:endParaRPr lang="en-US" sz="55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12" name="TextBox 12"/>
          <p:cNvSpPr txBox="1"/>
          <p:nvPr/>
        </p:nvSpPr>
        <p:spPr>
          <a:xfrm>
            <a:off x="1229201" y="2942390"/>
            <a:ext cx="8105881" cy="5753100"/>
          </a:xfrm>
          <a:prstGeom prst="rect">
            <a:avLst/>
          </a:prstGeom>
        </p:spPr>
        <p:txBody>
          <a:bodyPr lIns="0" tIns="0" rIns="0" bIns="0" rtlCol="0" anchor="t">
            <a:spAutoFit/>
          </a:bodyPr>
          <a:lstStyle/>
          <a:p>
            <a:pPr algn="l">
              <a:lnSpc>
                <a:spcPts val="4500"/>
              </a:lnSpc>
            </a:pPr>
            <a:r>
              <a:rPr lang="en-US" sz="3000">
                <a:solidFill>
                  <a:srgbClr val="38B6FF"/>
                </a:solidFill>
                <a:latin typeface="Arial MT Pro" panose="020B0502020202020204"/>
                <a:ea typeface="Arial MT Pro" panose="020B0502020202020204"/>
                <a:cs typeface="Arial MT Pro" panose="020B0502020202020204"/>
                <a:sym typeface="Arial MT Pro" panose="020B0502020202020204"/>
              </a:rPr>
              <a:t>◆</a:t>
            </a: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Welcoming your clients to meetings</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38B6FF"/>
                </a:solidFill>
                <a:latin typeface="Arial MT Pro" panose="020B0502020202020204"/>
                <a:ea typeface="Arial MT Pro" panose="020B0502020202020204"/>
                <a:cs typeface="Arial MT Pro" panose="020B0502020202020204"/>
                <a:sym typeface="Arial MT Pro" panose="020B0502020202020204"/>
              </a:rPr>
              <a:t>◆</a:t>
            </a: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Presentations to professionals and clients</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38B6FF"/>
                </a:solidFill>
                <a:latin typeface="Arial MT Pro" panose="020B0502020202020204"/>
                <a:ea typeface="Arial MT Pro" panose="020B0502020202020204"/>
                <a:cs typeface="Arial MT Pro" panose="020B0502020202020204"/>
                <a:sym typeface="Arial MT Pro" panose="020B0502020202020204"/>
              </a:rPr>
              <a:t>◆</a:t>
            </a: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Printed materials, helplines, websites</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38B6FF"/>
                </a:solidFill>
                <a:latin typeface="Arial MT Pro" panose="020B0502020202020204"/>
                <a:ea typeface="Arial MT Pro" panose="020B0502020202020204"/>
                <a:cs typeface="Arial MT Pro" panose="020B0502020202020204"/>
                <a:sym typeface="Arial MT Pro" panose="020B0502020202020204"/>
              </a:rPr>
              <a:t>◆</a:t>
            </a: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Subscription to NA newsletters and</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Literature useful for client introduction to NA</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38B6FF"/>
                </a:solidFill>
                <a:latin typeface="Arial MT Pro" panose="020B0502020202020204"/>
                <a:ea typeface="Arial MT Pro" panose="020B0502020202020204"/>
                <a:cs typeface="Arial MT Pro" panose="020B0502020202020204"/>
                <a:sym typeface="Arial MT Pro" panose="020B0502020202020204"/>
              </a:rPr>
              <a:t>◆</a:t>
            </a: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Virtual Meetings</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38B6FF"/>
                </a:solidFill>
                <a:latin typeface="Arial MT Pro" panose="020B0502020202020204"/>
                <a:ea typeface="Arial MT Pro" panose="020B0502020202020204"/>
                <a:cs typeface="Arial MT Pro" panose="020B0502020202020204"/>
                <a:sym typeface="Arial MT Pro" panose="020B0502020202020204"/>
              </a:rPr>
              <a:t>◆</a:t>
            </a: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Meetings and Presentations available for</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treatment facilities</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38B6FF"/>
                </a:solidFill>
                <a:latin typeface="Arial MT Pro" panose="020B0502020202020204"/>
                <a:ea typeface="Arial MT Pro" panose="020B0502020202020204"/>
                <a:cs typeface="Arial MT Pro" panose="020B0502020202020204"/>
                <a:sym typeface="Arial MT Pro" panose="020B0502020202020204"/>
              </a:rPr>
              <a:t>◆ </a:t>
            </a: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There is no charge or fee to attend NA</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4500"/>
              </a:lnSpc>
            </a:pPr>
            <a:r>
              <a:rPr lang="en-US" sz="3000">
                <a:solidFill>
                  <a:srgbClr val="FFFFFF"/>
                </a:solidFill>
                <a:latin typeface="Arial MT Pro" panose="020B0502020202020204"/>
                <a:ea typeface="Arial MT Pro" panose="020B0502020202020204"/>
                <a:cs typeface="Arial MT Pro" panose="020B0502020202020204"/>
                <a:sym typeface="Arial MT Pro" panose="020B0502020202020204"/>
              </a:rPr>
              <a:t>     recovery meetings or for NA presentations</a:t>
            </a:r>
            <a:endParaRPr lang="en-US" sz="3000">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1047538" y="1028700"/>
            <a:ext cx="16211762" cy="8229600"/>
            <a:chOff x="0" y="0"/>
            <a:chExt cx="4269764" cy="2167467"/>
          </a:xfrm>
        </p:grpSpPr>
        <p:sp>
          <p:nvSpPr>
            <p:cNvPr id="4" name="Freeform 4"/>
            <p:cNvSpPr/>
            <p:nvPr/>
          </p:nvSpPr>
          <p:spPr>
            <a:xfrm>
              <a:off x="0" y="0"/>
              <a:ext cx="4269765" cy="2167467"/>
            </a:xfrm>
            <a:custGeom>
              <a:avLst/>
              <a:gdLst/>
              <a:ahLst/>
              <a:cxnLst/>
              <a:rect l="l" t="t" r="r" b="b"/>
              <a:pathLst>
                <a:path w="4269765" h="2167467">
                  <a:moveTo>
                    <a:pt x="24355" y="0"/>
                  </a:moveTo>
                  <a:lnTo>
                    <a:pt x="4245409" y="0"/>
                  </a:lnTo>
                  <a:cubicBezTo>
                    <a:pt x="4258861" y="0"/>
                    <a:pt x="4269765" y="10904"/>
                    <a:pt x="4269765" y="24355"/>
                  </a:cubicBezTo>
                  <a:lnTo>
                    <a:pt x="4269765" y="2143112"/>
                  </a:lnTo>
                  <a:cubicBezTo>
                    <a:pt x="4269765" y="2149571"/>
                    <a:pt x="4267198" y="2155766"/>
                    <a:pt x="4262631" y="2160333"/>
                  </a:cubicBezTo>
                  <a:cubicBezTo>
                    <a:pt x="4258064" y="2164901"/>
                    <a:pt x="4251869" y="2167467"/>
                    <a:pt x="4245409" y="2167467"/>
                  </a:cubicBezTo>
                  <a:lnTo>
                    <a:pt x="24355" y="2167467"/>
                  </a:lnTo>
                  <a:cubicBezTo>
                    <a:pt x="17896" y="2167467"/>
                    <a:pt x="11701" y="2164901"/>
                    <a:pt x="7133" y="2160333"/>
                  </a:cubicBezTo>
                  <a:cubicBezTo>
                    <a:pt x="2566" y="2155766"/>
                    <a:pt x="0" y="2149571"/>
                    <a:pt x="0" y="2143112"/>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5" name="TextBox 5"/>
            <p:cNvSpPr txBox="1"/>
            <p:nvPr/>
          </p:nvSpPr>
          <p:spPr>
            <a:xfrm>
              <a:off x="0" y="-95250"/>
              <a:ext cx="4269764" cy="2262717"/>
            </a:xfrm>
            <a:prstGeom prst="rect">
              <a:avLst/>
            </a:prstGeom>
          </p:spPr>
          <p:txBody>
            <a:bodyPr lIns="50800" tIns="50800" rIns="50800" bIns="50800" rtlCol="0" anchor="ctr"/>
            <a:lstStyle/>
            <a:p>
              <a:pPr algn="ctr">
                <a:lnSpc>
                  <a:spcPts val="3480"/>
                </a:lnSpc>
              </a:pPr>
            </a:p>
          </p:txBody>
        </p:sp>
      </p:grpSp>
      <p:grpSp>
        <p:nvGrpSpPr>
          <p:cNvPr id="6" name="Group 6"/>
          <p:cNvGrpSpPr/>
          <p:nvPr/>
        </p:nvGrpSpPr>
        <p:grpSpPr>
          <a:xfrm>
            <a:off x="-301166" y="1028700"/>
            <a:ext cx="19251079" cy="1300153"/>
            <a:chOff x="0" y="0"/>
            <a:chExt cx="5070243" cy="342427"/>
          </a:xfrm>
        </p:grpSpPr>
        <p:sp>
          <p:nvSpPr>
            <p:cNvPr id="7" name="Freeform 7"/>
            <p:cNvSpPr/>
            <p:nvPr/>
          </p:nvSpPr>
          <p:spPr>
            <a:xfrm>
              <a:off x="0" y="0"/>
              <a:ext cx="5070243" cy="342427"/>
            </a:xfrm>
            <a:custGeom>
              <a:avLst/>
              <a:gdLst/>
              <a:ahLst/>
              <a:cxnLst/>
              <a:rect l="l" t="t" r="r" b="b"/>
              <a:pathLst>
                <a:path w="5070243" h="342427">
                  <a:moveTo>
                    <a:pt x="20510" y="0"/>
                  </a:moveTo>
                  <a:lnTo>
                    <a:pt x="5049733" y="0"/>
                  </a:lnTo>
                  <a:cubicBezTo>
                    <a:pt x="5055172" y="0"/>
                    <a:pt x="5060389" y="2161"/>
                    <a:pt x="5064235" y="6007"/>
                  </a:cubicBezTo>
                  <a:cubicBezTo>
                    <a:pt x="5068082" y="9854"/>
                    <a:pt x="5070243" y="15070"/>
                    <a:pt x="5070243" y="20510"/>
                  </a:cubicBezTo>
                  <a:lnTo>
                    <a:pt x="5070243" y="321917"/>
                  </a:lnTo>
                  <a:cubicBezTo>
                    <a:pt x="5070243" y="327357"/>
                    <a:pt x="5068082" y="332574"/>
                    <a:pt x="5064235" y="336420"/>
                  </a:cubicBezTo>
                  <a:cubicBezTo>
                    <a:pt x="5060389" y="340266"/>
                    <a:pt x="5055172" y="342427"/>
                    <a:pt x="5049733" y="342427"/>
                  </a:cubicBezTo>
                  <a:lnTo>
                    <a:pt x="20510" y="342427"/>
                  </a:lnTo>
                  <a:cubicBezTo>
                    <a:pt x="15070" y="342427"/>
                    <a:pt x="9854" y="340266"/>
                    <a:pt x="6007" y="336420"/>
                  </a:cubicBezTo>
                  <a:cubicBezTo>
                    <a:pt x="2161" y="332574"/>
                    <a:pt x="0" y="327357"/>
                    <a:pt x="0" y="321917"/>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8" name="TextBox 8"/>
            <p:cNvSpPr txBox="1"/>
            <p:nvPr/>
          </p:nvSpPr>
          <p:spPr>
            <a:xfrm>
              <a:off x="0" y="-95250"/>
              <a:ext cx="5070243" cy="437677"/>
            </a:xfrm>
            <a:prstGeom prst="rect">
              <a:avLst/>
            </a:prstGeom>
          </p:spPr>
          <p:txBody>
            <a:bodyPr lIns="50800" tIns="50800" rIns="50800" bIns="50800" rtlCol="0" anchor="ctr"/>
            <a:lstStyle/>
            <a:p>
              <a:pPr algn="ctr">
                <a:lnSpc>
                  <a:spcPts val="3480"/>
                </a:lnSpc>
              </a:pPr>
            </a:p>
          </p:txBody>
        </p:sp>
      </p:grpSp>
      <p:sp>
        <p:nvSpPr>
          <p:cNvPr id="9" name="TextBox 9"/>
          <p:cNvSpPr txBox="1"/>
          <p:nvPr/>
        </p:nvSpPr>
        <p:spPr>
          <a:xfrm>
            <a:off x="1480099" y="2384006"/>
            <a:ext cx="11775281" cy="6657216"/>
          </a:xfrm>
          <a:prstGeom prst="rect">
            <a:avLst/>
          </a:prstGeom>
        </p:spPr>
        <p:txBody>
          <a:bodyPr lIns="0" tIns="0" rIns="0" bIns="0" rtlCol="0" anchor="t">
            <a:spAutoFit/>
          </a:bodyPr>
          <a:lstStyle/>
          <a:p>
            <a:pPr algn="l">
              <a:lnSpc>
                <a:spcPts val="5815"/>
              </a:lnSpc>
            </a:pPr>
            <a:r>
              <a:rPr lang="en-US" sz="4155">
                <a:solidFill>
                  <a:srgbClr val="FFFFFF"/>
                </a:solidFill>
                <a:latin typeface="Arial MT Pro" panose="020B0502020202020204"/>
                <a:ea typeface="Arial MT Pro" panose="020B0502020202020204"/>
                <a:cs typeface="Arial MT Pro" panose="020B0502020202020204"/>
                <a:sym typeface="Arial MT Pro" panose="020B0502020202020204"/>
              </a:rPr>
              <a:t>The Client:</a:t>
            </a:r>
            <a:endParaRPr lang="en-US" sz="4155">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897255" lvl="1" indent="-448310" algn="l">
              <a:lnSpc>
                <a:spcPts val="5815"/>
              </a:lnSpc>
              <a:buFont typeface="Arial" panose="020B0604020202090204"/>
              <a:buChar char="•"/>
            </a:pPr>
            <a:r>
              <a:rPr lang="en-US" sz="4155">
                <a:solidFill>
                  <a:srgbClr val="FFFFFF"/>
                </a:solidFill>
                <a:latin typeface="Arial MT Pro" panose="020B0502020202020204"/>
                <a:ea typeface="Arial MT Pro" panose="020B0502020202020204"/>
                <a:cs typeface="Arial MT Pro" panose="020B0502020202020204"/>
                <a:sym typeface="Arial MT Pro" panose="020B0502020202020204"/>
              </a:rPr>
              <a:t>Assists with transition back into the community</a:t>
            </a:r>
            <a:endParaRPr lang="en-US" sz="4155">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897255" lvl="1" indent="-448310" algn="l">
              <a:lnSpc>
                <a:spcPts val="5815"/>
              </a:lnSpc>
              <a:buFont typeface="Arial" panose="020B0604020202090204"/>
              <a:buChar char="•"/>
            </a:pPr>
            <a:r>
              <a:rPr lang="en-US" sz="4155">
                <a:solidFill>
                  <a:srgbClr val="FFFFFF"/>
                </a:solidFill>
                <a:latin typeface="Arial MT Pro" panose="020B0502020202020204"/>
                <a:ea typeface="Arial MT Pro" panose="020B0502020202020204"/>
                <a:cs typeface="Arial MT Pro" panose="020B0502020202020204"/>
                <a:sym typeface="Arial MT Pro" panose="020B0502020202020204"/>
              </a:rPr>
              <a:t>Can support clients while in treatment and</a:t>
            </a:r>
            <a:endParaRPr lang="en-US" sz="415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5815"/>
              </a:lnSpc>
            </a:pPr>
            <a:r>
              <a:rPr lang="en-US" sz="4155">
                <a:solidFill>
                  <a:srgbClr val="FFFFFF"/>
                </a:solidFill>
                <a:latin typeface="Arial MT Pro" panose="020B0502020202020204"/>
                <a:ea typeface="Arial MT Pro" panose="020B0502020202020204"/>
                <a:cs typeface="Arial MT Pro" panose="020B0502020202020204"/>
                <a:sym typeface="Arial MT Pro" panose="020B0502020202020204"/>
              </a:rPr>
              <a:t>      correctional facilities</a:t>
            </a:r>
            <a:endParaRPr lang="en-US" sz="4155">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897255" lvl="1" indent="-448310" algn="l">
              <a:lnSpc>
                <a:spcPts val="5815"/>
              </a:lnSpc>
              <a:buFont typeface="Arial" panose="020B0604020202090204"/>
              <a:buChar char="•"/>
            </a:pPr>
            <a:r>
              <a:rPr lang="en-US" sz="4155">
                <a:solidFill>
                  <a:srgbClr val="FFFFFF"/>
                </a:solidFill>
                <a:latin typeface="Arial MT Pro" panose="020B0502020202020204"/>
                <a:ea typeface="Arial MT Pro" panose="020B0502020202020204"/>
                <a:cs typeface="Arial MT Pro" panose="020B0502020202020204"/>
                <a:sym typeface="Arial MT Pro" panose="020B0502020202020204"/>
              </a:rPr>
              <a:t>Provides a peer-based support network</a:t>
            </a:r>
            <a:endParaRPr lang="en-US" sz="4155">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897255" lvl="1" indent="-448310" algn="l">
              <a:lnSpc>
                <a:spcPts val="5815"/>
              </a:lnSpc>
              <a:buFont typeface="Arial" panose="020B0604020202090204"/>
              <a:buChar char="•"/>
            </a:pPr>
            <a:r>
              <a:rPr lang="en-US" sz="4155">
                <a:solidFill>
                  <a:srgbClr val="FFFFFF"/>
                </a:solidFill>
                <a:latin typeface="Arial MT Pro" panose="020B0502020202020204"/>
                <a:ea typeface="Arial MT Pro" panose="020B0502020202020204"/>
                <a:cs typeface="Arial MT Pro" panose="020B0502020202020204"/>
                <a:sym typeface="Arial MT Pro" panose="020B0502020202020204"/>
              </a:rPr>
              <a:t>Drug-free role model reinforcement</a:t>
            </a:r>
            <a:endParaRPr lang="en-US" sz="415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5815"/>
              </a:lnSpc>
            </a:pPr>
            <a:r>
              <a:rPr lang="en-US" sz="4155">
                <a:solidFill>
                  <a:srgbClr val="FFFFFF"/>
                </a:solidFill>
                <a:latin typeface="Arial MT Pro" panose="020B0502020202020204"/>
                <a:ea typeface="Arial MT Pro" panose="020B0502020202020204"/>
                <a:cs typeface="Arial MT Pro" panose="020B0502020202020204"/>
                <a:sym typeface="Arial MT Pro" panose="020B0502020202020204"/>
              </a:rPr>
              <a:t>The Professional:</a:t>
            </a:r>
            <a:endParaRPr lang="en-US" sz="4155">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897255" lvl="1" indent="-448310" algn="l">
              <a:lnSpc>
                <a:spcPts val="5815"/>
              </a:lnSpc>
              <a:buFont typeface="Arial" panose="020B0604020202090204"/>
              <a:buChar char="•"/>
            </a:pPr>
            <a:r>
              <a:rPr lang="en-US" sz="4155">
                <a:solidFill>
                  <a:srgbClr val="FFFFFF"/>
                </a:solidFill>
                <a:latin typeface="Arial MT Pro" panose="020B0502020202020204"/>
                <a:ea typeface="Arial MT Pro" panose="020B0502020202020204"/>
                <a:cs typeface="Arial MT Pro" panose="020B0502020202020204"/>
                <a:sym typeface="Arial MT Pro" panose="020B0502020202020204"/>
              </a:rPr>
              <a:t>Research indicates: improves retention </a:t>
            </a:r>
            <a:endParaRPr lang="en-US" sz="4155">
              <a:solidFill>
                <a:srgbClr val="FFFFFF"/>
              </a:solidFill>
              <a:latin typeface="Arial MT Pro" panose="020B0502020202020204"/>
              <a:ea typeface="Arial MT Pro" panose="020B0502020202020204"/>
              <a:cs typeface="Arial MT Pro" panose="020B0502020202020204"/>
              <a:sym typeface="Arial MT Pro" panose="020B0502020202020204"/>
            </a:endParaRPr>
          </a:p>
          <a:p>
            <a:pPr marL="897255" lvl="1" indent="-448310" algn="l">
              <a:lnSpc>
                <a:spcPts val="5815"/>
              </a:lnSpc>
              <a:buFont typeface="Arial" panose="020B0604020202090204"/>
              <a:buChar char="•"/>
            </a:pPr>
            <a:r>
              <a:rPr lang="en-US" sz="4155">
                <a:solidFill>
                  <a:srgbClr val="FFFFFF"/>
                </a:solidFill>
                <a:latin typeface="Arial MT Pro" panose="020B0502020202020204"/>
                <a:ea typeface="Arial MT Pro" panose="020B0502020202020204"/>
                <a:cs typeface="Arial MT Pro" panose="020B0502020202020204"/>
                <a:sym typeface="Arial MT Pro" panose="020B0502020202020204"/>
              </a:rPr>
              <a:t>Immediate access to aftercare support</a:t>
            </a:r>
            <a:endParaRPr lang="en-US" sz="4155">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
        <p:nvSpPr>
          <p:cNvPr id="10" name="Freeform 10"/>
          <p:cNvSpPr/>
          <p:nvPr/>
        </p:nvSpPr>
        <p:spPr>
          <a:xfrm>
            <a:off x="13652021" y="1330115"/>
            <a:ext cx="3296199" cy="7626769"/>
          </a:xfrm>
          <a:custGeom>
            <a:avLst/>
            <a:gdLst/>
            <a:ahLst/>
            <a:cxnLst/>
            <a:rect l="l" t="t" r="r" b="b"/>
            <a:pathLst>
              <a:path w="3296199" h="7626769">
                <a:moveTo>
                  <a:pt x="0" y="0"/>
                </a:moveTo>
                <a:lnTo>
                  <a:pt x="3296198" y="0"/>
                </a:lnTo>
                <a:lnTo>
                  <a:pt x="3296198" y="7626770"/>
                </a:lnTo>
                <a:lnTo>
                  <a:pt x="0" y="7626770"/>
                </a:lnTo>
                <a:lnTo>
                  <a:pt x="0" y="0"/>
                </a:lnTo>
                <a:close/>
              </a:path>
            </a:pathLst>
          </a:custGeom>
          <a:blipFill>
            <a:blip r:embed="rId2"/>
            <a:stretch>
              <a:fillRect/>
            </a:stretch>
          </a:blipFill>
        </p:spPr>
        <p:txBody>
          <a:bodyPr/>
          <a:lstStyle/>
          <a:p>
            <a:endParaRPr lang="en-US"/>
          </a:p>
        </p:txBody>
      </p:sp>
      <p:sp>
        <p:nvSpPr>
          <p:cNvPr id="11" name="Freeform 11"/>
          <p:cNvSpPr/>
          <p:nvPr/>
        </p:nvSpPr>
        <p:spPr>
          <a:xfrm>
            <a:off x="124048" y="726808"/>
            <a:ext cx="2520213" cy="1602045"/>
          </a:xfrm>
          <a:custGeom>
            <a:avLst/>
            <a:gdLst/>
            <a:ahLst/>
            <a:cxnLst/>
            <a:rect l="l" t="t" r="r" b="b"/>
            <a:pathLst>
              <a:path w="2520213" h="1602045">
                <a:moveTo>
                  <a:pt x="0" y="0"/>
                </a:moveTo>
                <a:lnTo>
                  <a:pt x="2520213" y="0"/>
                </a:lnTo>
                <a:lnTo>
                  <a:pt x="2520213" y="1602045"/>
                </a:lnTo>
                <a:lnTo>
                  <a:pt x="0" y="1602045"/>
                </a:lnTo>
                <a:lnTo>
                  <a:pt x="0" y="0"/>
                </a:lnTo>
                <a:close/>
              </a:path>
            </a:pathLst>
          </a:custGeom>
          <a:blipFill>
            <a:blip r:embed="rId3"/>
            <a:stretch>
              <a:fillRect/>
            </a:stretch>
          </a:blipFill>
        </p:spPr>
        <p:txBody>
          <a:bodyPr/>
          <a:lstStyle/>
          <a:p>
            <a:endParaRPr lang="en-US"/>
          </a:p>
        </p:txBody>
      </p:sp>
      <p:sp>
        <p:nvSpPr>
          <p:cNvPr id="12" name="TextBox 12"/>
          <p:cNvSpPr txBox="1"/>
          <p:nvPr/>
        </p:nvSpPr>
        <p:spPr>
          <a:xfrm>
            <a:off x="2644261" y="1091990"/>
            <a:ext cx="10611119"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Benefits to...</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13" name="TextBox 13"/>
          <p:cNvSpPr txBox="1"/>
          <p:nvPr/>
        </p:nvSpPr>
        <p:spPr>
          <a:xfrm>
            <a:off x="1047538" y="9163050"/>
            <a:ext cx="16211762" cy="470279"/>
          </a:xfrm>
          <a:prstGeom prst="rect">
            <a:avLst/>
          </a:prstGeom>
        </p:spPr>
        <p:txBody>
          <a:bodyPr lIns="0" tIns="0" rIns="0" bIns="0" rtlCol="0" anchor="t">
            <a:spAutoFit/>
          </a:bodyPr>
          <a:lstStyle/>
          <a:p>
            <a:pPr algn="ctr">
              <a:lnSpc>
                <a:spcPts val="3480"/>
              </a:lnSpc>
              <a:spcBef>
                <a:spcPct val="0"/>
              </a:spcBef>
            </a:pPr>
            <a:r>
              <a:rPr lang="en-US" sz="2485">
                <a:solidFill>
                  <a:srgbClr val="000000"/>
                </a:solidFill>
                <a:latin typeface="Arial MT Pro" panose="020B0502020202020204"/>
                <a:ea typeface="Arial MT Pro" panose="020B0502020202020204"/>
                <a:cs typeface="Arial MT Pro" panose="020B0502020202020204"/>
                <a:sym typeface="Arial MT Pro" panose="020B0502020202020204"/>
              </a:rPr>
              <a:t>◆</a:t>
            </a:r>
            <a:endParaRPr lang="en-US" sz="2485">
              <a:solidFill>
                <a:srgbClr val="000000"/>
              </a:solidFill>
              <a:latin typeface="Arial MT Pro" panose="020B0502020202020204"/>
              <a:ea typeface="Arial MT Pro" panose="020B0502020202020204"/>
              <a:cs typeface="Arial MT Pro" panose="020B0502020202020204"/>
              <a:sym typeface="Arial MT Pro" panose="020B050202020202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a:stretch>
          </a:blipFill>
        </p:spPr>
        <p:txBody>
          <a:bodyPr/>
          <a:lstStyle/>
          <a:p>
            <a:endParaRPr lang="en-US"/>
          </a:p>
        </p:txBody>
      </p:sp>
      <p:sp>
        <p:nvSpPr>
          <p:cNvPr id="3" name="Freeform 3"/>
          <p:cNvSpPr/>
          <p:nvPr/>
        </p:nvSpPr>
        <p:spPr>
          <a:xfrm>
            <a:off x="866775" y="2352675"/>
            <a:ext cx="16554450" cy="7077075"/>
          </a:xfrm>
          <a:custGeom>
            <a:avLst/>
            <a:gdLst/>
            <a:ahLst/>
            <a:cxnLst/>
            <a:rect l="l" t="t" r="r" b="b"/>
            <a:pathLst>
              <a:path w="16554450" h="7077075">
                <a:moveTo>
                  <a:pt x="0" y="0"/>
                </a:moveTo>
                <a:lnTo>
                  <a:pt x="16554450" y="0"/>
                </a:lnTo>
                <a:lnTo>
                  <a:pt x="16554450" y="7077075"/>
                </a:lnTo>
                <a:lnTo>
                  <a:pt x="0" y="7077075"/>
                </a:lnTo>
                <a:lnTo>
                  <a:pt x="0" y="0"/>
                </a:lnTo>
                <a:close/>
              </a:path>
            </a:pathLst>
          </a:custGeom>
          <a:blipFill>
            <a:blip r:embed="rId2"/>
            <a:stretch>
              <a:fillRect/>
            </a:stretch>
          </a:blipFill>
        </p:spPr>
        <p:txBody>
          <a:bodyPr/>
          <a:lstStyle/>
          <a:p>
            <a:endParaRPr lang="en-US"/>
          </a:p>
        </p:txBody>
      </p:sp>
      <p:sp>
        <p:nvSpPr>
          <p:cNvPr id="4" name="Freeform 4"/>
          <p:cNvSpPr/>
          <p:nvPr/>
        </p:nvSpPr>
        <p:spPr>
          <a:xfrm>
            <a:off x="0" y="857250"/>
            <a:ext cx="18288000" cy="1714500"/>
          </a:xfrm>
          <a:custGeom>
            <a:avLst/>
            <a:gdLst/>
            <a:ahLst/>
            <a:cxnLst/>
            <a:rect l="l" t="t" r="r" b="b"/>
            <a:pathLst>
              <a:path w="18288000" h="1714500">
                <a:moveTo>
                  <a:pt x="0" y="0"/>
                </a:moveTo>
                <a:lnTo>
                  <a:pt x="18288000" y="0"/>
                </a:lnTo>
                <a:lnTo>
                  <a:pt x="18288000" y="1714500"/>
                </a:lnTo>
                <a:lnTo>
                  <a:pt x="0" y="1714500"/>
                </a:lnTo>
                <a:lnTo>
                  <a:pt x="0" y="0"/>
                </a:lnTo>
                <a:close/>
              </a:path>
            </a:pathLst>
          </a:custGeom>
          <a:blipFill>
            <a:blip r:embed="rId3"/>
            <a:stretch>
              <a:fillRect/>
            </a:stretch>
          </a:blipFill>
        </p:spPr>
        <p:txBody>
          <a:bodyPr/>
          <a:lstStyle/>
          <a:p>
            <a:endParaRPr lang="en-US"/>
          </a:p>
        </p:txBody>
      </p:sp>
      <p:sp>
        <p:nvSpPr>
          <p:cNvPr id="5" name="Freeform 5"/>
          <p:cNvSpPr/>
          <p:nvPr/>
        </p:nvSpPr>
        <p:spPr>
          <a:xfrm>
            <a:off x="866775" y="857250"/>
            <a:ext cx="1752600" cy="1714500"/>
          </a:xfrm>
          <a:custGeom>
            <a:avLst/>
            <a:gdLst/>
            <a:ahLst/>
            <a:cxnLst/>
            <a:rect l="l" t="t" r="r" b="b"/>
            <a:pathLst>
              <a:path w="1752600" h="1714500">
                <a:moveTo>
                  <a:pt x="0" y="0"/>
                </a:moveTo>
                <a:lnTo>
                  <a:pt x="1752600" y="0"/>
                </a:lnTo>
                <a:lnTo>
                  <a:pt x="1752600" y="1714500"/>
                </a:lnTo>
                <a:lnTo>
                  <a:pt x="0" y="1714500"/>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2798064" y="1316926"/>
            <a:ext cx="11265408" cy="904875"/>
          </a:xfrm>
          <a:prstGeom prst="rect">
            <a:avLst/>
          </a:prstGeom>
        </p:spPr>
        <p:txBody>
          <a:bodyPr lIns="0" tIns="0" rIns="0" bIns="0" rtlCol="0" anchor="t">
            <a:spAutoFit/>
          </a:bodyPr>
          <a:lstStyle/>
          <a:p>
            <a:pPr algn="l">
              <a:lnSpc>
                <a:spcPts val="7145"/>
              </a:lnSpc>
            </a:pPr>
            <a:r>
              <a:rPr lang="en-US" sz="5950">
                <a:solidFill>
                  <a:srgbClr val="001860"/>
                </a:solidFill>
                <a:latin typeface="Helvetica World" panose="020B0500040000020004" charset="-122"/>
                <a:ea typeface="Helvetica World" panose="020B0500040000020004" charset="-122"/>
                <a:cs typeface="Helvetica World" panose="020B0500040000020004" charset="-122"/>
                <a:sym typeface="Helvetica World" panose="020B0500040000020004" charset="-122"/>
              </a:rPr>
              <a:t>Professionals Experience with NA</a:t>
            </a:r>
            <a:endParaRPr lang="en-US" sz="5950">
              <a:solidFill>
                <a:srgbClr val="001860"/>
              </a:solidFill>
              <a:latin typeface="Helvetica World" panose="020B0500040000020004" charset="-122"/>
              <a:ea typeface="Helvetica World" panose="020B0500040000020004" charset="-122"/>
              <a:cs typeface="Helvetica World" panose="020B0500040000020004" charset="-122"/>
              <a:sym typeface="Helvetica World" panose="020B0500040000020004" charset="-122"/>
            </a:endParaRPr>
          </a:p>
        </p:txBody>
      </p:sp>
      <p:sp>
        <p:nvSpPr>
          <p:cNvPr id="7" name="Freeform 7"/>
          <p:cNvSpPr/>
          <p:nvPr/>
        </p:nvSpPr>
        <p:spPr>
          <a:xfrm>
            <a:off x="5000625" y="2571750"/>
            <a:ext cx="8286750" cy="6686550"/>
          </a:xfrm>
          <a:custGeom>
            <a:avLst/>
            <a:gdLst/>
            <a:ahLst/>
            <a:cxnLst/>
            <a:rect l="l" t="t" r="r" b="b"/>
            <a:pathLst>
              <a:path w="8286750" h="6686550">
                <a:moveTo>
                  <a:pt x="0" y="0"/>
                </a:moveTo>
                <a:lnTo>
                  <a:pt x="8286750" y="0"/>
                </a:lnTo>
                <a:lnTo>
                  <a:pt x="8286750" y="6686550"/>
                </a:lnTo>
                <a:lnTo>
                  <a:pt x="0" y="6686550"/>
                </a:lnTo>
                <a:lnTo>
                  <a:pt x="0" y="0"/>
                </a:lnTo>
                <a:close/>
              </a:path>
            </a:pathLst>
          </a:custGeom>
          <a:blipFill>
            <a:blip r:embed="rId5"/>
            <a:stretch>
              <a:fillRect t="-3276" b="-2564"/>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1047538" y="1028700"/>
            <a:ext cx="16211762" cy="8229600"/>
            <a:chOff x="0" y="0"/>
            <a:chExt cx="4269764" cy="2167467"/>
          </a:xfrm>
        </p:grpSpPr>
        <p:sp>
          <p:nvSpPr>
            <p:cNvPr id="4" name="Freeform 4"/>
            <p:cNvSpPr/>
            <p:nvPr/>
          </p:nvSpPr>
          <p:spPr>
            <a:xfrm>
              <a:off x="0" y="0"/>
              <a:ext cx="4269765" cy="2167467"/>
            </a:xfrm>
            <a:custGeom>
              <a:avLst/>
              <a:gdLst/>
              <a:ahLst/>
              <a:cxnLst/>
              <a:rect l="l" t="t" r="r" b="b"/>
              <a:pathLst>
                <a:path w="4269765" h="2167467">
                  <a:moveTo>
                    <a:pt x="24355" y="0"/>
                  </a:moveTo>
                  <a:lnTo>
                    <a:pt x="4245409" y="0"/>
                  </a:lnTo>
                  <a:cubicBezTo>
                    <a:pt x="4258861" y="0"/>
                    <a:pt x="4269765" y="10904"/>
                    <a:pt x="4269765" y="24355"/>
                  </a:cubicBezTo>
                  <a:lnTo>
                    <a:pt x="4269765" y="2143112"/>
                  </a:lnTo>
                  <a:cubicBezTo>
                    <a:pt x="4269765" y="2149571"/>
                    <a:pt x="4267198" y="2155766"/>
                    <a:pt x="4262631" y="2160333"/>
                  </a:cubicBezTo>
                  <a:cubicBezTo>
                    <a:pt x="4258064" y="2164901"/>
                    <a:pt x="4251869" y="2167467"/>
                    <a:pt x="4245409" y="2167467"/>
                  </a:cubicBezTo>
                  <a:lnTo>
                    <a:pt x="24355" y="2167467"/>
                  </a:lnTo>
                  <a:cubicBezTo>
                    <a:pt x="17896" y="2167467"/>
                    <a:pt x="11701" y="2164901"/>
                    <a:pt x="7133" y="2160333"/>
                  </a:cubicBezTo>
                  <a:cubicBezTo>
                    <a:pt x="2566" y="2155766"/>
                    <a:pt x="0" y="2149571"/>
                    <a:pt x="0" y="2143112"/>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5" name="TextBox 5"/>
            <p:cNvSpPr txBox="1"/>
            <p:nvPr/>
          </p:nvSpPr>
          <p:spPr>
            <a:xfrm>
              <a:off x="0" y="-95250"/>
              <a:ext cx="4269764" cy="2262717"/>
            </a:xfrm>
            <a:prstGeom prst="rect">
              <a:avLst/>
            </a:prstGeom>
          </p:spPr>
          <p:txBody>
            <a:bodyPr lIns="50800" tIns="50800" rIns="50800" bIns="50800" rtlCol="0" anchor="ctr"/>
            <a:lstStyle/>
            <a:p>
              <a:pPr algn="ctr">
                <a:lnSpc>
                  <a:spcPts val="3480"/>
                </a:lnSpc>
              </a:pPr>
            </a:p>
          </p:txBody>
        </p:sp>
      </p:grpSp>
      <p:grpSp>
        <p:nvGrpSpPr>
          <p:cNvPr id="6" name="Group 6"/>
          <p:cNvGrpSpPr/>
          <p:nvPr/>
        </p:nvGrpSpPr>
        <p:grpSpPr>
          <a:xfrm>
            <a:off x="-301166" y="1028700"/>
            <a:ext cx="19251079" cy="1496936"/>
            <a:chOff x="0" y="0"/>
            <a:chExt cx="5070243" cy="394255"/>
          </a:xfrm>
        </p:grpSpPr>
        <p:sp>
          <p:nvSpPr>
            <p:cNvPr id="7" name="Freeform 7"/>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8" name="TextBox 8"/>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sp>
        <p:nvSpPr>
          <p:cNvPr id="9" name="Freeform 9"/>
          <p:cNvSpPr/>
          <p:nvPr/>
        </p:nvSpPr>
        <p:spPr>
          <a:xfrm>
            <a:off x="1028700" y="1028700"/>
            <a:ext cx="1496936" cy="1496936"/>
          </a:xfrm>
          <a:custGeom>
            <a:avLst/>
            <a:gdLst/>
            <a:ahLst/>
            <a:cxnLst/>
            <a:rect l="l" t="t" r="r" b="b"/>
            <a:pathLst>
              <a:path w="1496936" h="1496936">
                <a:moveTo>
                  <a:pt x="0" y="0"/>
                </a:moveTo>
                <a:lnTo>
                  <a:pt x="1496936" y="0"/>
                </a:lnTo>
                <a:lnTo>
                  <a:pt x="1496936" y="1496936"/>
                </a:lnTo>
                <a:lnTo>
                  <a:pt x="0" y="1496936"/>
                </a:lnTo>
                <a:lnTo>
                  <a:pt x="0" y="0"/>
                </a:lnTo>
                <a:close/>
              </a:path>
            </a:pathLst>
          </a:custGeom>
          <a:blipFill>
            <a:blip r:embed="rId2"/>
            <a:stretch>
              <a:fillRect/>
            </a:stretch>
          </a:blipFill>
        </p:spPr>
        <p:txBody>
          <a:bodyPr/>
          <a:lstStyle/>
          <a:p>
            <a:endParaRPr lang="en-US"/>
          </a:p>
        </p:txBody>
      </p:sp>
      <p:sp>
        <p:nvSpPr>
          <p:cNvPr id="10" name="Freeform 10"/>
          <p:cNvSpPr/>
          <p:nvPr/>
        </p:nvSpPr>
        <p:spPr>
          <a:xfrm>
            <a:off x="5029200" y="2525636"/>
            <a:ext cx="8229600" cy="6732664"/>
          </a:xfrm>
          <a:custGeom>
            <a:avLst/>
            <a:gdLst/>
            <a:ahLst/>
            <a:cxnLst/>
            <a:rect l="l" t="t" r="r" b="b"/>
            <a:pathLst>
              <a:path w="8229600" h="6732664">
                <a:moveTo>
                  <a:pt x="0" y="0"/>
                </a:moveTo>
                <a:lnTo>
                  <a:pt x="8229600" y="0"/>
                </a:lnTo>
                <a:lnTo>
                  <a:pt x="8229600" y="6732664"/>
                </a:lnTo>
                <a:lnTo>
                  <a:pt x="0" y="6732664"/>
                </a:lnTo>
                <a:lnTo>
                  <a:pt x="0" y="0"/>
                </a:lnTo>
                <a:close/>
              </a:path>
            </a:pathLst>
          </a:custGeom>
          <a:blipFill>
            <a:blip r:embed="rId3"/>
            <a:stretch>
              <a:fillRect t="-11870" b="-10363"/>
            </a:stretch>
          </a:blipFill>
        </p:spPr>
        <p:txBody>
          <a:bodyPr/>
          <a:lstStyle/>
          <a:p>
            <a:endParaRPr lang="en-US"/>
          </a:p>
        </p:txBody>
      </p:sp>
      <p:sp>
        <p:nvSpPr>
          <p:cNvPr id="11" name="TextBox 11"/>
          <p:cNvSpPr txBox="1"/>
          <p:nvPr/>
        </p:nvSpPr>
        <p:spPr>
          <a:xfrm>
            <a:off x="2769877" y="1081843"/>
            <a:ext cx="10611119"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Member Panel</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2E3192"/>
            </a:solidFill>
          </p:spPr>
          <p:txBody>
            <a:bodyPr/>
            <a:lstStyle/>
            <a:p>
              <a:endParaRPr lang="en-US"/>
            </a:p>
          </p:txBody>
        </p:sp>
        <p:sp>
          <p:nvSpPr>
            <p:cNvPr id="5" name="TextBox 5"/>
            <p:cNvSpPr txBox="1"/>
            <p:nvPr/>
          </p:nvSpPr>
          <p:spPr>
            <a:xfrm>
              <a:off x="0" y="-95250"/>
              <a:ext cx="4274726" cy="2262717"/>
            </a:xfrm>
            <a:prstGeom prst="rect">
              <a:avLst/>
            </a:prstGeom>
          </p:spPr>
          <p:txBody>
            <a:bodyPr lIns="50800" tIns="50800" rIns="50800" bIns="50800" rtlCol="0" anchor="ctr"/>
            <a:lstStyle/>
            <a:p>
              <a:pPr algn="ctr">
                <a:lnSpc>
                  <a:spcPts val="3480"/>
                </a:lnSpc>
              </a:pPr>
            </a:p>
          </p:txBody>
        </p:sp>
      </p:grpSp>
      <p:grpSp>
        <p:nvGrpSpPr>
          <p:cNvPr id="6" name="Group 6"/>
          <p:cNvGrpSpPr/>
          <p:nvPr/>
        </p:nvGrpSpPr>
        <p:grpSpPr>
          <a:xfrm>
            <a:off x="-301166" y="1028700"/>
            <a:ext cx="19251079" cy="1496936"/>
            <a:chOff x="0" y="0"/>
            <a:chExt cx="5070243" cy="394255"/>
          </a:xfrm>
        </p:grpSpPr>
        <p:sp>
          <p:nvSpPr>
            <p:cNvPr id="7" name="Freeform 7"/>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8" name="TextBox 8"/>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sp>
        <p:nvSpPr>
          <p:cNvPr id="9" name="Freeform 9"/>
          <p:cNvSpPr/>
          <p:nvPr/>
        </p:nvSpPr>
        <p:spPr>
          <a:xfrm>
            <a:off x="1095375" y="2525636"/>
            <a:ext cx="10611119" cy="6732664"/>
          </a:xfrm>
          <a:custGeom>
            <a:avLst/>
            <a:gdLst/>
            <a:ahLst/>
            <a:cxnLst/>
            <a:rect l="l" t="t" r="r" b="b"/>
            <a:pathLst>
              <a:path w="10611119" h="6732664">
                <a:moveTo>
                  <a:pt x="0" y="0"/>
                </a:moveTo>
                <a:lnTo>
                  <a:pt x="10611119" y="0"/>
                </a:lnTo>
                <a:lnTo>
                  <a:pt x="10611119" y="6732664"/>
                </a:lnTo>
                <a:lnTo>
                  <a:pt x="0" y="6732664"/>
                </a:lnTo>
                <a:lnTo>
                  <a:pt x="0" y="0"/>
                </a:lnTo>
                <a:close/>
              </a:path>
            </a:pathLst>
          </a:custGeom>
          <a:blipFill>
            <a:blip r:embed="rId2"/>
            <a:stretch>
              <a:fillRect t="-1101" r="-22063" b="-1101"/>
            </a:stretch>
          </a:blipFill>
        </p:spPr>
        <p:txBody>
          <a:bodyPr/>
          <a:lstStyle/>
          <a:p>
            <a:endParaRPr lang="en-US"/>
          </a:p>
        </p:txBody>
      </p:sp>
      <p:sp>
        <p:nvSpPr>
          <p:cNvPr id="10" name="TextBox 10"/>
          <p:cNvSpPr txBox="1"/>
          <p:nvPr/>
        </p:nvSpPr>
        <p:spPr>
          <a:xfrm>
            <a:off x="1095375" y="1176328"/>
            <a:ext cx="10611119"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Experience the Meeting</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11" name="TextBox 11"/>
          <p:cNvSpPr txBox="1"/>
          <p:nvPr/>
        </p:nvSpPr>
        <p:spPr>
          <a:xfrm>
            <a:off x="11883344" y="2775549"/>
            <a:ext cx="5189339" cy="6482751"/>
          </a:xfrm>
          <a:prstGeom prst="rect">
            <a:avLst/>
          </a:prstGeom>
        </p:spPr>
        <p:txBody>
          <a:bodyPr lIns="0" tIns="0" rIns="0" bIns="0" rtlCol="0" anchor="t">
            <a:spAutoFit/>
          </a:bodyPr>
          <a:lstStyle/>
          <a:p>
            <a:pPr algn="l">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Who is an Addict?</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What is the NA Program?</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Why are we here?</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How It Works</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The 12 Traditions of NA</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We Do Recover</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Just for Today</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l">
              <a:lnSpc>
                <a:spcPts val="6380"/>
              </a:lnSpc>
            </a:pP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
        <p:nvSpPr>
          <p:cNvPr id="12" name="Freeform 12"/>
          <p:cNvSpPr/>
          <p:nvPr/>
        </p:nvSpPr>
        <p:spPr>
          <a:xfrm>
            <a:off x="12531755" y="1028700"/>
            <a:ext cx="2354864" cy="1496936"/>
          </a:xfrm>
          <a:custGeom>
            <a:avLst/>
            <a:gdLst/>
            <a:ahLst/>
            <a:cxnLst/>
            <a:rect l="l" t="t" r="r" b="b"/>
            <a:pathLst>
              <a:path w="2354864" h="1496936">
                <a:moveTo>
                  <a:pt x="0" y="0"/>
                </a:moveTo>
                <a:lnTo>
                  <a:pt x="2354864" y="0"/>
                </a:lnTo>
                <a:lnTo>
                  <a:pt x="2354864" y="1496936"/>
                </a:lnTo>
                <a:lnTo>
                  <a:pt x="0" y="1496936"/>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2E3192"/>
            </a:solidFill>
          </p:spPr>
          <p:txBody>
            <a:bodyPr/>
            <a:lstStyle/>
            <a:p>
              <a:endParaRPr lang="en-US"/>
            </a:p>
          </p:txBody>
        </p:sp>
        <p:sp>
          <p:nvSpPr>
            <p:cNvPr id="5" name="TextBox 5"/>
            <p:cNvSpPr txBox="1"/>
            <p:nvPr/>
          </p:nvSpPr>
          <p:spPr>
            <a:xfrm>
              <a:off x="0" y="-95250"/>
              <a:ext cx="4274726" cy="2262717"/>
            </a:xfrm>
            <a:prstGeom prst="rect">
              <a:avLst/>
            </a:prstGeom>
          </p:spPr>
          <p:txBody>
            <a:bodyPr lIns="50800" tIns="50800" rIns="50800" bIns="50800" rtlCol="0" anchor="ctr"/>
            <a:lstStyle/>
            <a:p>
              <a:pPr algn="ctr">
                <a:lnSpc>
                  <a:spcPts val="3480"/>
                </a:lnSpc>
              </a:pPr>
            </a:p>
          </p:txBody>
        </p:sp>
      </p:grpSp>
      <p:grpSp>
        <p:nvGrpSpPr>
          <p:cNvPr id="6" name="Group 6"/>
          <p:cNvGrpSpPr/>
          <p:nvPr/>
        </p:nvGrpSpPr>
        <p:grpSpPr>
          <a:xfrm>
            <a:off x="-301166" y="1028700"/>
            <a:ext cx="19251079" cy="1496936"/>
            <a:chOff x="0" y="0"/>
            <a:chExt cx="5070243" cy="394255"/>
          </a:xfrm>
        </p:grpSpPr>
        <p:sp>
          <p:nvSpPr>
            <p:cNvPr id="7" name="Freeform 7"/>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8" name="TextBox 8"/>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sp>
        <p:nvSpPr>
          <p:cNvPr id="9" name="TextBox 9"/>
          <p:cNvSpPr txBox="1"/>
          <p:nvPr/>
        </p:nvSpPr>
        <p:spPr>
          <a:xfrm>
            <a:off x="1095375" y="1176328"/>
            <a:ext cx="10611119"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Closing the Meeting</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10" name="Freeform 10"/>
          <p:cNvSpPr/>
          <p:nvPr/>
        </p:nvSpPr>
        <p:spPr>
          <a:xfrm>
            <a:off x="12531755" y="1028700"/>
            <a:ext cx="2354864" cy="1496936"/>
          </a:xfrm>
          <a:custGeom>
            <a:avLst/>
            <a:gdLst/>
            <a:ahLst/>
            <a:cxnLst/>
            <a:rect l="l" t="t" r="r" b="b"/>
            <a:pathLst>
              <a:path w="2354864" h="1496936">
                <a:moveTo>
                  <a:pt x="0" y="0"/>
                </a:moveTo>
                <a:lnTo>
                  <a:pt x="2354864" y="0"/>
                </a:lnTo>
                <a:lnTo>
                  <a:pt x="2354864" y="1496936"/>
                </a:lnTo>
                <a:lnTo>
                  <a:pt x="0" y="1496936"/>
                </a:lnTo>
                <a:lnTo>
                  <a:pt x="0" y="0"/>
                </a:lnTo>
                <a:close/>
              </a:path>
            </a:pathLst>
          </a:custGeom>
          <a:blipFill>
            <a:blip r:embed="rId2"/>
            <a:stretch>
              <a:fillRect/>
            </a:stretch>
          </a:blipFill>
        </p:spPr>
        <p:txBody>
          <a:bodyPr/>
          <a:lstStyle/>
          <a:p>
            <a:endParaRPr lang="en-US"/>
          </a:p>
        </p:txBody>
      </p:sp>
      <p:sp>
        <p:nvSpPr>
          <p:cNvPr id="11" name="TextBox 11"/>
          <p:cNvSpPr txBox="1"/>
          <p:nvPr/>
        </p:nvSpPr>
        <p:spPr>
          <a:xfrm>
            <a:off x="1095375" y="2572958"/>
            <a:ext cx="16230600" cy="6482751"/>
          </a:xfrm>
          <a:prstGeom prst="rect">
            <a:avLst/>
          </a:prstGeom>
        </p:spPr>
        <p:txBody>
          <a:bodyPr lIns="0" tIns="0" rIns="0" bIns="0" rtlCol="0" anchor="t">
            <a:spAutoFit/>
          </a:bodyPr>
          <a:lstStyle/>
          <a:p>
            <a:pPr algn="ctr">
              <a:lnSpc>
                <a:spcPts val="6380"/>
              </a:lnSpc>
            </a:pPr>
            <a:r>
              <a:rPr lang="en-US" sz="3605" u="sng">
                <a:solidFill>
                  <a:srgbClr val="FFFFFF"/>
                </a:solidFill>
                <a:latin typeface="Arial MT Pro" panose="020B0502020202020204"/>
                <a:ea typeface="Arial MT Pro" panose="020B0502020202020204"/>
                <a:cs typeface="Arial MT Pro" panose="020B0502020202020204"/>
                <a:sym typeface="Arial MT Pro" panose="020B0502020202020204"/>
              </a:rPr>
              <a:t>Gratitude Share and 3rd Step Quote</a:t>
            </a:r>
            <a:endParaRPr lang="en-US" sz="3605" u="sng">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ctr">
              <a:lnSpc>
                <a:spcPts val="6380"/>
              </a:lnSpc>
            </a:pPr>
            <a:endParaRPr lang="en-US" sz="3605" u="sng">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ctr">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“My gratitude speaks, when I care and</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ctr">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when I share with others the N.A. way",</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ctr">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ctr">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"Take my will and my life,</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ctr">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guide me in my recovery,</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a:p>
            <a:pPr algn="ctr">
              <a:lnSpc>
                <a:spcPts val="6380"/>
              </a:lnSpc>
            </a:pPr>
            <a:r>
              <a:rPr lang="en-US" sz="3605">
                <a:solidFill>
                  <a:srgbClr val="FFFFFF"/>
                </a:solidFill>
                <a:latin typeface="Arial MT Pro" panose="020B0502020202020204"/>
                <a:ea typeface="Arial MT Pro" panose="020B0502020202020204"/>
                <a:cs typeface="Arial MT Pro" panose="020B0502020202020204"/>
                <a:sym typeface="Arial MT Pro" panose="020B0502020202020204"/>
              </a:rPr>
              <a:t>show me how to live".</a:t>
            </a:r>
            <a:endParaRPr lang="en-US" sz="3605">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1047538" y="1028700"/>
            <a:ext cx="16211762" cy="8229600"/>
            <a:chOff x="0" y="0"/>
            <a:chExt cx="4269764" cy="2167467"/>
          </a:xfrm>
        </p:grpSpPr>
        <p:sp>
          <p:nvSpPr>
            <p:cNvPr id="4" name="Freeform 4"/>
            <p:cNvSpPr/>
            <p:nvPr/>
          </p:nvSpPr>
          <p:spPr>
            <a:xfrm>
              <a:off x="0" y="0"/>
              <a:ext cx="4269765" cy="2167467"/>
            </a:xfrm>
            <a:custGeom>
              <a:avLst/>
              <a:gdLst/>
              <a:ahLst/>
              <a:cxnLst/>
              <a:rect l="l" t="t" r="r" b="b"/>
              <a:pathLst>
                <a:path w="4269765" h="2167467">
                  <a:moveTo>
                    <a:pt x="24355" y="0"/>
                  </a:moveTo>
                  <a:lnTo>
                    <a:pt x="4245409" y="0"/>
                  </a:lnTo>
                  <a:cubicBezTo>
                    <a:pt x="4258861" y="0"/>
                    <a:pt x="4269765" y="10904"/>
                    <a:pt x="4269765" y="24355"/>
                  </a:cubicBezTo>
                  <a:lnTo>
                    <a:pt x="4269765" y="2143112"/>
                  </a:lnTo>
                  <a:cubicBezTo>
                    <a:pt x="4269765" y="2149571"/>
                    <a:pt x="4267198" y="2155766"/>
                    <a:pt x="4262631" y="2160333"/>
                  </a:cubicBezTo>
                  <a:cubicBezTo>
                    <a:pt x="4258064" y="2164901"/>
                    <a:pt x="4251869" y="2167467"/>
                    <a:pt x="4245409" y="2167467"/>
                  </a:cubicBezTo>
                  <a:lnTo>
                    <a:pt x="24355" y="2167467"/>
                  </a:lnTo>
                  <a:cubicBezTo>
                    <a:pt x="17896" y="2167467"/>
                    <a:pt x="11701" y="2164901"/>
                    <a:pt x="7133" y="2160333"/>
                  </a:cubicBezTo>
                  <a:cubicBezTo>
                    <a:pt x="2566" y="2155766"/>
                    <a:pt x="0" y="2149571"/>
                    <a:pt x="0" y="2143112"/>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5" name="TextBox 5"/>
            <p:cNvSpPr txBox="1"/>
            <p:nvPr/>
          </p:nvSpPr>
          <p:spPr>
            <a:xfrm>
              <a:off x="0" y="-95250"/>
              <a:ext cx="4269764" cy="2262717"/>
            </a:xfrm>
            <a:prstGeom prst="rect">
              <a:avLst/>
            </a:prstGeom>
          </p:spPr>
          <p:txBody>
            <a:bodyPr lIns="50800" tIns="50800" rIns="50800" bIns="50800" rtlCol="0" anchor="ctr"/>
            <a:lstStyle/>
            <a:p>
              <a:pPr algn="ctr">
                <a:lnSpc>
                  <a:spcPts val="3480"/>
                </a:lnSpc>
              </a:pPr>
            </a:p>
          </p:txBody>
        </p:sp>
      </p:grpSp>
      <p:grpSp>
        <p:nvGrpSpPr>
          <p:cNvPr id="6" name="Group 6"/>
          <p:cNvGrpSpPr/>
          <p:nvPr/>
        </p:nvGrpSpPr>
        <p:grpSpPr>
          <a:xfrm>
            <a:off x="-301166" y="1028700"/>
            <a:ext cx="19251079" cy="1496936"/>
            <a:chOff x="0" y="0"/>
            <a:chExt cx="5070243" cy="394255"/>
          </a:xfrm>
        </p:grpSpPr>
        <p:sp>
          <p:nvSpPr>
            <p:cNvPr id="7" name="Freeform 7"/>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8" name="TextBox 8"/>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sp>
        <p:nvSpPr>
          <p:cNvPr id="9" name="Freeform 9"/>
          <p:cNvSpPr/>
          <p:nvPr/>
        </p:nvSpPr>
        <p:spPr>
          <a:xfrm>
            <a:off x="1278204" y="1028700"/>
            <a:ext cx="15750431" cy="8229600"/>
          </a:xfrm>
          <a:custGeom>
            <a:avLst/>
            <a:gdLst/>
            <a:ahLst/>
            <a:cxnLst/>
            <a:rect l="l" t="t" r="r" b="b"/>
            <a:pathLst>
              <a:path w="15750431" h="8229600">
                <a:moveTo>
                  <a:pt x="0" y="0"/>
                </a:moveTo>
                <a:lnTo>
                  <a:pt x="15750430" y="0"/>
                </a:lnTo>
                <a:lnTo>
                  <a:pt x="15750430" y="8229600"/>
                </a:lnTo>
                <a:lnTo>
                  <a:pt x="0" y="8229600"/>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1278204" y="844638"/>
            <a:ext cx="8685568" cy="932530"/>
          </a:xfrm>
          <a:prstGeom prst="rect">
            <a:avLst/>
          </a:prstGeom>
        </p:spPr>
        <p:txBody>
          <a:bodyPr lIns="0" tIns="0" rIns="0" bIns="0" rtlCol="0" anchor="t">
            <a:spAutoFit/>
          </a:bodyPr>
          <a:lstStyle/>
          <a:p>
            <a:pPr algn="l">
              <a:lnSpc>
                <a:spcPts val="6875"/>
              </a:lnSpc>
              <a:spcBef>
                <a:spcPct val="0"/>
              </a:spcBef>
            </a:pPr>
            <a:r>
              <a:rPr lang="en-US" sz="4910" b="1">
                <a:solidFill>
                  <a:srgbClr val="2E3192"/>
                </a:solidFill>
                <a:latin typeface="Arial MT Pro Bold"/>
                <a:ea typeface="Arial MT Pro Bold"/>
                <a:cs typeface="Arial MT Pro Bold"/>
                <a:sym typeface="Arial MT Pro Bold"/>
              </a:rPr>
              <a:t>QUESTIONS?</a:t>
            </a:r>
            <a:endParaRPr lang="en-US" sz="4910" b="1">
              <a:solidFill>
                <a:srgbClr val="2E3192"/>
              </a:solidFill>
              <a:latin typeface="Arial MT Pro Bold"/>
              <a:ea typeface="Arial MT Pro Bold"/>
              <a:cs typeface="Arial MT Pro Bold"/>
              <a:sym typeface="Arial MT Pro Bold"/>
            </a:endParaRPr>
          </a:p>
        </p:txBody>
      </p:sp>
      <p:sp>
        <p:nvSpPr>
          <p:cNvPr id="11" name="TextBox 11"/>
          <p:cNvSpPr txBox="1"/>
          <p:nvPr/>
        </p:nvSpPr>
        <p:spPr>
          <a:xfrm>
            <a:off x="8247869" y="8288415"/>
            <a:ext cx="2601494" cy="554252"/>
          </a:xfrm>
          <a:prstGeom prst="rect">
            <a:avLst/>
          </a:prstGeom>
        </p:spPr>
        <p:txBody>
          <a:bodyPr lIns="0" tIns="0" rIns="0" bIns="0" rtlCol="0" anchor="t">
            <a:spAutoFit/>
          </a:bodyPr>
          <a:lstStyle/>
          <a:p>
            <a:pPr algn="l">
              <a:lnSpc>
                <a:spcPts val="4075"/>
              </a:lnSpc>
              <a:spcBef>
                <a:spcPct val="0"/>
              </a:spcBef>
            </a:pPr>
            <a:r>
              <a:rPr lang="en-US" sz="2910" b="1">
                <a:solidFill>
                  <a:srgbClr val="2E3192"/>
                </a:solidFill>
                <a:latin typeface="Arial MT Pro Bold"/>
                <a:ea typeface="Arial MT Pro Bold"/>
                <a:cs typeface="Arial MT Pro Bold"/>
                <a:sym typeface="Arial MT Pro Bold"/>
              </a:rPr>
              <a:t>QUESTIONS?</a:t>
            </a:r>
            <a:endParaRPr lang="en-US" sz="2910" b="1">
              <a:solidFill>
                <a:srgbClr val="2E3192"/>
              </a:solidFill>
              <a:latin typeface="Arial MT Pro Bold"/>
              <a:ea typeface="Arial MT Pro Bold"/>
              <a:cs typeface="Arial MT Pro Bold"/>
              <a:sym typeface="Arial MT Pro 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a:stretch>
          </a:blipFill>
        </p:spPr>
        <p:txBody>
          <a:bodyPr/>
          <a:lstStyle/>
          <a:p>
            <a:endParaRPr lang="en-US"/>
          </a:p>
        </p:txBody>
      </p:sp>
      <p:grpSp>
        <p:nvGrpSpPr>
          <p:cNvPr id="3" name="Group 3"/>
          <p:cNvGrpSpPr/>
          <p:nvPr/>
        </p:nvGrpSpPr>
        <p:grpSpPr>
          <a:xfrm>
            <a:off x="1963265" y="3443403"/>
            <a:ext cx="4281324" cy="4281307"/>
            <a:chOff x="0" y="0"/>
            <a:chExt cx="6350000" cy="6349975"/>
          </a:xfrm>
        </p:grpSpPr>
        <p:sp>
          <p:nvSpPr>
            <p:cNvPr id="4" name="Freeform 4"/>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24999" r="-24999"/>
              </a:stretch>
            </a:blipFill>
          </p:spPr>
          <p:txBody>
            <a:bodyPr/>
            <a:lstStyle/>
            <a:p>
              <a:endParaRPr lang="en-US"/>
            </a:p>
          </p:txBody>
        </p:sp>
      </p:grpSp>
      <p:sp>
        <p:nvSpPr>
          <p:cNvPr id="5" name="Freeform 5"/>
          <p:cNvSpPr/>
          <p:nvPr/>
        </p:nvSpPr>
        <p:spPr>
          <a:xfrm rot="-10800000">
            <a:off x="5806087" y="4324196"/>
            <a:ext cx="2468712" cy="1638608"/>
          </a:xfrm>
          <a:custGeom>
            <a:avLst/>
            <a:gdLst/>
            <a:ahLst/>
            <a:cxnLst/>
            <a:rect l="l" t="t" r="r" b="b"/>
            <a:pathLst>
              <a:path w="2468712" h="1638608">
                <a:moveTo>
                  <a:pt x="0" y="0"/>
                </a:moveTo>
                <a:lnTo>
                  <a:pt x="2468712" y="0"/>
                </a:lnTo>
                <a:lnTo>
                  <a:pt x="2468712" y="1638608"/>
                </a:lnTo>
                <a:lnTo>
                  <a:pt x="0" y="1638608"/>
                </a:lnTo>
                <a:lnTo>
                  <a:pt x="0" y="0"/>
                </a:lnTo>
                <a:close/>
              </a:path>
            </a:pathLst>
          </a:custGeom>
          <a:blipFill>
            <a:blip r:embed="rId3"/>
            <a:stretch>
              <a:fillRect/>
            </a:stretch>
          </a:blipFill>
        </p:spPr>
        <p:txBody>
          <a:bodyPr/>
          <a:lstStyle/>
          <a:p>
            <a:endParaRPr lang="en-US"/>
          </a:p>
        </p:txBody>
      </p:sp>
      <p:sp>
        <p:nvSpPr>
          <p:cNvPr id="6" name="Freeform 6"/>
          <p:cNvSpPr/>
          <p:nvPr/>
        </p:nvSpPr>
        <p:spPr>
          <a:xfrm>
            <a:off x="8651938" y="2658487"/>
            <a:ext cx="6161523" cy="6161523"/>
          </a:xfrm>
          <a:custGeom>
            <a:avLst/>
            <a:gdLst/>
            <a:ahLst/>
            <a:cxnLst/>
            <a:rect l="l" t="t" r="r" b="b"/>
            <a:pathLst>
              <a:path w="6161523" h="6161523">
                <a:moveTo>
                  <a:pt x="0" y="0"/>
                </a:moveTo>
                <a:lnTo>
                  <a:pt x="6161523" y="0"/>
                </a:lnTo>
                <a:lnTo>
                  <a:pt x="6161523" y="6161523"/>
                </a:lnTo>
                <a:lnTo>
                  <a:pt x="0" y="6161523"/>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518" b="-9518"/>
            </a:stretch>
          </a:blipFill>
        </p:spPr>
        <p:txBody>
          <a:bodyPr/>
          <a:lstStyle/>
          <a:p>
            <a:endParaRPr lang="en-US"/>
          </a:p>
        </p:txBody>
      </p:sp>
      <p:grpSp>
        <p:nvGrpSpPr>
          <p:cNvPr id="3" name="Group 3"/>
          <p:cNvGrpSpPr/>
          <p:nvPr/>
        </p:nvGrpSpPr>
        <p:grpSpPr>
          <a:xfrm>
            <a:off x="892346" y="1414453"/>
            <a:ext cx="16211762" cy="8229600"/>
            <a:chOff x="0" y="0"/>
            <a:chExt cx="4269764" cy="2167467"/>
          </a:xfrm>
        </p:grpSpPr>
        <p:sp>
          <p:nvSpPr>
            <p:cNvPr id="4" name="Freeform 4"/>
            <p:cNvSpPr/>
            <p:nvPr/>
          </p:nvSpPr>
          <p:spPr>
            <a:xfrm>
              <a:off x="0" y="0"/>
              <a:ext cx="4269765" cy="2167467"/>
            </a:xfrm>
            <a:custGeom>
              <a:avLst/>
              <a:gdLst/>
              <a:ahLst/>
              <a:cxnLst/>
              <a:rect l="l" t="t" r="r" b="b"/>
              <a:pathLst>
                <a:path w="4269765" h="2167467">
                  <a:moveTo>
                    <a:pt x="24355" y="0"/>
                  </a:moveTo>
                  <a:lnTo>
                    <a:pt x="4245409" y="0"/>
                  </a:lnTo>
                  <a:cubicBezTo>
                    <a:pt x="4258861" y="0"/>
                    <a:pt x="4269765" y="10904"/>
                    <a:pt x="4269765" y="24355"/>
                  </a:cubicBezTo>
                  <a:lnTo>
                    <a:pt x="4269765" y="2143112"/>
                  </a:lnTo>
                  <a:cubicBezTo>
                    <a:pt x="4269765" y="2149571"/>
                    <a:pt x="4267198" y="2155766"/>
                    <a:pt x="4262631" y="2160333"/>
                  </a:cubicBezTo>
                  <a:cubicBezTo>
                    <a:pt x="4258064" y="2164901"/>
                    <a:pt x="4251869" y="2167467"/>
                    <a:pt x="4245409" y="2167467"/>
                  </a:cubicBezTo>
                  <a:lnTo>
                    <a:pt x="24355" y="2167467"/>
                  </a:lnTo>
                  <a:cubicBezTo>
                    <a:pt x="17896" y="2167467"/>
                    <a:pt x="11701" y="2164901"/>
                    <a:pt x="7133" y="2160333"/>
                  </a:cubicBezTo>
                  <a:cubicBezTo>
                    <a:pt x="2566" y="2155766"/>
                    <a:pt x="0" y="2149571"/>
                    <a:pt x="0" y="2143112"/>
                  </a:cubicBezTo>
                  <a:lnTo>
                    <a:pt x="0" y="24355"/>
                  </a:lnTo>
                  <a:cubicBezTo>
                    <a:pt x="0" y="17896"/>
                    <a:pt x="2566" y="11701"/>
                    <a:pt x="7133" y="7133"/>
                  </a:cubicBezTo>
                  <a:cubicBezTo>
                    <a:pt x="11701" y="2566"/>
                    <a:pt x="17896" y="0"/>
                    <a:pt x="24355" y="0"/>
                  </a:cubicBezTo>
                  <a:close/>
                </a:path>
              </a:pathLst>
            </a:custGeom>
            <a:solidFill>
              <a:srgbClr val="2E3192"/>
            </a:solidFill>
          </p:spPr>
          <p:txBody>
            <a:bodyPr/>
            <a:lstStyle/>
            <a:p>
              <a:endParaRPr lang="en-US"/>
            </a:p>
          </p:txBody>
        </p:sp>
        <p:sp>
          <p:nvSpPr>
            <p:cNvPr id="5" name="TextBox 5"/>
            <p:cNvSpPr txBox="1"/>
            <p:nvPr/>
          </p:nvSpPr>
          <p:spPr>
            <a:xfrm>
              <a:off x="0" y="-95250"/>
              <a:ext cx="4269764" cy="2262717"/>
            </a:xfrm>
            <a:prstGeom prst="rect">
              <a:avLst/>
            </a:prstGeom>
          </p:spPr>
          <p:txBody>
            <a:bodyPr lIns="50800" tIns="50800" rIns="50800" bIns="50800" rtlCol="0" anchor="ctr"/>
            <a:lstStyle/>
            <a:p>
              <a:pPr algn="ctr">
                <a:lnSpc>
                  <a:spcPts val="3480"/>
                </a:lnSpc>
              </a:pPr>
            </a:p>
          </p:txBody>
        </p:sp>
      </p:grpSp>
      <p:grpSp>
        <p:nvGrpSpPr>
          <p:cNvPr id="6" name="Group 6"/>
          <p:cNvGrpSpPr/>
          <p:nvPr/>
        </p:nvGrpSpPr>
        <p:grpSpPr>
          <a:xfrm>
            <a:off x="-301166" y="1028700"/>
            <a:ext cx="19251079" cy="1496936"/>
            <a:chOff x="0" y="0"/>
            <a:chExt cx="5070243" cy="394255"/>
          </a:xfrm>
        </p:grpSpPr>
        <p:sp>
          <p:nvSpPr>
            <p:cNvPr id="7" name="Freeform 7"/>
            <p:cNvSpPr/>
            <p:nvPr/>
          </p:nvSpPr>
          <p:spPr>
            <a:xfrm>
              <a:off x="0" y="0"/>
              <a:ext cx="5070243" cy="394255"/>
            </a:xfrm>
            <a:custGeom>
              <a:avLst/>
              <a:gdLst/>
              <a:ahLst/>
              <a:cxnLst/>
              <a:rect l="l" t="t" r="r" b="b"/>
              <a:pathLst>
                <a:path w="5070243" h="394255">
                  <a:moveTo>
                    <a:pt x="20510" y="0"/>
                  </a:moveTo>
                  <a:lnTo>
                    <a:pt x="5049733" y="0"/>
                  </a:lnTo>
                  <a:cubicBezTo>
                    <a:pt x="5055172" y="0"/>
                    <a:pt x="5060389" y="2161"/>
                    <a:pt x="5064235" y="6007"/>
                  </a:cubicBezTo>
                  <a:cubicBezTo>
                    <a:pt x="5068082" y="9854"/>
                    <a:pt x="5070243" y="15070"/>
                    <a:pt x="5070243" y="20510"/>
                  </a:cubicBezTo>
                  <a:lnTo>
                    <a:pt x="5070243" y="373745"/>
                  </a:lnTo>
                  <a:cubicBezTo>
                    <a:pt x="5070243" y="379184"/>
                    <a:pt x="5068082" y="384401"/>
                    <a:pt x="5064235" y="388248"/>
                  </a:cubicBezTo>
                  <a:cubicBezTo>
                    <a:pt x="5060389" y="392094"/>
                    <a:pt x="5055172" y="394255"/>
                    <a:pt x="5049733" y="394255"/>
                  </a:cubicBezTo>
                  <a:lnTo>
                    <a:pt x="20510" y="394255"/>
                  </a:lnTo>
                  <a:cubicBezTo>
                    <a:pt x="15070" y="394255"/>
                    <a:pt x="9854" y="392094"/>
                    <a:pt x="6007" y="388248"/>
                  </a:cubicBezTo>
                  <a:cubicBezTo>
                    <a:pt x="2161" y="384401"/>
                    <a:pt x="0" y="379184"/>
                    <a:pt x="0" y="373745"/>
                  </a:cubicBezTo>
                  <a:lnTo>
                    <a:pt x="0" y="20510"/>
                  </a:lnTo>
                  <a:cubicBezTo>
                    <a:pt x="0" y="15070"/>
                    <a:pt x="2161" y="9854"/>
                    <a:pt x="6007" y="6007"/>
                  </a:cubicBezTo>
                  <a:cubicBezTo>
                    <a:pt x="9854" y="2161"/>
                    <a:pt x="15070" y="0"/>
                    <a:pt x="20510" y="0"/>
                  </a:cubicBezTo>
                  <a:close/>
                </a:path>
              </a:pathLst>
            </a:custGeom>
            <a:solidFill>
              <a:srgbClr val="38B6FF"/>
            </a:solidFill>
          </p:spPr>
          <p:txBody>
            <a:bodyPr/>
            <a:lstStyle/>
            <a:p>
              <a:endParaRPr lang="en-US"/>
            </a:p>
          </p:txBody>
        </p:sp>
        <p:sp>
          <p:nvSpPr>
            <p:cNvPr id="8" name="TextBox 8"/>
            <p:cNvSpPr txBox="1"/>
            <p:nvPr/>
          </p:nvSpPr>
          <p:spPr>
            <a:xfrm>
              <a:off x="0" y="-95250"/>
              <a:ext cx="5070243" cy="489505"/>
            </a:xfrm>
            <a:prstGeom prst="rect">
              <a:avLst/>
            </a:prstGeom>
          </p:spPr>
          <p:txBody>
            <a:bodyPr lIns="50800" tIns="50800" rIns="50800" bIns="50800" rtlCol="0" anchor="ctr"/>
            <a:lstStyle/>
            <a:p>
              <a:pPr algn="ctr">
                <a:lnSpc>
                  <a:spcPts val="3480"/>
                </a:lnSpc>
              </a:pPr>
            </a:p>
          </p:txBody>
        </p:sp>
      </p:grpSp>
      <p:sp>
        <p:nvSpPr>
          <p:cNvPr id="9" name="Freeform 9"/>
          <p:cNvSpPr/>
          <p:nvPr/>
        </p:nvSpPr>
        <p:spPr>
          <a:xfrm>
            <a:off x="14122539" y="471651"/>
            <a:ext cx="2782754" cy="2874830"/>
          </a:xfrm>
          <a:custGeom>
            <a:avLst/>
            <a:gdLst/>
            <a:ahLst/>
            <a:cxnLst/>
            <a:rect l="l" t="t" r="r" b="b"/>
            <a:pathLst>
              <a:path w="2782754" h="2874830">
                <a:moveTo>
                  <a:pt x="0" y="0"/>
                </a:moveTo>
                <a:lnTo>
                  <a:pt x="2782754" y="0"/>
                </a:lnTo>
                <a:lnTo>
                  <a:pt x="2782754" y="2874830"/>
                </a:lnTo>
                <a:lnTo>
                  <a:pt x="0" y="2874830"/>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1095375" y="1176328"/>
            <a:ext cx="10611119" cy="1152525"/>
          </a:xfrm>
          <a:prstGeom prst="rect">
            <a:avLst/>
          </a:prstGeom>
        </p:spPr>
        <p:txBody>
          <a:bodyPr lIns="0" tIns="0" rIns="0" bIns="0" rtlCol="0" anchor="t">
            <a:spAutoFit/>
          </a:bodyPr>
          <a:lstStyle/>
          <a:p>
            <a:pPr algn="l">
              <a:lnSpc>
                <a:spcPts val="8400"/>
              </a:lnSpc>
              <a:spcBef>
                <a:spcPct val="0"/>
              </a:spcBef>
            </a:pPr>
            <a:r>
              <a:rPr lang="en-US" sz="6000">
                <a:solidFill>
                  <a:srgbClr val="2E3192"/>
                </a:solidFill>
                <a:latin typeface="Arial MT Pro" panose="020B0502020202020204"/>
                <a:ea typeface="Arial MT Pro" panose="020B0502020202020204"/>
                <a:cs typeface="Arial MT Pro" panose="020B0502020202020204"/>
                <a:sym typeface="Arial MT Pro" panose="020B0502020202020204"/>
              </a:rPr>
              <a:t>Contact Us</a:t>
            </a:r>
            <a:endParaRPr lang="en-US" sz="6000">
              <a:solidFill>
                <a:srgbClr val="2E3192"/>
              </a:solidFill>
              <a:latin typeface="Arial MT Pro" panose="020B0502020202020204"/>
              <a:ea typeface="Arial MT Pro" panose="020B0502020202020204"/>
              <a:cs typeface="Arial MT Pro" panose="020B0502020202020204"/>
              <a:sym typeface="Arial MT Pro" panose="020B0502020202020204"/>
            </a:endParaRPr>
          </a:p>
        </p:txBody>
      </p:sp>
      <p:sp>
        <p:nvSpPr>
          <p:cNvPr id="11" name="TextBox 11"/>
          <p:cNvSpPr txBox="1"/>
          <p:nvPr/>
        </p:nvSpPr>
        <p:spPr>
          <a:xfrm>
            <a:off x="4521009" y="1396051"/>
            <a:ext cx="10559684" cy="789279"/>
          </a:xfrm>
          <a:prstGeom prst="rect">
            <a:avLst/>
          </a:prstGeom>
        </p:spPr>
        <p:txBody>
          <a:bodyPr lIns="0" tIns="0" rIns="0" bIns="0" rtlCol="0" anchor="t">
            <a:spAutoFit/>
          </a:bodyPr>
          <a:lstStyle/>
          <a:p>
            <a:pPr algn="ctr">
              <a:lnSpc>
                <a:spcPts val="5845"/>
              </a:lnSpc>
              <a:spcBef>
                <a:spcPct val="0"/>
              </a:spcBef>
            </a:pPr>
            <a:r>
              <a:rPr lang="en-US" sz="4175" b="1">
                <a:solidFill>
                  <a:srgbClr val="FFFFFF"/>
                </a:solidFill>
                <a:latin typeface="Arial MT Pro Bold"/>
                <a:ea typeface="Arial MT Pro Bold"/>
                <a:cs typeface="Arial MT Pro Bold"/>
                <a:sym typeface="Arial MT Pro Bold"/>
              </a:rPr>
              <a:t>www.marscna.net</a:t>
            </a:r>
            <a:endParaRPr lang="en-US" sz="4175" b="1">
              <a:solidFill>
                <a:srgbClr val="FFFFFF"/>
              </a:solidFill>
              <a:latin typeface="Arial MT Pro Bold"/>
              <a:ea typeface="Arial MT Pro Bold"/>
              <a:cs typeface="Arial MT Pro Bold"/>
              <a:sym typeface="Arial MT Pro Bold"/>
            </a:endParaRPr>
          </a:p>
        </p:txBody>
      </p:sp>
      <p:sp>
        <p:nvSpPr>
          <p:cNvPr id="12" name="Freeform 12"/>
          <p:cNvSpPr/>
          <p:nvPr/>
        </p:nvSpPr>
        <p:spPr>
          <a:xfrm>
            <a:off x="12205940" y="4206751"/>
            <a:ext cx="4281407" cy="4662474"/>
          </a:xfrm>
          <a:custGeom>
            <a:avLst/>
            <a:gdLst/>
            <a:ahLst/>
            <a:cxnLst/>
            <a:rect l="l" t="t" r="r" b="b"/>
            <a:pathLst>
              <a:path w="4281407" h="4662474">
                <a:moveTo>
                  <a:pt x="0" y="0"/>
                </a:moveTo>
                <a:lnTo>
                  <a:pt x="4281407" y="0"/>
                </a:lnTo>
                <a:lnTo>
                  <a:pt x="4281407" y="4662475"/>
                </a:lnTo>
                <a:lnTo>
                  <a:pt x="0" y="4662475"/>
                </a:lnTo>
                <a:lnTo>
                  <a:pt x="0" y="0"/>
                </a:lnTo>
                <a:close/>
              </a:path>
            </a:pathLst>
          </a:custGeom>
          <a:blipFill>
            <a:blip r:embed="rId3"/>
            <a:stretch>
              <a:fillRect/>
            </a:stretch>
          </a:blipFill>
        </p:spPr>
        <p:txBody>
          <a:bodyPr/>
          <a:lstStyle/>
          <a:p>
            <a:endParaRPr lang="en-US"/>
          </a:p>
        </p:txBody>
      </p:sp>
      <p:sp>
        <p:nvSpPr>
          <p:cNvPr id="13" name="TextBox 13"/>
          <p:cNvSpPr txBox="1"/>
          <p:nvPr/>
        </p:nvSpPr>
        <p:spPr>
          <a:xfrm>
            <a:off x="1313702" y="2602551"/>
            <a:ext cx="16974298" cy="1673847"/>
          </a:xfrm>
          <a:prstGeom prst="rect">
            <a:avLst/>
          </a:prstGeom>
        </p:spPr>
        <p:txBody>
          <a:bodyPr lIns="0" tIns="0" rIns="0" bIns="0" rtlCol="0" anchor="t">
            <a:spAutoFit/>
          </a:bodyPr>
          <a:lstStyle/>
          <a:p>
            <a:pPr algn="l">
              <a:lnSpc>
                <a:spcPts val="12395"/>
              </a:lnSpc>
              <a:spcBef>
                <a:spcPct val="0"/>
              </a:spcBef>
            </a:pPr>
            <a:r>
              <a:rPr lang="en-US" sz="8855">
                <a:solidFill>
                  <a:srgbClr val="FFFFFF"/>
                </a:solidFill>
                <a:latin typeface="Arial MT Pro" panose="020B0502020202020204"/>
                <a:ea typeface="Arial MT Pro" panose="020B0502020202020204"/>
                <a:cs typeface="Arial MT Pro" panose="020B0502020202020204"/>
                <a:sym typeface="Arial MT Pro" panose="020B0502020202020204"/>
              </a:rPr>
              <a:t>PublicRelations@marscna.net</a:t>
            </a:r>
            <a:endParaRPr lang="en-US" sz="8855">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
        <p:nvSpPr>
          <p:cNvPr id="14" name="TextBox 14"/>
          <p:cNvSpPr txBox="1"/>
          <p:nvPr/>
        </p:nvSpPr>
        <p:spPr>
          <a:xfrm>
            <a:off x="1313815" y="7550150"/>
            <a:ext cx="10694035" cy="2238375"/>
          </a:xfrm>
          <a:prstGeom prst="rect">
            <a:avLst/>
          </a:prstGeom>
        </p:spPr>
        <p:txBody>
          <a:bodyPr lIns="0" tIns="0" rIns="0" bIns="0" rtlCol="0" anchor="t">
            <a:noAutofit/>
          </a:bodyPr>
          <a:lstStyle/>
          <a:p>
            <a:pPr algn="ctr">
              <a:lnSpc>
                <a:spcPts val="9220"/>
              </a:lnSpc>
              <a:spcBef>
                <a:spcPct val="0"/>
              </a:spcBef>
            </a:pPr>
            <a:r>
              <a:rPr lang="en-US" sz="6600" b="1">
                <a:solidFill>
                  <a:srgbClr val="FFFFFF"/>
                </a:solidFill>
                <a:latin typeface="Arial MT Pro Bold"/>
                <a:ea typeface="Arial MT Pro Bold"/>
                <a:cs typeface="Arial MT Pro Bold"/>
                <a:sym typeface="Arial MT Pro Bold"/>
              </a:rPr>
              <a:t>Phoneline 1-855-732-HOPE</a:t>
            </a:r>
            <a:endParaRPr lang="en-US" sz="6600" b="1">
              <a:solidFill>
                <a:srgbClr val="FFFFFF"/>
              </a:solidFill>
              <a:latin typeface="Arial MT Pro Bold"/>
              <a:ea typeface="Arial MT Pro Bold"/>
              <a:cs typeface="Arial MT Pro Bold"/>
              <a:sym typeface="Arial MT Pro Bold"/>
            </a:endParaRPr>
          </a:p>
        </p:txBody>
      </p:sp>
      <p:sp>
        <p:nvSpPr>
          <p:cNvPr id="15" name="Freeform 15"/>
          <p:cNvSpPr/>
          <p:nvPr/>
        </p:nvSpPr>
        <p:spPr>
          <a:xfrm>
            <a:off x="2133724" y="6286539"/>
            <a:ext cx="853927" cy="853927"/>
          </a:xfrm>
          <a:custGeom>
            <a:avLst/>
            <a:gdLst/>
            <a:ahLst/>
            <a:cxnLst/>
            <a:rect l="l" t="t" r="r" b="b"/>
            <a:pathLst>
              <a:path w="853927" h="853927">
                <a:moveTo>
                  <a:pt x="0" y="0"/>
                </a:moveTo>
                <a:lnTo>
                  <a:pt x="853928" y="0"/>
                </a:lnTo>
                <a:lnTo>
                  <a:pt x="853928" y="853927"/>
                </a:lnTo>
                <a:lnTo>
                  <a:pt x="0" y="8539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TextBox 16"/>
          <p:cNvSpPr txBox="1"/>
          <p:nvPr/>
        </p:nvSpPr>
        <p:spPr>
          <a:xfrm>
            <a:off x="3160395" y="6515100"/>
            <a:ext cx="9178290" cy="886460"/>
          </a:xfrm>
          <a:prstGeom prst="rect">
            <a:avLst/>
          </a:prstGeom>
        </p:spPr>
        <p:txBody>
          <a:bodyPr lIns="0" tIns="0" rIns="0" bIns="0" rtlCol="0" anchor="t">
            <a:noAutofit/>
          </a:bodyPr>
          <a:lstStyle/>
          <a:p>
            <a:pPr algn="l">
              <a:lnSpc>
                <a:spcPts val="4335"/>
              </a:lnSpc>
              <a:spcBef>
                <a:spcPct val="0"/>
              </a:spcBef>
            </a:pPr>
            <a:r>
              <a:rPr lang="en-US" sz="3100">
                <a:solidFill>
                  <a:srgbClr val="FFFFFF"/>
                </a:solidFill>
                <a:latin typeface="Arial MT Pro" panose="020B0502020202020204"/>
                <a:ea typeface="Arial MT Pro" panose="020B0502020202020204"/>
                <a:cs typeface="Arial MT Pro" panose="020B0502020202020204"/>
                <a:sym typeface="Arial MT Pro" panose="020B0502020202020204"/>
              </a:rPr>
              <a:t>Mid-America Region of Narcotics Anonymous</a:t>
            </a:r>
            <a:endParaRPr lang="en-US" sz="3100">
              <a:solidFill>
                <a:srgbClr val="FFFFFF"/>
              </a:solidFill>
              <a:latin typeface="Arial MT Pro" panose="020B0502020202020204"/>
              <a:ea typeface="Arial MT Pro" panose="020B0502020202020204"/>
              <a:cs typeface="Arial MT Pro" panose="020B0502020202020204"/>
              <a:sym typeface="Arial MT Pro" panose="020B050202020202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a:stretch>
          </a:blipFill>
        </p:spPr>
        <p:txBody>
          <a:bodyPr/>
          <a:lstStyle/>
          <a:p>
            <a:endParaRPr lang="en-US"/>
          </a:p>
        </p:txBody>
      </p:sp>
      <p:grpSp>
        <p:nvGrpSpPr>
          <p:cNvPr id="3" name="Group 3"/>
          <p:cNvGrpSpPr/>
          <p:nvPr/>
        </p:nvGrpSpPr>
        <p:grpSpPr>
          <a:xfrm>
            <a:off x="585597" y="616296"/>
            <a:ext cx="14500803" cy="2128199"/>
            <a:chOff x="0" y="0"/>
            <a:chExt cx="19334404" cy="2837599"/>
          </a:xfrm>
        </p:grpSpPr>
        <p:sp>
          <p:nvSpPr>
            <p:cNvPr id="4" name="Freeform 4"/>
            <p:cNvSpPr/>
            <p:nvPr/>
          </p:nvSpPr>
          <p:spPr>
            <a:xfrm>
              <a:off x="0" y="0"/>
              <a:ext cx="19334400" cy="2837600"/>
            </a:xfrm>
            <a:custGeom>
              <a:avLst/>
              <a:gdLst/>
              <a:ahLst/>
              <a:cxnLst/>
              <a:rect l="l" t="t" r="r" b="b"/>
              <a:pathLst>
                <a:path w="19334400" h="2837600">
                  <a:moveTo>
                    <a:pt x="0" y="0"/>
                  </a:moveTo>
                  <a:lnTo>
                    <a:pt x="19334400" y="0"/>
                  </a:lnTo>
                  <a:lnTo>
                    <a:pt x="19334400" y="2837600"/>
                  </a:lnTo>
                  <a:lnTo>
                    <a:pt x="0" y="2837600"/>
                  </a:lnTo>
                  <a:close/>
                </a:path>
              </a:pathLst>
            </a:custGeom>
            <a:blipFill>
              <a:blip r:embed="rId2">
                <a:alphaModFix amt="0"/>
              </a:blip>
              <a:stretch>
                <a:fillRect t="-82764" b="-82764"/>
              </a:stretch>
            </a:blipFill>
          </p:spPr>
          <p:txBody>
            <a:bodyPr/>
            <a:lstStyle/>
            <a:p>
              <a:endParaRPr lang="en-US"/>
            </a:p>
          </p:txBody>
        </p:sp>
        <p:sp>
          <p:nvSpPr>
            <p:cNvPr id="5" name="TextBox 5"/>
            <p:cNvSpPr txBox="1"/>
            <p:nvPr/>
          </p:nvSpPr>
          <p:spPr>
            <a:xfrm>
              <a:off x="0" y="-28575"/>
              <a:ext cx="19334404" cy="2866174"/>
            </a:xfrm>
            <a:prstGeom prst="rect">
              <a:avLst/>
            </a:prstGeom>
          </p:spPr>
          <p:txBody>
            <a:bodyPr lIns="0" tIns="0" rIns="0" bIns="0" rtlCol="0" anchor="b"/>
            <a:lstStyle/>
            <a:p>
              <a:pPr algn="ctr">
                <a:lnSpc>
                  <a:spcPts val="12480"/>
                </a:lnSpc>
              </a:pPr>
              <a:r>
                <a:rPr lang="en-US" sz="10400">
                  <a:solidFill>
                    <a:srgbClr val="000000"/>
                  </a:solidFill>
                  <a:latin typeface="Arial" panose="020B0604020202090204"/>
                  <a:ea typeface="Arial" panose="020B0604020202090204"/>
                  <a:cs typeface="Arial" panose="020B0604020202090204"/>
                  <a:sym typeface="Arial" panose="020B0604020202090204"/>
                </a:rPr>
                <a:t>Thank You!</a:t>
              </a:r>
              <a:endParaRPr lang="en-US" sz="10400">
                <a:solidFill>
                  <a:srgbClr val="000000"/>
                </a:solidFill>
                <a:latin typeface="Arial" panose="020B0604020202090204"/>
                <a:ea typeface="Arial" panose="020B0604020202090204"/>
                <a:cs typeface="Arial" panose="020B0604020202090204"/>
                <a:sym typeface="Arial" panose="020B0604020202090204"/>
              </a:endParaRPr>
            </a:p>
          </p:txBody>
        </p:sp>
      </p:grpSp>
      <p:sp>
        <p:nvSpPr>
          <p:cNvPr id="6" name="TextBox 6"/>
          <p:cNvSpPr txBox="1"/>
          <p:nvPr/>
        </p:nvSpPr>
        <p:spPr>
          <a:xfrm>
            <a:off x="573824" y="3460175"/>
            <a:ext cx="10633948" cy="3429000"/>
          </a:xfrm>
          <a:prstGeom prst="rect">
            <a:avLst/>
          </a:prstGeom>
        </p:spPr>
        <p:txBody>
          <a:bodyPr lIns="0" tIns="0" rIns="0" bIns="0" rtlCol="0" anchor="t">
            <a:spAutoFit/>
          </a:bodyPr>
          <a:lstStyle/>
          <a:p>
            <a:pPr algn="l">
              <a:lnSpc>
                <a:spcPts val="6720"/>
              </a:lnSpc>
            </a:pPr>
            <a:r>
              <a:rPr lang="en-US" sz="5600">
                <a:solidFill>
                  <a:srgbClr val="595959"/>
                </a:solidFill>
                <a:latin typeface="Arial" panose="020B0604020202090204"/>
                <a:ea typeface="Arial" panose="020B0604020202090204"/>
                <a:cs typeface="Arial" panose="020B0604020202090204"/>
                <a:sym typeface="Arial" panose="020B0604020202090204"/>
              </a:rPr>
              <a:t>Contact Info:</a:t>
            </a:r>
            <a:endParaRPr lang="en-US" sz="5600">
              <a:solidFill>
                <a:srgbClr val="595959"/>
              </a:solidFill>
              <a:latin typeface="Arial" panose="020B0604020202090204"/>
              <a:ea typeface="Arial" panose="020B0604020202090204"/>
              <a:cs typeface="Arial" panose="020B0604020202090204"/>
              <a:sym typeface="Arial" panose="020B0604020202090204"/>
            </a:endParaRPr>
          </a:p>
          <a:p>
            <a:pPr algn="l">
              <a:lnSpc>
                <a:spcPts val="6720"/>
              </a:lnSpc>
            </a:pPr>
            <a:r>
              <a:rPr lang="en-US" sz="5600">
                <a:solidFill>
                  <a:srgbClr val="595959"/>
                </a:solidFill>
                <a:latin typeface="Arial" panose="020B0604020202090204"/>
                <a:ea typeface="Arial" panose="020B0604020202090204"/>
                <a:cs typeface="Arial" panose="020B0604020202090204"/>
                <a:sym typeface="Arial" panose="020B0604020202090204"/>
              </a:rPr>
              <a:t>Tonia : 316-734-2546</a:t>
            </a:r>
            <a:endParaRPr lang="en-US" sz="5600">
              <a:solidFill>
                <a:srgbClr val="595959"/>
              </a:solidFill>
              <a:latin typeface="Arial" panose="020B0604020202090204"/>
              <a:ea typeface="Arial" panose="020B0604020202090204"/>
              <a:cs typeface="Arial" panose="020B0604020202090204"/>
              <a:sym typeface="Arial" panose="020B0604020202090204"/>
            </a:endParaRPr>
          </a:p>
          <a:p>
            <a:pPr algn="l">
              <a:lnSpc>
                <a:spcPts val="6720"/>
              </a:lnSpc>
            </a:pPr>
            <a:r>
              <a:rPr lang="en-US" sz="5600">
                <a:solidFill>
                  <a:srgbClr val="595959"/>
                </a:solidFill>
                <a:latin typeface="Arial" panose="020B0604020202090204"/>
                <a:ea typeface="Arial" panose="020B0604020202090204"/>
                <a:cs typeface="Arial" panose="020B0604020202090204"/>
                <a:sym typeface="Arial" panose="020B0604020202090204"/>
              </a:rPr>
              <a:t>Craig : 615-207-2530</a:t>
            </a:r>
            <a:endParaRPr lang="en-US" sz="5600">
              <a:solidFill>
                <a:srgbClr val="595959"/>
              </a:solidFill>
              <a:latin typeface="Arial" panose="020B0604020202090204"/>
              <a:ea typeface="Arial" panose="020B0604020202090204"/>
              <a:cs typeface="Arial" panose="020B0604020202090204"/>
              <a:sym typeface="Arial" panose="020B0604020202090204"/>
            </a:endParaRPr>
          </a:p>
          <a:p>
            <a:pPr algn="l">
              <a:lnSpc>
                <a:spcPts val="6720"/>
              </a:lnSpc>
            </a:pPr>
            <a:endParaRPr lang="en-US" sz="5600">
              <a:solidFill>
                <a:srgbClr val="595959"/>
              </a:solidFill>
              <a:latin typeface="Arial" panose="020B0604020202090204"/>
              <a:ea typeface="Arial" panose="020B0604020202090204"/>
              <a:cs typeface="Arial" panose="020B0604020202090204"/>
              <a:sym typeface="Arial" panose="020B060402020209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a:stretch>
          </a:blipFill>
        </p:spPr>
        <p:txBody>
          <a:bodyPr/>
          <a:lstStyle/>
          <a:p>
            <a:endParaRPr 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a:stretch>
          </a:blipFill>
        </p:spPr>
        <p:txBody>
          <a:bodyPr/>
          <a:lstStyle/>
          <a:p>
            <a:endParaRPr 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a:stretch>
          </a:blipFill>
        </p:spPr>
        <p:txBody>
          <a:bodyPr/>
          <a:lstStyle/>
          <a:p>
            <a:endParaRPr lang="en-US"/>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5662</Words>
  <Application>WPS Presentation</Application>
  <PresentationFormat>Custom</PresentationFormat>
  <Paragraphs>211</Paragraphs>
  <Slides>27</Slides>
  <Notes>27</Notes>
  <HiddenSlides>3</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Arial</vt:lpstr>
      <vt:lpstr>SimSun</vt:lpstr>
      <vt:lpstr>Wingdings</vt:lpstr>
      <vt:lpstr>Arial MT Pro Bold</vt:lpstr>
      <vt:lpstr>Arial MT Pro</vt:lpstr>
      <vt:lpstr>Arial</vt:lpstr>
      <vt:lpstr>Open Sans Bold</vt:lpstr>
      <vt:lpstr>Open Sans</vt:lpstr>
      <vt:lpstr>Arial MT Pro Italics</vt:lpstr>
      <vt:lpstr>Calibri</vt:lpstr>
      <vt:lpstr>Microsoft YaHei</vt:lpstr>
      <vt:lpstr>汉仪旗黑</vt:lpstr>
      <vt:lpstr>Arial Unicode MS</vt:lpstr>
      <vt:lpstr>Helvetica World</vt:lpstr>
      <vt:lpstr>Thonburi</vt:lpstr>
      <vt:lpstr>Aptos</vt:lpstr>
      <vt:lpstr>Helvetica Neue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MZSSNA 2026 PR slide deck P2P Final</dc:title>
  <dc:creator/>
  <cp:lastModifiedBy>WPS_1702161410</cp:lastModifiedBy>
  <cp:revision>7</cp:revision>
  <cp:lastPrinted>2026-09-30T21:58:18Z</cp:lastPrinted>
  <dcterms:created xsi:type="dcterms:W3CDTF">2026-09-30T21:58:18Z</dcterms:created>
  <dcterms:modified xsi:type="dcterms:W3CDTF">2026-09-30T21:58:18Z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2085D882905F8CCCFA85BD6A8BB6C593_43</vt:lpwstr>
  </property>
  <property fmtid="{D5CDD505-2E9C-101B-9397-08002B2CF9AE}" pid="3" name="KSOProductBuildVer">
    <vt:lpwstr>1033-12.1.28496.28496</vt:lpwstr>
  </property>
</Properties>
</file>