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8FB"/>
          </a:solidFill>
        </a:fill>
      </a:tcStyle>
    </a:wholeTbl>
    <a:band2H>
      <a:tcTxStyle b="def" i="def"/>
      <a:tcStyle>
        <a:tcBdr/>
        <a:fill>
          <a:solidFill>
            <a:srgbClr val="E8EDFD"/>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DBDE"/>
          </a:solidFill>
        </a:fill>
      </a:tcStyle>
    </a:wholeTbl>
    <a:band2H>
      <a:tcTxStyle b="def" i="def"/>
      <a:tcStyle>
        <a:tcBdr/>
        <a:fill>
          <a:solidFill>
            <a:srgbClr val="EBEEEF"/>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8FFCD"/>
          </a:solidFill>
        </a:fill>
      </a:tcStyle>
    </a:wholeTbl>
    <a:band2H>
      <a:tcTxStyle b="def" i="def"/>
      <a:tcStyle>
        <a:tcBdr/>
        <a:fill>
          <a:solidFill>
            <a:srgbClr val="FCFF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7" name="Shape 127"/>
          <p:cNvSpPr/>
          <p:nvPr>
            <p:ph type="sldImg"/>
          </p:nvPr>
        </p:nvSpPr>
        <p:spPr>
          <a:xfrm>
            <a:off x="1143000" y="685800"/>
            <a:ext cx="4572000" cy="3429000"/>
          </a:xfrm>
          <a:prstGeom prst="rect">
            <a:avLst/>
          </a:prstGeom>
        </p:spPr>
        <p:txBody>
          <a:bodyPr/>
          <a:lstStyle/>
          <a:p>
            <a:pPr/>
          </a:p>
        </p:txBody>
      </p:sp>
      <p:sp>
        <p:nvSpPr>
          <p:cNvPr id="128" name="Shape 12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Aptos"/>
      </a:defRPr>
    </a:lvl1pPr>
    <a:lvl2pPr indent="228600" latinLnBrk="0">
      <a:defRPr sz="1200">
        <a:latin typeface="+mj-lt"/>
        <a:ea typeface="+mj-ea"/>
        <a:cs typeface="+mj-cs"/>
        <a:sym typeface="Aptos"/>
      </a:defRPr>
    </a:lvl2pPr>
    <a:lvl3pPr indent="457200" latinLnBrk="0">
      <a:defRPr sz="1200">
        <a:latin typeface="+mj-lt"/>
        <a:ea typeface="+mj-ea"/>
        <a:cs typeface="+mj-cs"/>
        <a:sym typeface="Aptos"/>
      </a:defRPr>
    </a:lvl3pPr>
    <a:lvl4pPr indent="685800" latinLnBrk="0">
      <a:defRPr sz="1200">
        <a:latin typeface="+mj-lt"/>
        <a:ea typeface="+mj-ea"/>
        <a:cs typeface="+mj-cs"/>
        <a:sym typeface="Aptos"/>
      </a:defRPr>
    </a:lvl4pPr>
    <a:lvl5pPr indent="914400" latinLnBrk="0">
      <a:defRPr sz="1200">
        <a:latin typeface="+mj-lt"/>
        <a:ea typeface="+mj-ea"/>
        <a:cs typeface="+mj-cs"/>
        <a:sym typeface="Aptos"/>
      </a:defRPr>
    </a:lvl5pPr>
    <a:lvl6pPr indent="1143000" latinLnBrk="0">
      <a:defRPr sz="1200">
        <a:latin typeface="+mj-lt"/>
        <a:ea typeface="+mj-ea"/>
        <a:cs typeface="+mj-cs"/>
        <a:sym typeface="Aptos"/>
      </a:defRPr>
    </a:lvl6pPr>
    <a:lvl7pPr indent="1371600" latinLnBrk="0">
      <a:defRPr sz="1200">
        <a:latin typeface="+mj-lt"/>
        <a:ea typeface="+mj-ea"/>
        <a:cs typeface="+mj-cs"/>
        <a:sym typeface="Aptos"/>
      </a:defRPr>
    </a:lvl7pPr>
    <a:lvl8pPr indent="1600200" latinLnBrk="0">
      <a:defRPr sz="1200">
        <a:latin typeface="+mj-lt"/>
        <a:ea typeface="+mj-ea"/>
        <a:cs typeface="+mj-cs"/>
        <a:sym typeface="Aptos"/>
      </a:defRPr>
    </a:lvl8pPr>
    <a:lvl9pPr indent="1828800" latinLnBrk="0">
      <a:defRPr sz="1200">
        <a:latin typeface="+mj-lt"/>
        <a:ea typeface="+mj-ea"/>
        <a:cs typeface="+mj-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311708" y="744574"/>
            <a:ext cx="8520601" cy="2052601"/>
          </a:xfrm>
          <a:prstGeom prst="rect">
            <a:avLst/>
          </a:prstGeom>
        </p:spPr>
        <p:txBody>
          <a:bodyPr anchor="b"/>
          <a:lstStyle>
            <a:lvl1pPr algn="ctr">
              <a:defRPr sz="5200"/>
            </a:lvl1pPr>
          </a:lstStyle>
          <a:p>
            <a:pPr/>
            <a:r>
              <a:t>Title Text</a:t>
            </a:r>
          </a:p>
        </p:txBody>
      </p:sp>
      <p:sp>
        <p:nvSpPr>
          <p:cNvPr id="12" name="Body Level One…"/>
          <p:cNvSpPr txBox="1"/>
          <p:nvPr>
            <p:ph type="body" sz="quarter" idx="1"/>
          </p:nvPr>
        </p:nvSpPr>
        <p:spPr>
          <a:xfrm>
            <a:off x="311699" y="2834125"/>
            <a:ext cx="8520602" cy="792601"/>
          </a:xfrm>
          <a:prstGeom prst="rect">
            <a:avLst/>
          </a:prstGeom>
        </p:spPr>
        <p:txBody>
          <a:bodyPr/>
          <a:lstStyle>
            <a:lvl1pPr marL="342900" indent="-228600" algn="ctr">
              <a:lnSpc>
                <a:spcPct val="100000"/>
              </a:lnSpc>
              <a:buClrTx/>
              <a:buSzTx/>
              <a:buFontTx/>
              <a:buNone/>
              <a:defRPr sz="2800"/>
            </a:lvl1pPr>
            <a:lvl2pPr marL="342900" indent="254000" algn="ctr">
              <a:lnSpc>
                <a:spcPct val="100000"/>
              </a:lnSpc>
              <a:buClrTx/>
              <a:buSzTx/>
              <a:buFontTx/>
              <a:buNone/>
              <a:defRPr sz="2800"/>
            </a:lvl2pPr>
            <a:lvl3pPr marL="342900" indent="711200" algn="ctr">
              <a:lnSpc>
                <a:spcPct val="100000"/>
              </a:lnSpc>
              <a:buClrTx/>
              <a:buSzTx/>
              <a:buFontTx/>
              <a:buNone/>
              <a:defRPr sz="2800"/>
            </a:lvl3pPr>
            <a:lvl4pPr marL="342900" indent="1168400" algn="ctr">
              <a:lnSpc>
                <a:spcPct val="100000"/>
              </a:lnSpc>
              <a:buClrTx/>
              <a:buSzTx/>
              <a:buFontTx/>
              <a:buNone/>
              <a:defRPr sz="2800"/>
            </a:lvl4pPr>
            <a:lvl5pPr marL="342900" indent="1625600" algn="ctr">
              <a:lnSpc>
                <a:spcPct val="100000"/>
              </a:lnSpc>
              <a:buClrTx/>
              <a:buSzTx/>
              <a:buFontTx/>
              <a:buNone/>
              <a:defRPr sz="28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HEADER">
    <p:spTree>
      <p:nvGrpSpPr>
        <p:cNvPr id="1" name=""/>
        <p:cNvGrpSpPr/>
        <p:nvPr/>
      </p:nvGrpSpPr>
      <p:grpSpPr>
        <a:xfrm>
          <a:off x="0" y="0"/>
          <a:ext cx="0" cy="0"/>
          <a:chOff x="0" y="0"/>
          <a:chExt cx="0" cy="0"/>
        </a:xfrm>
      </p:grpSpPr>
      <p:sp>
        <p:nvSpPr>
          <p:cNvPr id="20" name="Title Text"/>
          <p:cNvSpPr txBox="1"/>
          <p:nvPr>
            <p:ph type="title"/>
          </p:nvPr>
        </p:nvSpPr>
        <p:spPr>
          <a:xfrm>
            <a:off x="311699" y="2150849"/>
            <a:ext cx="8520602" cy="841801"/>
          </a:xfrm>
          <a:prstGeom prst="rect">
            <a:avLst/>
          </a:prstGeom>
        </p:spPr>
        <p:txBody>
          <a:bodyPr anchor="ctr"/>
          <a:lstStyle>
            <a:lvl1pPr algn="ctr">
              <a:defRPr sz="3600"/>
            </a:lvl1pPr>
          </a:lstStyle>
          <a:p>
            <a:pPr/>
            <a:r>
              <a:t>Title Text</a:t>
            </a:r>
          </a:p>
        </p:txBody>
      </p:sp>
      <p:sp>
        <p:nvSpPr>
          <p:cNvPr id="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spTree>
      <p:nvGrpSpPr>
        <p:cNvPr id="1" name=""/>
        <p:cNvGrpSpPr/>
        <p:nvPr/>
      </p:nvGrpSpPr>
      <p:grpSpPr>
        <a:xfrm>
          <a:off x="0" y="0"/>
          <a:ext cx="0" cy="0"/>
          <a:chOff x="0" y="0"/>
          <a:chExt cx="0" cy="0"/>
        </a:xfrm>
      </p:grpSpPr>
      <p:sp>
        <p:nvSpPr>
          <p:cNvPr id="28" name="Title Text"/>
          <p:cNvSpPr txBox="1"/>
          <p:nvPr>
            <p:ph type="title"/>
          </p:nvPr>
        </p:nvSpPr>
        <p:spPr>
          <a:prstGeom prst="rect">
            <a:avLst/>
          </a:prstGeom>
        </p:spPr>
        <p:txBody>
          <a:bodyPr/>
          <a:lstStyle/>
          <a:p>
            <a:pPr/>
            <a:r>
              <a:t>Title Text</a:t>
            </a:r>
          </a:p>
        </p:txBody>
      </p:sp>
      <p:sp>
        <p:nvSpPr>
          <p:cNvPr id="2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TWO_COLUMNS">
    <p:spTree>
      <p:nvGrpSpPr>
        <p:cNvPr id="1" name=""/>
        <p:cNvGrpSpPr/>
        <p:nvPr/>
      </p:nvGrpSpPr>
      <p:grpSpPr>
        <a:xfrm>
          <a:off x="0" y="0"/>
          <a:ext cx="0" cy="0"/>
          <a:chOff x="0" y="0"/>
          <a:chExt cx="0" cy="0"/>
        </a:xfrm>
      </p:grpSpPr>
      <p:sp>
        <p:nvSpPr>
          <p:cNvPr id="37" name="Title Text"/>
          <p:cNvSpPr txBox="1"/>
          <p:nvPr>
            <p:ph type="title"/>
          </p:nvPr>
        </p:nvSpPr>
        <p:spPr>
          <a:prstGeom prst="rect">
            <a:avLst/>
          </a:prstGeom>
        </p:spPr>
        <p:txBody>
          <a:bodyPr/>
          <a:lstStyle/>
          <a:p>
            <a:pPr/>
            <a:r>
              <a:t>Title Text</a:t>
            </a:r>
          </a:p>
        </p:txBody>
      </p:sp>
      <p:sp>
        <p:nvSpPr>
          <p:cNvPr id="38" name="Body Level One…"/>
          <p:cNvSpPr txBox="1"/>
          <p:nvPr>
            <p:ph type="body" sz="half" idx="1"/>
          </p:nvPr>
        </p:nvSpPr>
        <p:spPr>
          <a:xfrm>
            <a:off x="311699" y="1152475"/>
            <a:ext cx="3999902" cy="3416400"/>
          </a:xfrm>
          <a:prstGeom prst="rect">
            <a:avLst/>
          </a:prstGeom>
        </p:spPr>
        <p:txBody>
          <a:bodyPr/>
          <a:lstStyle>
            <a:lvl1pPr indent="-317500">
              <a:buSzPts val="1400"/>
              <a:defRPr sz="1400"/>
            </a:lvl1pPr>
            <a:lvl2pPr marL="965200" indent="-355600">
              <a:buSzPts val="1400"/>
              <a:defRPr sz="1400"/>
            </a:lvl2pPr>
            <a:lvl3pPr marL="1422400" indent="-355600">
              <a:buSzPts val="1400"/>
              <a:defRPr sz="1400"/>
            </a:lvl3pPr>
            <a:lvl4pPr marL="1879600" indent="-355600">
              <a:buSzPts val="1400"/>
              <a:defRPr sz="1400"/>
            </a:lvl4pPr>
            <a:lvl5pPr marL="2336800" indent="-355600">
              <a:buSzPts val="1400"/>
              <a:defRPr sz="1400"/>
            </a:lvl5pPr>
          </a:lstStyle>
          <a:p>
            <a:pPr/>
            <a:r>
              <a:t>Body Level One</a:t>
            </a:r>
          </a:p>
          <a:p>
            <a:pPr lvl="1"/>
            <a:r>
              <a:t>Body Level Two</a:t>
            </a:r>
          </a:p>
          <a:p>
            <a:pPr lvl="2"/>
            <a:r>
              <a:t>Body Level Three</a:t>
            </a:r>
          </a:p>
          <a:p>
            <a:pPr lvl="3"/>
            <a:r>
              <a:t>Body Level Four</a:t>
            </a:r>
          </a:p>
          <a:p>
            <a:pPr lvl="4"/>
            <a:r>
              <a:t>Body Level Five</a:t>
            </a:r>
          </a:p>
        </p:txBody>
      </p:sp>
      <p:sp>
        <p:nvSpPr>
          <p:cNvPr id="39" name="Google Shape;23;p5"/>
          <p:cNvSpPr txBox="1"/>
          <p:nvPr>
            <p:ph type="body" sz="half" idx="21"/>
          </p:nvPr>
        </p:nvSpPr>
        <p:spPr>
          <a:xfrm>
            <a:off x="4832399" y="1152475"/>
            <a:ext cx="3999902" cy="3416400"/>
          </a:xfrm>
          <a:prstGeom prst="rect">
            <a:avLst/>
          </a:prstGeom>
        </p:spPr>
        <p:txBody>
          <a:bodyPr/>
          <a:lstStyle/>
          <a:p>
            <a:pPr indent="-317500">
              <a:buSzPts val="1400"/>
              <a:defRPr sz="1400"/>
            </a:pP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
    <p:spTree>
      <p:nvGrpSpPr>
        <p:cNvPr id="1" name=""/>
        <p:cNvGrpSpPr/>
        <p:nvPr/>
      </p:nvGrpSpPr>
      <p:grpSpPr>
        <a:xfrm>
          <a:off x="0" y="0"/>
          <a:ext cx="0" cy="0"/>
          <a:chOff x="0" y="0"/>
          <a:chExt cx="0" cy="0"/>
        </a:xfrm>
      </p:grpSpPr>
      <p:sp>
        <p:nvSpPr>
          <p:cNvPr id="47" name="Title Text"/>
          <p:cNvSpPr txBox="1"/>
          <p:nvPr>
            <p:ph type="title"/>
          </p:nvPr>
        </p:nvSpPr>
        <p:spPr>
          <a:prstGeom prst="rect">
            <a:avLst/>
          </a:prstGeom>
        </p:spPr>
        <p:txBody>
          <a:bodyPr/>
          <a:lstStyle/>
          <a:p>
            <a:pPr/>
            <a:r>
              <a:t>Title Text</a:t>
            </a:r>
          </a:p>
        </p:txBody>
      </p:sp>
      <p:sp>
        <p:nvSpPr>
          <p:cNvPr id="4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NE_COLUMN_TEXT">
    <p:spTree>
      <p:nvGrpSpPr>
        <p:cNvPr id="1" name=""/>
        <p:cNvGrpSpPr/>
        <p:nvPr/>
      </p:nvGrpSpPr>
      <p:grpSpPr>
        <a:xfrm>
          <a:off x="0" y="0"/>
          <a:ext cx="0" cy="0"/>
          <a:chOff x="0" y="0"/>
          <a:chExt cx="0" cy="0"/>
        </a:xfrm>
      </p:grpSpPr>
      <p:sp>
        <p:nvSpPr>
          <p:cNvPr id="55" name="Title Text"/>
          <p:cNvSpPr txBox="1"/>
          <p:nvPr>
            <p:ph type="title"/>
          </p:nvPr>
        </p:nvSpPr>
        <p:spPr>
          <a:xfrm>
            <a:off x="311699" y="555600"/>
            <a:ext cx="2808001" cy="755700"/>
          </a:xfrm>
          <a:prstGeom prst="rect">
            <a:avLst/>
          </a:prstGeom>
        </p:spPr>
        <p:txBody>
          <a:bodyPr anchor="b"/>
          <a:lstStyle>
            <a:lvl1pPr>
              <a:defRPr sz="2400"/>
            </a:lvl1pPr>
          </a:lstStyle>
          <a:p>
            <a:pPr/>
            <a:r>
              <a:t>Title Text</a:t>
            </a:r>
          </a:p>
        </p:txBody>
      </p:sp>
      <p:sp>
        <p:nvSpPr>
          <p:cNvPr id="56" name="Body Level One…"/>
          <p:cNvSpPr txBox="1"/>
          <p:nvPr>
            <p:ph type="body" sz="quarter" idx="1"/>
          </p:nvPr>
        </p:nvSpPr>
        <p:spPr>
          <a:xfrm>
            <a:off x="311699" y="1389599"/>
            <a:ext cx="2808001" cy="3179401"/>
          </a:xfrm>
          <a:prstGeom prst="rect">
            <a:avLst/>
          </a:prstGeom>
        </p:spPr>
        <p:txBody>
          <a:bodyPr/>
          <a:lstStyle>
            <a:lvl1pPr indent="-304800">
              <a:buSzPts val="1200"/>
              <a:defRPr sz="1200"/>
            </a:lvl1pPr>
            <a:lvl2pPr marL="914400" indent="-304800">
              <a:buSzPts val="1200"/>
              <a:defRPr sz="1200"/>
            </a:lvl2pPr>
            <a:lvl3pPr marL="1371600" indent="-304800">
              <a:buSzPts val="1200"/>
              <a:defRPr sz="1200"/>
            </a:lvl3pPr>
            <a:lvl4pPr marL="1828800" indent="-304800">
              <a:buSzPts val="1200"/>
              <a:defRPr sz="1200"/>
            </a:lvl4pPr>
            <a:lvl5pPr marL="2286000" indent="-304800">
              <a:buSzPts val="1200"/>
              <a:defRPr sz="1200"/>
            </a:lvl5pPr>
          </a:lstStyle>
          <a:p>
            <a:pPr/>
            <a:r>
              <a:t>Body Level One</a:t>
            </a:r>
          </a:p>
          <a:p>
            <a:pPr lvl="1"/>
            <a:r>
              <a:t>Body Level Two</a:t>
            </a:r>
          </a:p>
          <a:p>
            <a:pPr lvl="2"/>
            <a:r>
              <a:t>Body Level Three</a:t>
            </a:r>
          </a:p>
          <a:p>
            <a:pPr lvl="3"/>
            <a:r>
              <a:t>Body Level Four</a:t>
            </a:r>
          </a:p>
          <a:p>
            <a:pPr lvl="4"/>
            <a:r>
              <a:t>Body Level Five</a:t>
            </a:r>
          </a:p>
        </p:txBody>
      </p:sp>
      <p:sp>
        <p:nvSpPr>
          <p:cNvPr id="5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AIN_POINT">
    <p:spTree>
      <p:nvGrpSpPr>
        <p:cNvPr id="1" name=""/>
        <p:cNvGrpSpPr/>
        <p:nvPr/>
      </p:nvGrpSpPr>
      <p:grpSpPr>
        <a:xfrm>
          <a:off x="0" y="0"/>
          <a:ext cx="0" cy="0"/>
          <a:chOff x="0" y="0"/>
          <a:chExt cx="0" cy="0"/>
        </a:xfrm>
      </p:grpSpPr>
      <p:sp>
        <p:nvSpPr>
          <p:cNvPr id="64" name="Title Text"/>
          <p:cNvSpPr txBox="1"/>
          <p:nvPr>
            <p:ph type="title"/>
          </p:nvPr>
        </p:nvSpPr>
        <p:spPr>
          <a:xfrm>
            <a:off x="490250" y="450149"/>
            <a:ext cx="6367801" cy="4090801"/>
          </a:xfrm>
          <a:prstGeom prst="rect">
            <a:avLst/>
          </a:prstGeom>
        </p:spPr>
        <p:txBody>
          <a:bodyPr anchor="ctr"/>
          <a:lstStyle>
            <a:lvl1pPr>
              <a:defRPr sz="4800"/>
            </a:lvl1pPr>
          </a:lstStyle>
          <a:p>
            <a:pPr/>
            <a:r>
              <a:t>Title Text</a:t>
            </a:r>
          </a:p>
        </p:txBody>
      </p:sp>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TITLE_AND_DESCRIPTION">
    <p:spTree>
      <p:nvGrpSpPr>
        <p:cNvPr id="1" name=""/>
        <p:cNvGrpSpPr/>
        <p:nvPr/>
      </p:nvGrpSpPr>
      <p:grpSpPr>
        <a:xfrm>
          <a:off x="0" y="0"/>
          <a:ext cx="0" cy="0"/>
          <a:chOff x="0" y="0"/>
          <a:chExt cx="0" cy="0"/>
        </a:xfrm>
      </p:grpSpPr>
      <p:sp>
        <p:nvSpPr>
          <p:cNvPr id="72" name="Google Shape;36;p9"/>
          <p:cNvSpPr/>
          <p:nvPr/>
        </p:nvSpPr>
        <p:spPr>
          <a:xfrm>
            <a:off x="4572000" y="-125"/>
            <a:ext cx="4572000" cy="5143501"/>
          </a:xfrm>
          <a:prstGeom prst="rect">
            <a:avLst/>
          </a:prstGeom>
          <a:solidFill>
            <a:srgbClr val="EEEEEE"/>
          </a:solidFill>
          <a:ln w="12700">
            <a:miter lim="400000"/>
          </a:ln>
        </p:spPr>
        <p:txBody>
          <a:bodyPr lIns="45719" rIns="45719" anchor="ctr"/>
          <a:lstStyle/>
          <a:p>
            <a:pPr/>
          </a:p>
        </p:txBody>
      </p:sp>
      <p:sp>
        <p:nvSpPr>
          <p:cNvPr id="73" name="Title Text"/>
          <p:cNvSpPr txBox="1"/>
          <p:nvPr>
            <p:ph type="title"/>
          </p:nvPr>
        </p:nvSpPr>
        <p:spPr>
          <a:xfrm>
            <a:off x="265500" y="1233175"/>
            <a:ext cx="4045200" cy="1482301"/>
          </a:xfrm>
          <a:prstGeom prst="rect">
            <a:avLst/>
          </a:prstGeom>
        </p:spPr>
        <p:txBody>
          <a:bodyPr anchor="b"/>
          <a:lstStyle>
            <a:lvl1pPr algn="ctr">
              <a:defRPr sz="4200"/>
            </a:lvl1pPr>
          </a:lstStyle>
          <a:p>
            <a:pPr/>
            <a:r>
              <a:t>Title Text</a:t>
            </a:r>
          </a:p>
        </p:txBody>
      </p:sp>
      <p:sp>
        <p:nvSpPr>
          <p:cNvPr id="74" name="Body Level One…"/>
          <p:cNvSpPr txBox="1"/>
          <p:nvPr>
            <p:ph type="body" sz="quarter" idx="1"/>
          </p:nvPr>
        </p:nvSpPr>
        <p:spPr>
          <a:xfrm>
            <a:off x="265500" y="2803075"/>
            <a:ext cx="4045200" cy="1235101"/>
          </a:xfrm>
          <a:prstGeom prst="rect">
            <a:avLst/>
          </a:prstGeom>
        </p:spPr>
        <p:txBody>
          <a:bodyPr/>
          <a:lstStyle>
            <a:lvl1pPr marL="342900" indent="-228600" algn="ctr">
              <a:lnSpc>
                <a:spcPct val="100000"/>
              </a:lnSpc>
              <a:buClrTx/>
              <a:buSzTx/>
              <a:buFontTx/>
              <a:buNone/>
              <a:defRPr sz="2100"/>
            </a:lvl1pPr>
            <a:lvl2pPr marL="342900" indent="254000" algn="ctr">
              <a:lnSpc>
                <a:spcPct val="100000"/>
              </a:lnSpc>
              <a:buClrTx/>
              <a:buSzTx/>
              <a:buFontTx/>
              <a:buNone/>
              <a:defRPr sz="2100"/>
            </a:lvl2pPr>
            <a:lvl3pPr marL="342900" indent="711200" algn="ctr">
              <a:lnSpc>
                <a:spcPct val="100000"/>
              </a:lnSpc>
              <a:buClrTx/>
              <a:buSzTx/>
              <a:buFontTx/>
              <a:buNone/>
              <a:defRPr sz="2100"/>
            </a:lvl3pPr>
            <a:lvl4pPr marL="342900" indent="1168400" algn="ctr">
              <a:lnSpc>
                <a:spcPct val="100000"/>
              </a:lnSpc>
              <a:buClrTx/>
              <a:buSzTx/>
              <a:buFontTx/>
              <a:buNone/>
              <a:defRPr sz="2100"/>
            </a:lvl4pPr>
            <a:lvl5pPr marL="342900" indent="1625600" algn="ctr">
              <a:lnSpc>
                <a:spcPct val="100000"/>
              </a:lnSpc>
              <a:buClrTx/>
              <a:buSzTx/>
              <a:buFontTx/>
              <a:buNone/>
              <a:defRPr sz="2100"/>
            </a:lvl5pPr>
          </a:lstStyle>
          <a:p>
            <a:pPr/>
            <a:r>
              <a:t>Body Level One</a:t>
            </a:r>
          </a:p>
          <a:p>
            <a:pPr lvl="1"/>
            <a:r>
              <a:t>Body Level Two</a:t>
            </a:r>
          </a:p>
          <a:p>
            <a:pPr lvl="2"/>
            <a:r>
              <a:t>Body Level Three</a:t>
            </a:r>
          </a:p>
          <a:p>
            <a:pPr lvl="3"/>
            <a:r>
              <a:t>Body Level Four</a:t>
            </a:r>
          </a:p>
          <a:p>
            <a:pPr lvl="4"/>
            <a:r>
              <a:t>Body Level Five</a:t>
            </a:r>
          </a:p>
        </p:txBody>
      </p:sp>
      <p:sp>
        <p:nvSpPr>
          <p:cNvPr id="75" name="Google Shape;39;p9"/>
          <p:cNvSpPr txBox="1"/>
          <p:nvPr>
            <p:ph type="body" sz="half" idx="21"/>
          </p:nvPr>
        </p:nvSpPr>
        <p:spPr>
          <a:xfrm>
            <a:off x="4939500" y="724074"/>
            <a:ext cx="3837000" cy="3695102"/>
          </a:xfrm>
          <a:prstGeom prst="rect">
            <a:avLst/>
          </a:prstGeom>
        </p:spPr>
        <p:txBody>
          <a:bodyPr anchor="ctr"/>
          <a:lstStyle/>
          <a:p>
            <a:pP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APTION_ONLY">
    <p:spTree>
      <p:nvGrpSpPr>
        <p:cNvPr id="1" name=""/>
        <p:cNvGrpSpPr/>
        <p:nvPr/>
      </p:nvGrpSpPr>
      <p:grpSpPr>
        <a:xfrm>
          <a:off x="0" y="0"/>
          <a:ext cx="0" cy="0"/>
          <a:chOff x="0" y="0"/>
          <a:chExt cx="0" cy="0"/>
        </a:xfrm>
      </p:grpSpPr>
      <p:sp>
        <p:nvSpPr>
          <p:cNvPr id="83" name="Body Level One…"/>
          <p:cNvSpPr txBox="1"/>
          <p:nvPr>
            <p:ph type="body" sz="quarter" idx="1"/>
          </p:nvPr>
        </p:nvSpPr>
        <p:spPr>
          <a:xfrm>
            <a:off x="311699" y="4230575"/>
            <a:ext cx="5998802" cy="605101"/>
          </a:xfrm>
          <a:prstGeom prst="rect">
            <a:avLst/>
          </a:prstGeom>
        </p:spPr>
        <p:txBody>
          <a:bodyPr anchor="ctr"/>
          <a:lstStyle>
            <a:lvl1pPr marL="228600" indent="0">
              <a:lnSpc>
                <a:spcPct val="100000"/>
              </a:lnSpc>
              <a:buClrTx/>
              <a:buSzTx/>
              <a:buFontTx/>
              <a:buNone/>
            </a:lvl1pPr>
            <a:lvl2pPr>
              <a:lnSpc>
                <a:spcPct val="100000"/>
              </a:lnSpc>
              <a:buClrTx/>
              <a:buFontTx/>
            </a:lvl2pPr>
            <a:lvl3pPr>
              <a:lnSpc>
                <a:spcPct val="100000"/>
              </a:lnSpc>
              <a:buClrTx/>
              <a:buFontTx/>
            </a:lvl3pPr>
            <a:lvl4pPr>
              <a:lnSpc>
                <a:spcPct val="100000"/>
              </a:lnSpc>
              <a:buClrTx/>
              <a:buFontTx/>
            </a:lvl4pPr>
            <a:lvl5pPr>
              <a:lnSpc>
                <a:spcPct val="100000"/>
              </a:lnSpc>
              <a:buClrTx/>
              <a:buFontTx/>
            </a:lvl5pPr>
          </a:lstStyle>
          <a:p>
            <a:pPr/>
            <a:r>
              <a:t>Body Level One</a:t>
            </a:r>
          </a:p>
          <a:p>
            <a:pPr lvl="1"/>
            <a:r>
              <a:t>Body Level Two</a:t>
            </a:r>
          </a:p>
          <a:p>
            <a:pPr lvl="2"/>
            <a:r>
              <a:t>Body Level Three</a:t>
            </a:r>
          </a:p>
          <a:p>
            <a:pPr lvl="3"/>
            <a:r>
              <a:t>Body Level Four</a:t>
            </a:r>
          </a:p>
          <a:p>
            <a:pPr lvl="4"/>
            <a:r>
              <a:t>Body Level Five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_NUMBER">
    <p:spTree>
      <p:nvGrpSpPr>
        <p:cNvPr id="1" name=""/>
        <p:cNvGrpSpPr/>
        <p:nvPr/>
      </p:nvGrpSpPr>
      <p:grpSpPr>
        <a:xfrm>
          <a:off x="0" y="0"/>
          <a:ext cx="0" cy="0"/>
          <a:chOff x="0" y="0"/>
          <a:chExt cx="0" cy="0"/>
        </a:xfrm>
      </p:grpSpPr>
      <p:sp>
        <p:nvSpPr>
          <p:cNvPr id="91" name="xx%"/>
          <p:cNvSpPr txBox="1"/>
          <p:nvPr>
            <p:ph type="title" hasCustomPrompt="1"/>
          </p:nvPr>
        </p:nvSpPr>
        <p:spPr>
          <a:xfrm>
            <a:off x="311699" y="1106125"/>
            <a:ext cx="8520602" cy="1963500"/>
          </a:xfrm>
          <a:prstGeom prst="rect">
            <a:avLst/>
          </a:prstGeom>
        </p:spPr>
        <p:txBody>
          <a:bodyPr anchor="b"/>
          <a:lstStyle>
            <a:lvl1pPr algn="ctr">
              <a:defRPr sz="12000"/>
            </a:lvl1pPr>
          </a:lstStyle>
          <a:p>
            <a:pPr/>
            <a:r>
              <a:t>xx%</a:t>
            </a:r>
          </a:p>
        </p:txBody>
      </p:sp>
      <p:sp>
        <p:nvSpPr>
          <p:cNvPr id="92" name="Body Level One…"/>
          <p:cNvSpPr txBox="1"/>
          <p:nvPr>
            <p:ph type="body" sz="half" idx="1"/>
          </p:nvPr>
        </p:nvSpPr>
        <p:spPr>
          <a:xfrm>
            <a:off x="311699" y="3152225"/>
            <a:ext cx="8520602" cy="1300800"/>
          </a:xfrm>
          <a:prstGeom prst="rect">
            <a:avLst/>
          </a:prstGeom>
        </p:spPr>
        <p:txBody>
          <a:bodyPr/>
          <a:lstStyle>
            <a:lvl1pPr algn="ctr"/>
            <a:lvl2pPr algn="ctr"/>
            <a:lvl3pPr algn="ctr"/>
            <a:lvl4pPr algn="ctr"/>
            <a:lvl5pPr algn="ctr"/>
          </a:lstStyle>
          <a:p>
            <a:pPr/>
            <a:r>
              <a:t>Body Level One</a:t>
            </a:r>
          </a:p>
          <a:p>
            <a:pPr lvl="1"/>
            <a:r>
              <a:t>Body Level Two</a:t>
            </a:r>
          </a:p>
          <a:p>
            <a:pPr lvl="2"/>
            <a:r>
              <a:t>Body Level Three</a:t>
            </a:r>
          </a:p>
          <a:p>
            <a:pPr lvl="3"/>
            <a:r>
              <a:t>Body Level Four</a:t>
            </a:r>
          </a:p>
          <a:p>
            <a:pPr lvl="4"/>
            <a:r>
              <a:t>Body Level Five</a:t>
            </a:r>
          </a:p>
        </p:txBody>
      </p:sp>
      <p:sp>
        <p:nvSpPr>
          <p:cNvPr id="9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0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bg>
      <p:bgPr>
        <a:solidFill>
          <a:srgbClr val="1E497D"/>
        </a:solidFill>
      </p:bgPr>
    </p:bg>
    <p:spTree>
      <p:nvGrpSpPr>
        <p:cNvPr id="1" name=""/>
        <p:cNvGrpSpPr/>
        <p:nvPr/>
      </p:nvGrpSpPr>
      <p:grpSpPr>
        <a:xfrm>
          <a:off x="0" y="0"/>
          <a:ext cx="0" cy="0"/>
          <a:chOff x="0" y="0"/>
          <a:chExt cx="0" cy="0"/>
        </a:xfrm>
      </p:grpSpPr>
      <p:sp>
        <p:nvSpPr>
          <p:cNvPr id="107" name="Slide Number"/>
          <p:cNvSpPr txBox="1"/>
          <p:nvPr>
            <p:ph type="sldNum" sz="quarter" idx="2"/>
          </p:nvPr>
        </p:nvSpPr>
        <p:spPr>
          <a:xfrm>
            <a:off x="7432270" y="4836953"/>
            <a:ext cx="225830" cy="208281"/>
          </a:xfrm>
          <a:prstGeom prst="rect">
            <a:avLst/>
          </a:prstGeom>
        </p:spPr>
        <p:txBody>
          <a:bodyPr lIns="34289" tIns="34289" rIns="34289" bIns="34289">
            <a:spAutoFit/>
          </a:bodyPr>
          <a:lstStyle>
            <a:lvl1pPr defTabSz="685800">
              <a:defRPr sz="900">
                <a:solidFill>
                  <a:srgbClr val="FFFFFF"/>
                </a:solidFill>
                <a:latin typeface="Lucida Grande"/>
                <a:ea typeface="Lucida Grande"/>
                <a:cs typeface="Lucida Grande"/>
                <a:sym typeface="Lucida Grand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bg>
      <p:bgPr>
        <a:solidFill>
          <a:srgbClr val="1E497D"/>
        </a:solidFill>
      </p:bgPr>
    </p:bg>
    <p:spTree>
      <p:nvGrpSpPr>
        <p:cNvPr id="1" name=""/>
        <p:cNvGrpSpPr/>
        <p:nvPr/>
      </p:nvGrpSpPr>
      <p:grpSpPr>
        <a:xfrm>
          <a:off x="0" y="0"/>
          <a:ext cx="0" cy="0"/>
          <a:chOff x="0" y="0"/>
          <a:chExt cx="0" cy="0"/>
        </a:xfrm>
      </p:grpSpPr>
      <p:sp>
        <p:nvSpPr>
          <p:cNvPr id="114" name="Slide Number"/>
          <p:cNvSpPr txBox="1"/>
          <p:nvPr>
            <p:ph type="sldNum" sz="quarter" idx="2"/>
          </p:nvPr>
        </p:nvSpPr>
        <p:spPr>
          <a:xfrm>
            <a:off x="7432270" y="4836953"/>
            <a:ext cx="225830" cy="208281"/>
          </a:xfrm>
          <a:prstGeom prst="rect">
            <a:avLst/>
          </a:prstGeom>
        </p:spPr>
        <p:txBody>
          <a:bodyPr lIns="34289" tIns="34289" rIns="34289" bIns="34289">
            <a:spAutoFit/>
          </a:bodyPr>
          <a:lstStyle>
            <a:lvl1pPr defTabSz="685800">
              <a:defRPr sz="900">
                <a:solidFill>
                  <a:srgbClr val="FFFFFF"/>
                </a:solidFill>
                <a:latin typeface="Lucida Grande"/>
                <a:ea typeface="Lucida Grande"/>
                <a:cs typeface="Lucida Grande"/>
                <a:sym typeface="Lucida Grand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bg>
      <p:bgPr>
        <a:solidFill>
          <a:srgbClr val="1E497D"/>
        </a:solidFill>
      </p:bgPr>
    </p:bg>
    <p:spTree>
      <p:nvGrpSpPr>
        <p:cNvPr id="1" name=""/>
        <p:cNvGrpSpPr/>
        <p:nvPr/>
      </p:nvGrpSpPr>
      <p:grpSpPr>
        <a:xfrm>
          <a:off x="0" y="0"/>
          <a:ext cx="0" cy="0"/>
          <a:chOff x="0" y="0"/>
          <a:chExt cx="0" cy="0"/>
        </a:xfrm>
      </p:grpSpPr>
      <p:sp>
        <p:nvSpPr>
          <p:cNvPr id="121" name="Slide Number"/>
          <p:cNvSpPr txBox="1"/>
          <p:nvPr>
            <p:ph type="sldNum" sz="quarter" idx="2"/>
          </p:nvPr>
        </p:nvSpPr>
        <p:spPr>
          <a:xfrm>
            <a:off x="7432270" y="4836953"/>
            <a:ext cx="225830" cy="208281"/>
          </a:xfrm>
          <a:prstGeom prst="rect">
            <a:avLst/>
          </a:prstGeom>
        </p:spPr>
        <p:txBody>
          <a:bodyPr lIns="34289" tIns="34289" rIns="34289" bIns="34289">
            <a:spAutoFit/>
          </a:bodyPr>
          <a:lstStyle>
            <a:lvl1pPr defTabSz="685800">
              <a:defRPr sz="900">
                <a:solidFill>
                  <a:srgbClr val="FFFFFF"/>
                </a:solidFill>
                <a:latin typeface="Lucida Grande"/>
                <a:ea typeface="Lucida Grande"/>
                <a:cs typeface="Lucida Grande"/>
                <a:sym typeface="Lucida Grande"/>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311699" y="445025"/>
            <a:ext cx="8520602"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Title Text</a:t>
            </a:r>
          </a:p>
        </p:txBody>
      </p:sp>
      <p:sp>
        <p:nvSpPr>
          <p:cNvPr id="3" name="Body Level One…"/>
          <p:cNvSpPr txBox="1"/>
          <p:nvPr>
            <p:ph type="body" idx="1"/>
          </p:nvPr>
        </p:nvSpPr>
        <p:spPr>
          <a:xfrm>
            <a:off x="311699" y="1152475"/>
            <a:ext cx="8520602" cy="341640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684345" y="4700819"/>
            <a:ext cx="336813" cy="318396"/>
          </a:xfrm>
          <a:prstGeom prst="rect">
            <a:avLst/>
          </a:prstGeom>
          <a:ln w="12700">
            <a:miter lim="400000"/>
          </a:ln>
        </p:spPr>
        <p:txBody>
          <a:bodyPr wrap="none" lIns="91424" tIns="91424" rIns="91424" bIns="91424" anchor="ctr">
            <a:normAutofit fontScale="100000" lnSpcReduction="0"/>
          </a:bodyPr>
          <a:lstStyle>
            <a:lvl1pPr algn="r">
              <a:defRPr sz="1000">
                <a:solidFill>
                  <a:schemeClr val="accent2">
                    <a:lumOff val="21764"/>
                  </a:schemeClr>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Arial"/>
          <a:ea typeface="Arial"/>
          <a:cs typeface="Arial"/>
          <a:sym typeface="Arial"/>
        </a:defRPr>
      </a:lvl1pPr>
      <a:lvl2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Arial"/>
          <a:ea typeface="Arial"/>
          <a:cs typeface="Arial"/>
          <a:sym typeface="Arial"/>
        </a:defRPr>
      </a:lvl2pPr>
      <a:lvl3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Arial"/>
          <a:ea typeface="Arial"/>
          <a:cs typeface="Arial"/>
          <a:sym typeface="Arial"/>
        </a:defRPr>
      </a:lvl3pPr>
      <a:lvl4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Arial"/>
          <a:ea typeface="Arial"/>
          <a:cs typeface="Arial"/>
          <a:sym typeface="Arial"/>
        </a:defRPr>
      </a:lvl4pPr>
      <a:lvl5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Arial"/>
          <a:ea typeface="Arial"/>
          <a:cs typeface="Arial"/>
          <a:sym typeface="Arial"/>
        </a:defRPr>
      </a:lvl5pPr>
      <a:lvl6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Arial"/>
          <a:ea typeface="Arial"/>
          <a:cs typeface="Arial"/>
          <a:sym typeface="Arial"/>
        </a:defRPr>
      </a:lvl6pPr>
      <a:lvl7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Arial"/>
          <a:ea typeface="Arial"/>
          <a:cs typeface="Arial"/>
          <a:sym typeface="Arial"/>
        </a:defRPr>
      </a:lvl7pPr>
      <a:lvl8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Arial"/>
          <a:ea typeface="Arial"/>
          <a:cs typeface="Arial"/>
          <a:sym typeface="Arial"/>
        </a:defRPr>
      </a:lvl8pPr>
      <a:lvl9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Arial"/>
          <a:ea typeface="Arial"/>
          <a:cs typeface="Arial"/>
          <a:sym typeface="Arial"/>
        </a:defRPr>
      </a:lvl9pPr>
    </p:titleStyle>
    <p:bodyStyle>
      <a:lvl1pPr marL="457200" marR="0" indent="-342900"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Arial"/>
          <a:ea typeface="Arial"/>
          <a:cs typeface="Arial"/>
          <a:sym typeface="Arial"/>
        </a:defRPr>
      </a:lvl1pPr>
      <a:lvl2pPr marL="1005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Arial"/>
          <a:ea typeface="Arial"/>
          <a:cs typeface="Arial"/>
          <a:sym typeface="Arial"/>
        </a:defRPr>
      </a:lvl2pPr>
      <a:lvl3pPr marL="1462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Arial"/>
          <a:ea typeface="Arial"/>
          <a:cs typeface="Arial"/>
          <a:sym typeface="Arial"/>
        </a:defRPr>
      </a:lvl3pPr>
      <a:lvl4pPr marL="1919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Arial"/>
          <a:ea typeface="Arial"/>
          <a:cs typeface="Arial"/>
          <a:sym typeface="Arial"/>
        </a:defRPr>
      </a:lvl4pPr>
      <a:lvl5pPr marL="23767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Arial"/>
          <a:ea typeface="Arial"/>
          <a:cs typeface="Arial"/>
          <a:sym typeface="Arial"/>
        </a:defRPr>
      </a:lvl5pPr>
      <a:lvl6pPr marL="28339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Arial"/>
          <a:ea typeface="Arial"/>
          <a:cs typeface="Arial"/>
          <a:sym typeface="Arial"/>
        </a:defRPr>
      </a:lvl6pPr>
      <a:lvl7pPr marL="3291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Arial"/>
          <a:ea typeface="Arial"/>
          <a:cs typeface="Arial"/>
          <a:sym typeface="Arial"/>
        </a:defRPr>
      </a:lvl7pPr>
      <a:lvl8pPr marL="3748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Arial"/>
          <a:ea typeface="Arial"/>
          <a:cs typeface="Arial"/>
          <a:sym typeface="Arial"/>
        </a:defRPr>
      </a:lvl8pPr>
      <a:lvl9pPr marL="4205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8.png"/><Relationship Id="rId3" Type="http://schemas.openxmlformats.org/officeDocument/2006/relationships/image" Target="../media/image9.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 Id="rId3" Type="http://schemas.openxmlformats.org/officeDocument/2006/relationships/image" Target="../media/image1.g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png"/><Relationship Id="rId3" Type="http://schemas.openxmlformats.org/officeDocument/2006/relationships/image" Target="../media/image11.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png"/><Relationship Id="rId3" Type="http://schemas.openxmlformats.org/officeDocument/2006/relationships/image" Target="../media/image12.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 Id="rId3" Type="http://schemas.openxmlformats.org/officeDocument/2006/relationships/hyperlink" Target="http://www.pszfna.com/sbtw" TargetMode="External"/><Relationship Id="rId4" Type="http://schemas.openxmlformats.org/officeDocument/2006/relationships/hyperlink" Target="http://www.pszfna.org/sponsorship-behind-the-walls/" TargetMode="External"/><Relationship Id="rId5" Type="http://schemas.openxmlformats.org/officeDocument/2006/relationships/hyperlink" Target="http://www.missourina.org/" TargetMode="Externa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0" name="Google Shape;54;p13"/>
          <p:cNvSpPr txBox="1"/>
          <p:nvPr>
            <p:ph type="ctrTitle"/>
          </p:nvPr>
        </p:nvSpPr>
        <p:spPr>
          <a:xfrm>
            <a:off x="292799" y="308148"/>
            <a:ext cx="7250402" cy="1222779"/>
          </a:xfrm>
          <a:prstGeom prst="rect">
            <a:avLst/>
          </a:prstGeom>
        </p:spPr>
        <p:txBody>
          <a:bodyPr/>
          <a:lstStyle>
            <a:lvl1pPr defTabSz="832104">
              <a:defRPr sz="2821"/>
            </a:lvl1pPr>
          </a:lstStyle>
          <a:p>
            <a:pPr/>
            <a:r>
              <a:t>Serving Addicts Behind the Walls through P3, SBTW/WSR, &amp; Re-entry Resource Fairs</a:t>
            </a:r>
          </a:p>
        </p:txBody>
      </p:sp>
      <p:sp>
        <p:nvSpPr>
          <p:cNvPr id="131" name="Google Shape;55;p13"/>
          <p:cNvSpPr txBox="1"/>
          <p:nvPr>
            <p:ph type="subTitle" sz="quarter" idx="1"/>
          </p:nvPr>
        </p:nvSpPr>
        <p:spPr>
          <a:xfrm>
            <a:off x="3541106" y="1711222"/>
            <a:ext cx="5408401" cy="1721056"/>
          </a:xfrm>
          <a:prstGeom prst="rect">
            <a:avLst/>
          </a:prstGeom>
        </p:spPr>
        <p:txBody>
          <a:bodyPr/>
          <a:lstStyle/>
          <a:p>
            <a:pPr marL="0" indent="0" defTabSz="630936">
              <a:lnSpc>
                <a:spcPct val="90000"/>
              </a:lnSpc>
              <a:defRPr sz="1932"/>
            </a:pPr>
            <a:r>
              <a:t>Amanda M (Nebraska)</a:t>
            </a:r>
          </a:p>
          <a:p>
            <a:pPr marL="0" indent="0" defTabSz="630936">
              <a:lnSpc>
                <a:spcPct val="90000"/>
              </a:lnSpc>
              <a:defRPr sz="1932"/>
            </a:pPr>
            <a:r>
              <a:t>Mark B (Nebraska)</a:t>
            </a:r>
          </a:p>
          <a:p>
            <a:pPr marL="0" indent="0" defTabSz="630936">
              <a:lnSpc>
                <a:spcPct val="90000"/>
              </a:lnSpc>
              <a:defRPr sz="1932"/>
            </a:pPr>
            <a:r>
              <a:t>Rob F (Nebraska)</a:t>
            </a:r>
          </a:p>
          <a:p>
            <a:pPr marL="0" indent="0" defTabSz="630936">
              <a:lnSpc>
                <a:spcPct val="90000"/>
              </a:lnSpc>
              <a:defRPr sz="1932"/>
            </a:pPr>
            <a:r>
              <a:t>Sharleen S (South Dakota)</a:t>
            </a:r>
          </a:p>
          <a:p>
            <a:pPr marL="0" indent="0" defTabSz="630936">
              <a:lnSpc>
                <a:spcPct val="90000"/>
              </a:lnSpc>
              <a:defRPr sz="1932"/>
            </a:pPr>
            <a:r>
              <a:t>Kristin D (Show Me)</a:t>
            </a:r>
          </a:p>
          <a:p>
            <a:pPr marL="0" indent="0" defTabSz="630936">
              <a:lnSpc>
                <a:spcPct val="90000"/>
              </a:lnSpc>
              <a:defRPr sz="1932"/>
            </a:pPr>
            <a:r>
              <a:t>Keith T (OK Region)</a:t>
            </a:r>
          </a:p>
        </p:txBody>
      </p:sp>
      <p:sp>
        <p:nvSpPr>
          <p:cNvPr id="132" name="TextBox 1"/>
          <p:cNvSpPr txBox="1"/>
          <p:nvPr/>
        </p:nvSpPr>
        <p:spPr>
          <a:xfrm>
            <a:off x="4416829" y="3588327"/>
            <a:ext cx="3025834" cy="49202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C00000"/>
                </a:solidFill>
              </a:defRPr>
            </a:lvl1pPr>
          </a:lstStyle>
          <a:p>
            <a:pPr/>
            <a:r>
              <a:t>“The therapeutic value of one addict helping another is without parallel.”</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134" name="Image" descr="Image"/>
          <p:cNvPicPr>
            <a:picLocks noChangeAspect="1"/>
          </p:cNvPicPr>
          <p:nvPr/>
        </p:nvPicPr>
        <p:blipFill>
          <a:blip r:embed="rId3">
            <a:extLst/>
          </a:blip>
          <a:stretch>
            <a:fillRect/>
          </a:stretch>
        </p:blipFill>
        <p:spPr>
          <a:xfrm>
            <a:off x="3023003" y="180088"/>
            <a:ext cx="3097994" cy="3157724"/>
          </a:xfrm>
          <a:prstGeom prst="rect">
            <a:avLst/>
          </a:prstGeom>
          <a:ln w="12700">
            <a:miter lim="400000"/>
          </a:ln>
        </p:spPr>
      </p:pic>
      <p:sp>
        <p:nvSpPr>
          <p:cNvPr id="135" name="Google Shape;55;p13"/>
          <p:cNvSpPr txBox="1"/>
          <p:nvPr/>
        </p:nvSpPr>
        <p:spPr>
          <a:xfrm>
            <a:off x="1740799" y="3286022"/>
            <a:ext cx="5408402" cy="121967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gn="ctr">
              <a:lnSpc>
                <a:spcPct val="90000"/>
              </a:lnSpc>
              <a:defRPr sz="2800">
                <a:solidFill>
                  <a:schemeClr val="accent2">
                    <a:lumOff val="21764"/>
                  </a:schemeClr>
                </a:solidFill>
              </a:defRPr>
            </a:pPr>
            <a:r>
              <a:t>Mark B (Eastern Nebraska Area)</a:t>
            </a:r>
          </a:p>
          <a:p>
            <a:pPr algn="ctr">
              <a:lnSpc>
                <a:spcPct val="90000"/>
              </a:lnSpc>
              <a:defRPr sz="2800">
                <a:solidFill>
                  <a:schemeClr val="accent2">
                    <a:lumOff val="21764"/>
                  </a:schemeClr>
                </a:solidFill>
              </a:defRPr>
            </a:pPr>
            <a:r>
              <a:t>Rob F (Eastern Nebraska Area)</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FORMATION"/>
          <p:cNvSpPr txBox="1"/>
          <p:nvPr>
            <p:ph type="title" idx="4294967295"/>
          </p:nvPr>
        </p:nvSpPr>
        <p:spPr>
          <a:xfrm>
            <a:off x="1485900" y="205978"/>
            <a:ext cx="6172200" cy="857251"/>
          </a:xfrm>
          <a:prstGeom prst="rect">
            <a:avLst/>
          </a:prstGeom>
        </p:spPr>
        <p:txBody>
          <a:bodyPr lIns="28575" tIns="28575" rIns="28575" bIns="28575" anchor="ctr"/>
          <a:lstStyle>
            <a:lvl1pPr algn="ctr" defTabSz="685800">
              <a:defRPr sz="3200">
                <a:solidFill>
                  <a:srgbClr val="FFFFFF"/>
                </a:solidFill>
                <a:latin typeface="Lucida Grande"/>
                <a:ea typeface="Lucida Grande"/>
                <a:cs typeface="Lucida Grande"/>
                <a:sym typeface="Lucida Grande"/>
              </a:defRPr>
            </a:lvl1pPr>
          </a:lstStyle>
          <a:p>
            <a:pPr/>
            <a:r>
              <a:t>FORMATION</a:t>
            </a:r>
          </a:p>
        </p:txBody>
      </p:sp>
      <p:sp>
        <p:nvSpPr>
          <p:cNvPr id="138" name="FORMED EARLY IN  2006…"/>
          <p:cNvSpPr txBox="1"/>
          <p:nvPr>
            <p:ph type="body" idx="4294967295"/>
          </p:nvPr>
        </p:nvSpPr>
        <p:spPr>
          <a:xfrm>
            <a:off x="1485900" y="1198959"/>
            <a:ext cx="6172200" cy="3395664"/>
          </a:xfrm>
          <a:prstGeom prst="rect">
            <a:avLst/>
          </a:prstGeom>
        </p:spPr>
        <p:txBody>
          <a:bodyPr lIns="28575" tIns="28575" rIns="28575" bIns="28575"/>
          <a:lstStyle/>
          <a:p>
            <a:pPr marL="228600" indent="-228600" defTabSz="685800">
              <a:lnSpc>
                <a:spcPct val="100000"/>
              </a:lnSpc>
              <a:buClr>
                <a:srgbClr val="FFFFFF"/>
              </a:buClr>
              <a:buSzPct val="100000"/>
              <a:buChar char="•"/>
              <a:defRPr sz="2400">
                <a:solidFill>
                  <a:srgbClr val="FFFFFF"/>
                </a:solidFill>
                <a:latin typeface="Lucida Grande"/>
                <a:ea typeface="Lucida Grande"/>
                <a:cs typeface="Lucida Grande"/>
                <a:sym typeface="Lucida Grande"/>
              </a:defRPr>
            </a:pPr>
            <a:r>
              <a:t>FORMED EARLY IN  2006</a:t>
            </a: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r>
              <a:t>BASED ON WISCONSIN’S PROJECT HOPE</a:t>
            </a: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r>
              <a:t>START UP FUNDS OF $350</a:t>
            </a: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r>
              <a:t>FORMED AS A SUBCOMMITTTEE OF ENNA PR</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0" name="image.jpeg" descr="image.jpeg"/>
          <p:cNvPicPr>
            <a:picLocks noChangeAspect="1"/>
          </p:cNvPicPr>
          <p:nvPr/>
        </p:nvPicPr>
        <p:blipFill>
          <a:blip r:embed="rId2">
            <a:extLst/>
          </a:blip>
          <a:stretch>
            <a:fillRect/>
          </a:stretch>
        </p:blipFill>
        <p:spPr>
          <a:xfrm>
            <a:off x="1772840" y="759618"/>
            <a:ext cx="5598320" cy="3623073"/>
          </a:xfrm>
          <a:prstGeom prst="rect">
            <a:avLst/>
          </a:prstGeom>
          <a:ln w="12700">
            <a:miter lim="400000"/>
          </a:ln>
        </p:spPr>
      </p:pic>
      <p:sp>
        <p:nvSpPr>
          <p:cNvPr id="141" name="Slide Number"/>
          <p:cNvSpPr txBox="1"/>
          <p:nvPr>
            <p:ph type="sldNum" sz="quarter" idx="2"/>
          </p:nvPr>
        </p:nvSpPr>
        <p:spPr>
          <a:xfrm>
            <a:off x="7504545" y="4836953"/>
            <a:ext cx="153555" cy="20828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IN THE BEGINNING"/>
          <p:cNvSpPr txBox="1"/>
          <p:nvPr>
            <p:ph type="title" idx="4294967295"/>
          </p:nvPr>
        </p:nvSpPr>
        <p:spPr>
          <a:xfrm>
            <a:off x="1485900" y="205978"/>
            <a:ext cx="6172200" cy="857251"/>
          </a:xfrm>
          <a:prstGeom prst="rect">
            <a:avLst/>
          </a:prstGeom>
        </p:spPr>
        <p:txBody>
          <a:bodyPr lIns="28575" tIns="28575" rIns="28575" bIns="28575" anchor="ctr"/>
          <a:lstStyle>
            <a:lvl1pPr algn="ctr" defTabSz="685800">
              <a:defRPr sz="3200">
                <a:solidFill>
                  <a:srgbClr val="FFFFFF"/>
                </a:solidFill>
                <a:latin typeface="Lucida Grande"/>
                <a:ea typeface="Lucida Grande"/>
                <a:cs typeface="Lucida Grande"/>
                <a:sym typeface="Lucida Grande"/>
              </a:defRPr>
            </a:lvl1pPr>
          </a:lstStyle>
          <a:p>
            <a:pPr/>
            <a:r>
              <a:t>IN THE BEGINNING</a:t>
            </a:r>
          </a:p>
        </p:txBody>
      </p:sp>
      <p:sp>
        <p:nvSpPr>
          <p:cNvPr id="144" name="HAND DELIVERED TO JAILS &amp; PRISONS…"/>
          <p:cNvSpPr txBox="1"/>
          <p:nvPr>
            <p:ph type="body" idx="4294967295"/>
          </p:nvPr>
        </p:nvSpPr>
        <p:spPr>
          <a:xfrm>
            <a:off x="1485900" y="1198959"/>
            <a:ext cx="6172200" cy="3395664"/>
          </a:xfrm>
          <a:prstGeom prst="rect">
            <a:avLst/>
          </a:prstGeom>
        </p:spPr>
        <p:txBody>
          <a:bodyPr lIns="28575" tIns="28575" rIns="28575" bIns="28575"/>
          <a:lstStyle/>
          <a:p>
            <a:pPr marL="228600" indent="-228600" defTabSz="685800">
              <a:lnSpc>
                <a:spcPct val="100000"/>
              </a:lnSpc>
              <a:buClr>
                <a:srgbClr val="FFFFFF"/>
              </a:buClr>
              <a:buSzPct val="100000"/>
              <a:buChar char="•"/>
              <a:defRPr sz="2400">
                <a:solidFill>
                  <a:srgbClr val="FFFFFF"/>
                </a:solidFill>
                <a:latin typeface="Lucida Grande"/>
                <a:ea typeface="Lucida Grande"/>
                <a:cs typeface="Lucida Grande"/>
                <a:sym typeface="Lucida Grande"/>
              </a:defRPr>
            </a:pPr>
            <a:r>
              <a:t>HAND DELIVERED TO JAILS &amp; PRISONS</a:t>
            </a: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r>
              <a:t>MERCHANDISE SALES AT LOCAL FUNCTIONS &amp; CONVENTIONS</a:t>
            </a: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r>
              <a:t>STRONG SUPPORT FROM NEIGHBORING AREAS &amp; REGIONS</a:t>
            </a:r>
          </a:p>
        </p:txBody>
      </p:sp>
    </p:spTree>
  </p:cSld>
  <p:clrMapOvr>
    <a:masterClrMapping/>
  </p:clrMapOvr>
  <mc:AlternateContent xmlns:mc="http://schemas.openxmlformats.org/markup-compatibility/2006">
    <mc:Choice xmlns:p14="http://schemas.microsoft.com/office/powerpoint/2010/main" Requires="p14">
      <p:transition spd="slow" advClick="1" p14:dur="1200">
        <p:push dir="u"/>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6" name="image.jpeg" descr="image.jpeg"/>
          <p:cNvPicPr>
            <a:picLocks noChangeAspect="1"/>
          </p:cNvPicPr>
          <p:nvPr/>
        </p:nvPicPr>
        <p:blipFill>
          <a:blip r:embed="rId2">
            <a:extLst/>
          </a:blip>
          <a:stretch>
            <a:fillRect/>
          </a:stretch>
        </p:blipFill>
        <p:spPr>
          <a:xfrm>
            <a:off x="1143000" y="0"/>
            <a:ext cx="6915150" cy="5143500"/>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CHALLENGES"/>
          <p:cNvSpPr txBox="1"/>
          <p:nvPr>
            <p:ph type="title" idx="4294967295"/>
          </p:nvPr>
        </p:nvSpPr>
        <p:spPr>
          <a:xfrm>
            <a:off x="1485900" y="205978"/>
            <a:ext cx="6172200" cy="857251"/>
          </a:xfrm>
          <a:prstGeom prst="rect">
            <a:avLst/>
          </a:prstGeom>
        </p:spPr>
        <p:txBody>
          <a:bodyPr lIns="28575" tIns="28575" rIns="28575" bIns="28575" anchor="ctr"/>
          <a:lstStyle>
            <a:lvl1pPr algn="ctr" defTabSz="685800">
              <a:defRPr sz="3200">
                <a:solidFill>
                  <a:srgbClr val="FFFFFF"/>
                </a:solidFill>
                <a:latin typeface="Lucida Grande"/>
                <a:ea typeface="Lucida Grande"/>
                <a:cs typeface="Lucida Grande"/>
                <a:sym typeface="Lucida Grande"/>
              </a:defRPr>
            </a:lvl1pPr>
          </a:lstStyle>
          <a:p>
            <a:pPr/>
            <a:r>
              <a:t>CHALLENGES</a:t>
            </a:r>
          </a:p>
        </p:txBody>
      </p:sp>
      <p:sp>
        <p:nvSpPr>
          <p:cNvPr id="149" name="ADDICTS NOT ABLE TO ACCESS LITERATURE…"/>
          <p:cNvSpPr txBox="1"/>
          <p:nvPr>
            <p:ph type="body" idx="4294967295"/>
          </p:nvPr>
        </p:nvSpPr>
        <p:spPr>
          <a:xfrm>
            <a:off x="1485900" y="1063228"/>
            <a:ext cx="6172200" cy="3531394"/>
          </a:xfrm>
          <a:prstGeom prst="rect">
            <a:avLst/>
          </a:prstGeom>
        </p:spPr>
        <p:txBody>
          <a:bodyPr lIns="28575" tIns="28575" rIns="28575" bIns="28575"/>
          <a:lstStyle/>
          <a:p>
            <a:pPr marL="228600" indent="-228600" defTabSz="685800">
              <a:lnSpc>
                <a:spcPct val="100000"/>
              </a:lnSpc>
              <a:buClr>
                <a:srgbClr val="FFFFFF"/>
              </a:buClr>
              <a:buSzPct val="100000"/>
              <a:buChar char="•"/>
              <a:defRPr sz="2400">
                <a:solidFill>
                  <a:srgbClr val="FFFFFF"/>
                </a:solidFill>
                <a:latin typeface="Lucida Grande"/>
                <a:ea typeface="Lucida Grande"/>
                <a:cs typeface="Lucida Grande"/>
                <a:sym typeface="Lucida Grande"/>
              </a:defRPr>
            </a:pPr>
            <a:r>
              <a:t>ADDICTS NOT ABLE TO ACCESS LITERATURE</a:t>
            </a:r>
          </a:p>
          <a:p>
            <a:pPr marL="228600" indent="-228600" defTabSz="685800">
              <a:lnSpc>
                <a:spcPct val="100000"/>
              </a:lnSpc>
              <a:buClr>
                <a:srgbClr val="FFFFFF"/>
              </a:buClr>
              <a:buSzPct val="100000"/>
              <a:buChar char="•"/>
              <a:defRPr sz="2400">
                <a:solidFill>
                  <a:srgbClr val="FFFFFF"/>
                </a:solidFill>
                <a:latin typeface="Lucida Grande"/>
                <a:ea typeface="Lucida Grande"/>
                <a:cs typeface="Lucida Grande"/>
                <a:sym typeface="Lucida Grande"/>
              </a:defRPr>
            </a:pPr>
            <a:r>
              <a:t>AMOUNT AND TYPES OF LITERATURE REQUESTED</a:t>
            </a:r>
          </a:p>
          <a:p>
            <a:pPr marL="228600" indent="-228600" defTabSz="685800">
              <a:lnSpc>
                <a:spcPct val="100000"/>
              </a:lnSpc>
              <a:buClr>
                <a:srgbClr val="FFFFFF"/>
              </a:buClr>
              <a:buSzPct val="100000"/>
              <a:buChar char="•"/>
              <a:defRPr sz="2400">
                <a:solidFill>
                  <a:srgbClr val="FFFFFF"/>
                </a:solidFill>
                <a:latin typeface="Lucida Grande"/>
                <a:ea typeface="Lucida Grande"/>
                <a:cs typeface="Lucida Grande"/>
                <a:sym typeface="Lucida Grande"/>
              </a:defRPr>
            </a:pPr>
            <a:r>
              <a:t>TURN AROUND TIME ON SHIPPING</a:t>
            </a:r>
          </a:p>
          <a:p>
            <a:pPr marL="228600" indent="-228600" defTabSz="685800">
              <a:lnSpc>
                <a:spcPct val="100000"/>
              </a:lnSpc>
              <a:buClr>
                <a:srgbClr val="FFFFFF"/>
              </a:buClr>
              <a:buSzPct val="100000"/>
              <a:buChar char="•"/>
              <a:defRPr sz="2400">
                <a:solidFill>
                  <a:srgbClr val="FFFFFF"/>
                </a:solidFill>
                <a:latin typeface="Lucida Grande"/>
                <a:ea typeface="Lucida Grande"/>
                <a:cs typeface="Lucida Grande"/>
                <a:sym typeface="Lucida Grande"/>
              </a:defRPr>
            </a:pPr>
            <a:r>
              <a:t>CONVERSION TO PAPERLESS FACILITIES AND USE OF TABLETS</a:t>
            </a:r>
          </a:p>
        </p:txBody>
      </p:sp>
    </p:spTree>
  </p:cSld>
  <p:clrMapOvr>
    <a:masterClrMapping/>
  </p:clrMapOvr>
  <mc:AlternateContent xmlns:mc="http://schemas.openxmlformats.org/markup-compatibility/2006">
    <mc:Choice xmlns:p14="http://schemas.microsoft.com/office/powerpoint/2010/main" Requires="p14">
      <p:transition spd="slow" advClick="1" p14:dur="1200">
        <p:push dir="u"/>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1" name="image.jpeg" descr="image.jpeg"/>
          <p:cNvPicPr>
            <a:picLocks noChangeAspect="1"/>
          </p:cNvPicPr>
          <p:nvPr/>
        </p:nvPicPr>
        <p:blipFill>
          <a:blip r:embed="rId2">
            <a:extLst/>
          </a:blip>
          <a:stretch>
            <a:fillRect/>
          </a:stretch>
        </p:blipFill>
        <p:spPr>
          <a:xfrm>
            <a:off x="1143000" y="0"/>
            <a:ext cx="6858000" cy="5143500"/>
          </a:xfrm>
          <a:prstGeom prst="rect">
            <a:avLst/>
          </a:prstGeom>
          <a:ln w="12700">
            <a:miter lim="400000"/>
          </a:ln>
        </p:spPr>
      </p:pic>
      <p:sp>
        <p:nvSpPr>
          <p:cNvPr id="152" name="Slide Number"/>
          <p:cNvSpPr txBox="1"/>
          <p:nvPr>
            <p:ph type="sldNum" sz="quarter" idx="2"/>
          </p:nvPr>
        </p:nvSpPr>
        <p:spPr>
          <a:xfrm>
            <a:off x="7504545" y="4836953"/>
            <a:ext cx="153555" cy="20828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4" name="image.jpeg" descr="image.jpeg"/>
          <p:cNvPicPr>
            <a:picLocks noChangeAspect="1"/>
          </p:cNvPicPr>
          <p:nvPr/>
        </p:nvPicPr>
        <p:blipFill>
          <a:blip r:embed="rId2">
            <a:extLst/>
          </a:blip>
          <a:stretch>
            <a:fillRect/>
          </a:stretch>
        </p:blipFill>
        <p:spPr>
          <a:xfrm>
            <a:off x="2555081" y="400050"/>
            <a:ext cx="4033838" cy="4343400"/>
          </a:xfrm>
          <a:prstGeom prst="rect">
            <a:avLst/>
          </a:prstGeom>
          <a:ln w="12700">
            <a:miter lim="400000"/>
          </a:ln>
        </p:spPr>
      </p:pic>
      <p:sp>
        <p:nvSpPr>
          <p:cNvPr id="155" name="Slide Number"/>
          <p:cNvSpPr txBox="1"/>
          <p:nvPr>
            <p:ph type="sldNum" sz="quarter" idx="2"/>
          </p:nvPr>
        </p:nvSpPr>
        <p:spPr>
          <a:xfrm>
            <a:off x="7504545" y="4836953"/>
            <a:ext cx="153555" cy="20828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GROWING"/>
          <p:cNvSpPr txBox="1"/>
          <p:nvPr>
            <p:ph type="title" idx="4294967295"/>
          </p:nvPr>
        </p:nvSpPr>
        <p:spPr>
          <a:xfrm>
            <a:off x="1485900" y="205978"/>
            <a:ext cx="6172200" cy="857251"/>
          </a:xfrm>
          <a:prstGeom prst="rect">
            <a:avLst/>
          </a:prstGeom>
        </p:spPr>
        <p:txBody>
          <a:bodyPr lIns="28575" tIns="28575" rIns="28575" bIns="28575" anchor="ctr"/>
          <a:lstStyle>
            <a:lvl1pPr algn="ctr" defTabSz="685800">
              <a:defRPr sz="3200">
                <a:solidFill>
                  <a:srgbClr val="FFFFFF"/>
                </a:solidFill>
                <a:latin typeface="Lucida Grande"/>
                <a:ea typeface="Lucida Grande"/>
                <a:cs typeface="Lucida Grande"/>
                <a:sym typeface="Lucida Grande"/>
              </a:defRPr>
            </a:lvl1pPr>
          </a:lstStyle>
          <a:p>
            <a:pPr/>
            <a:r>
              <a:t>GROWING</a:t>
            </a:r>
          </a:p>
        </p:txBody>
      </p:sp>
      <p:sp>
        <p:nvSpPr>
          <p:cNvPr id="158" name="ADDING OTHER REGIONS/REGULATING GROWTH…"/>
          <p:cNvSpPr txBox="1"/>
          <p:nvPr>
            <p:ph type="body" idx="4294967295"/>
          </p:nvPr>
        </p:nvSpPr>
        <p:spPr>
          <a:xfrm>
            <a:off x="1485900" y="1198959"/>
            <a:ext cx="6172200" cy="3395664"/>
          </a:xfrm>
          <a:prstGeom prst="rect">
            <a:avLst/>
          </a:prstGeom>
        </p:spPr>
        <p:txBody>
          <a:bodyPr lIns="28575" tIns="28575" rIns="28575" bIns="28575"/>
          <a:lstStyle/>
          <a:p>
            <a:pPr marL="228600" indent="-228600" defTabSz="685800">
              <a:lnSpc>
                <a:spcPct val="100000"/>
              </a:lnSpc>
              <a:buClr>
                <a:srgbClr val="FFFFFF"/>
              </a:buClr>
              <a:buSzPct val="100000"/>
              <a:buChar char="•"/>
              <a:defRPr sz="2400">
                <a:solidFill>
                  <a:srgbClr val="FFFFFF"/>
                </a:solidFill>
                <a:latin typeface="Lucida Grande"/>
                <a:ea typeface="Lucida Grande"/>
                <a:cs typeface="Lucida Grande"/>
                <a:sym typeface="Lucida Grande"/>
              </a:defRPr>
            </a:pPr>
            <a:r>
              <a:t>ADDING OTHER REGIONS/REGULATING GROWTH</a:t>
            </a: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r>
              <a:t>FUND RAISING</a:t>
            </a: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r>
              <a:t>THREE LOCAL EVENTS ANNUALLY</a:t>
            </a: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r>
              <a:t>ZONAL, REGIONAL, AREA, GROUP &amp; INDIVIDUAL SUPPORT</a:t>
            </a: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r>
              <a:t>UPDATING MERCHANDISE</a:t>
            </a:r>
          </a:p>
        </p:txBody>
      </p:sp>
    </p:spTree>
  </p:cSld>
  <p:clrMapOvr>
    <a:masterClrMapping/>
  </p:clrMapOvr>
  <mc:AlternateContent xmlns:mc="http://schemas.openxmlformats.org/markup-compatibility/2006">
    <mc:Choice xmlns:p14="http://schemas.microsoft.com/office/powerpoint/2010/main" Requires="p14">
      <p:transition spd="slow" advClick="1" p14:dur="1200">
        <p:push dir="u"/>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0" name="image.png" descr="image.png"/>
          <p:cNvPicPr>
            <a:picLocks noChangeAspect="1"/>
          </p:cNvPicPr>
          <p:nvPr/>
        </p:nvPicPr>
        <p:blipFill>
          <a:blip r:embed="rId2">
            <a:extLst/>
          </a:blip>
          <a:stretch>
            <a:fillRect/>
          </a:stretch>
        </p:blipFill>
        <p:spPr>
          <a:xfrm>
            <a:off x="1143000" y="9525"/>
            <a:ext cx="6858000" cy="513397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u"/>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WHERE WE ARE AT NOW"/>
          <p:cNvSpPr txBox="1"/>
          <p:nvPr>
            <p:ph type="title" idx="4294967295"/>
          </p:nvPr>
        </p:nvSpPr>
        <p:spPr>
          <a:xfrm>
            <a:off x="1485900" y="205978"/>
            <a:ext cx="6172200" cy="857251"/>
          </a:xfrm>
          <a:prstGeom prst="rect">
            <a:avLst/>
          </a:prstGeom>
        </p:spPr>
        <p:txBody>
          <a:bodyPr lIns="28575" tIns="28575" rIns="28575" bIns="28575" anchor="ctr"/>
          <a:lstStyle>
            <a:lvl1pPr algn="ctr" defTabSz="685800">
              <a:defRPr sz="3200">
                <a:solidFill>
                  <a:srgbClr val="FFFFFF"/>
                </a:solidFill>
                <a:latin typeface="Lucida Grande"/>
                <a:ea typeface="Lucida Grande"/>
                <a:cs typeface="Lucida Grande"/>
                <a:sym typeface="Lucida Grande"/>
              </a:defRPr>
            </a:lvl1pPr>
          </a:lstStyle>
          <a:p>
            <a:pPr/>
            <a:r>
              <a:t>WHERE WE ARE AT NOW</a:t>
            </a:r>
          </a:p>
        </p:txBody>
      </p:sp>
      <p:sp>
        <p:nvSpPr>
          <p:cNvPr id="163" name="REGIONS WE CURRENTLY MAIL TO:  NE, IA, KS, SD, OK, BLR/TX…"/>
          <p:cNvSpPr txBox="1"/>
          <p:nvPr>
            <p:ph type="body" idx="4294967295"/>
          </p:nvPr>
        </p:nvSpPr>
        <p:spPr>
          <a:xfrm>
            <a:off x="1485900" y="1198959"/>
            <a:ext cx="6172200" cy="3395664"/>
          </a:xfrm>
          <a:prstGeom prst="rect">
            <a:avLst/>
          </a:prstGeom>
        </p:spPr>
        <p:txBody>
          <a:bodyPr lIns="28575" tIns="28575" rIns="28575" bIns="28575"/>
          <a:lstStyle/>
          <a:p>
            <a:pPr marL="228600" indent="-228600" defTabSz="685800">
              <a:lnSpc>
                <a:spcPct val="100000"/>
              </a:lnSpc>
              <a:buClr>
                <a:srgbClr val="FFFFFF"/>
              </a:buClr>
              <a:buSzPct val="100000"/>
              <a:buChar char="•"/>
              <a:defRPr sz="2400">
                <a:solidFill>
                  <a:srgbClr val="FFFFFF"/>
                </a:solidFill>
                <a:latin typeface="Lucida Grande"/>
                <a:ea typeface="Lucida Grande"/>
                <a:cs typeface="Lucida Grande"/>
                <a:sym typeface="Lucida Grande"/>
              </a:defRPr>
            </a:pPr>
            <a:r>
              <a:t>REGIONS WE CURRENTLY MAIL TO:  NE, IA, KS, SD, OK, BLR/TX </a:t>
            </a: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r>
              <a:t>OTHER REGIONS WE HAVE MAILED TO:  AR, CA, CO, ID, IL, FL, MA, MO, MN, NM &amp; WY </a:t>
            </a: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r>
              <a:t>OVER 8700 BT SINCE 2006</a:t>
            </a:r>
          </a:p>
          <a:p>
            <a:pPr marL="228600" indent="-228600" defTabSz="685800">
              <a:lnSpc>
                <a:spcPct val="100000"/>
              </a:lnSpc>
              <a:spcBef>
                <a:spcPts val="600"/>
              </a:spcBef>
              <a:buClr>
                <a:srgbClr val="FFFFFF"/>
              </a:buClr>
              <a:buSzPct val="100000"/>
              <a:buChar char="•"/>
              <a:defRPr sz="2400">
                <a:solidFill>
                  <a:srgbClr val="FFFFFF"/>
                </a:solidFill>
                <a:latin typeface="Lucida Grande"/>
                <a:ea typeface="Lucida Grande"/>
                <a:cs typeface="Lucida Grande"/>
                <a:sym typeface="Lucida Grande"/>
              </a:defRPr>
            </a:pPr>
            <a:r>
              <a:t>271 BT TO DATE 2026</a:t>
            </a:r>
          </a:p>
        </p:txBody>
      </p:sp>
    </p:spTree>
  </p:cSld>
  <p:clrMapOvr>
    <a:masterClrMapping/>
  </p:clrMapOvr>
  <mc:AlternateContent xmlns:mc="http://schemas.openxmlformats.org/markup-compatibility/2006">
    <mc:Choice xmlns:p14="http://schemas.microsoft.com/office/powerpoint/2010/main" Requires="p14">
      <p:transition spd="slow" advClick="1" p14:dur="1200">
        <p:push dir="u"/>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5" name="image.jpeg" descr="image.jpeg"/>
          <p:cNvPicPr>
            <a:picLocks noChangeAspect="1"/>
          </p:cNvPicPr>
          <p:nvPr/>
        </p:nvPicPr>
        <p:blipFill>
          <a:blip r:embed="rId2">
            <a:extLst/>
          </a:blip>
          <a:stretch>
            <a:fillRect/>
          </a:stretch>
        </p:blipFill>
        <p:spPr>
          <a:xfrm>
            <a:off x="1143000" y="0"/>
            <a:ext cx="6858000" cy="514350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u"/>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Slide Number"/>
          <p:cNvSpPr txBox="1"/>
          <p:nvPr>
            <p:ph type="sldNum" sz="quarter" idx="2"/>
          </p:nvPr>
        </p:nvSpPr>
        <p:spPr>
          <a:xfrm>
            <a:off x="7432270" y="4836953"/>
            <a:ext cx="225831" cy="20828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8" name="image.png" descr="image.png"/>
          <p:cNvPicPr>
            <a:picLocks noChangeAspect="1"/>
          </p:cNvPicPr>
          <p:nvPr/>
        </p:nvPicPr>
        <p:blipFill>
          <a:blip r:embed="rId2">
            <a:extLst/>
          </a:blip>
          <a:stretch>
            <a:fillRect/>
          </a:stretch>
        </p:blipFill>
        <p:spPr>
          <a:xfrm>
            <a:off x="1143000" y="114300"/>
            <a:ext cx="6858000" cy="5143500"/>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0" name="Google Shape;54;p13"/>
          <p:cNvSpPr txBox="1"/>
          <p:nvPr>
            <p:ph type="ctrTitle"/>
          </p:nvPr>
        </p:nvSpPr>
        <p:spPr>
          <a:xfrm>
            <a:off x="292799" y="308148"/>
            <a:ext cx="7250402" cy="1222779"/>
          </a:xfrm>
          <a:prstGeom prst="rect">
            <a:avLst/>
          </a:prstGeom>
        </p:spPr>
        <p:txBody>
          <a:bodyPr/>
          <a:lstStyle>
            <a:lvl1pPr>
              <a:defRPr sz="3100"/>
            </a:lvl1pPr>
          </a:lstStyle>
          <a:p>
            <a:pPr/>
            <a:r>
              <a:t>(SBTW) Sponsorship Behind The Walls &amp; (WSR)Writing Steps for Recovery</a:t>
            </a:r>
          </a:p>
        </p:txBody>
      </p:sp>
      <p:sp>
        <p:nvSpPr>
          <p:cNvPr id="171" name="Google Shape;55;p13"/>
          <p:cNvSpPr txBox="1"/>
          <p:nvPr>
            <p:ph type="subTitle" sz="quarter" idx="1"/>
          </p:nvPr>
        </p:nvSpPr>
        <p:spPr>
          <a:xfrm>
            <a:off x="3496674" y="1905449"/>
            <a:ext cx="5408402" cy="972901"/>
          </a:xfrm>
          <a:prstGeom prst="rect">
            <a:avLst/>
          </a:prstGeom>
        </p:spPr>
        <p:txBody>
          <a:bodyPr/>
          <a:lstStyle/>
          <a:p>
            <a:pPr marL="0" indent="0">
              <a:lnSpc>
                <a:spcPct val="90000"/>
              </a:lnSpc>
            </a:pPr>
            <a:r>
              <a:t>Sharleen S (South Dakota)</a:t>
            </a:r>
          </a:p>
          <a:p>
            <a:pPr marL="0" indent="0">
              <a:lnSpc>
                <a:spcPct val="90000"/>
              </a:lnSpc>
            </a:pPr>
            <a:r>
              <a:t>Kristin D (Show Me)</a:t>
            </a:r>
          </a:p>
        </p:txBody>
      </p:sp>
      <p:sp>
        <p:nvSpPr>
          <p:cNvPr id="172" name="TextBox 1"/>
          <p:cNvSpPr txBox="1"/>
          <p:nvPr/>
        </p:nvSpPr>
        <p:spPr>
          <a:xfrm>
            <a:off x="4416829" y="3588327"/>
            <a:ext cx="3025834" cy="49202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C00000"/>
                </a:solidFill>
              </a:defRPr>
            </a:lvl1pPr>
          </a:lstStyle>
          <a:p>
            <a:pPr/>
            <a:r>
              <a:t>“The therapeutic value of one addict helping another is without parallel.”</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4" name="Google Shape;66;p15"/>
          <p:cNvSpPr txBox="1"/>
          <p:nvPr>
            <p:ph type="ctrTitle"/>
          </p:nvPr>
        </p:nvSpPr>
        <p:spPr>
          <a:xfrm>
            <a:off x="311707" y="484909"/>
            <a:ext cx="6663860" cy="1376548"/>
          </a:xfrm>
          <a:prstGeom prst="rect">
            <a:avLst/>
          </a:prstGeom>
        </p:spPr>
        <p:txBody>
          <a:bodyPr/>
          <a:lstStyle>
            <a:lvl1pPr algn="l">
              <a:lnSpc>
                <a:spcPct val="90000"/>
              </a:lnSpc>
              <a:defRPr sz="4000"/>
            </a:lvl1pPr>
          </a:lstStyle>
          <a:p>
            <a:pPr/>
            <a:r>
              <a:t>SPONSORSHIP BEHIND THE WALLS</a:t>
            </a:r>
          </a:p>
        </p:txBody>
      </p:sp>
      <p:sp>
        <p:nvSpPr>
          <p:cNvPr id="175" name="Google Shape;67;p15"/>
          <p:cNvSpPr txBox="1"/>
          <p:nvPr>
            <p:ph type="subTitle" sz="quarter" idx="1"/>
          </p:nvPr>
        </p:nvSpPr>
        <p:spPr>
          <a:xfrm>
            <a:off x="311699" y="2571750"/>
            <a:ext cx="8520602" cy="1054976"/>
          </a:xfrm>
          <a:prstGeom prst="rect">
            <a:avLst/>
          </a:prstGeom>
        </p:spPr>
        <p:txBody>
          <a:bodyPr/>
          <a:lstStyle>
            <a:lvl1pPr marL="0" indent="0" algn="l">
              <a:lnSpc>
                <a:spcPct val="70000"/>
              </a:lnSpc>
              <a:defRPr>
                <a:solidFill>
                  <a:srgbClr val="808080"/>
                </a:solidFill>
              </a:defRPr>
            </a:lvl1pPr>
          </a:lstStyle>
          <a:p>
            <a:pPr/>
            <a:r>
              <a:t>Plain States Zonal Forum</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7" name="Google Shape;72;p16"/>
          <p:cNvSpPr txBox="1"/>
          <p:nvPr>
            <p:ph type="ctrTitle"/>
          </p:nvPr>
        </p:nvSpPr>
        <p:spPr>
          <a:xfrm>
            <a:off x="711200" y="744574"/>
            <a:ext cx="8121099" cy="536971"/>
          </a:xfrm>
          <a:prstGeom prst="rect">
            <a:avLst/>
          </a:prstGeom>
        </p:spPr>
        <p:txBody>
          <a:bodyPr/>
          <a:lstStyle>
            <a:lvl1pPr algn="l" defTabSz="749808">
              <a:lnSpc>
                <a:spcPct val="90000"/>
              </a:lnSpc>
              <a:defRPr sz="2460"/>
            </a:lvl1pPr>
          </a:lstStyle>
          <a:p>
            <a:pPr/>
            <a:r>
              <a:t>Our Purpose</a:t>
            </a:r>
          </a:p>
        </p:txBody>
      </p:sp>
      <p:sp>
        <p:nvSpPr>
          <p:cNvPr id="178" name="Google Shape;73;p16"/>
          <p:cNvSpPr txBox="1"/>
          <p:nvPr>
            <p:ph type="subTitle" sz="half" idx="1"/>
          </p:nvPr>
        </p:nvSpPr>
        <p:spPr>
          <a:xfrm>
            <a:off x="1059542" y="1330034"/>
            <a:ext cx="5660573" cy="3068891"/>
          </a:xfrm>
          <a:prstGeom prst="rect">
            <a:avLst/>
          </a:prstGeom>
        </p:spPr>
        <p:txBody>
          <a:bodyPr/>
          <a:lstStyle>
            <a:lvl1pPr marL="0" indent="0" algn="l">
              <a:lnSpc>
                <a:spcPct val="90000"/>
              </a:lnSpc>
              <a:spcBef>
                <a:spcPts val="1000"/>
              </a:spcBef>
              <a:defRPr sz="2400">
                <a:solidFill>
                  <a:srgbClr val="093C92"/>
                </a:solidFill>
              </a:defRPr>
            </a:lvl1pPr>
          </a:lstStyle>
          <a:p>
            <a:pPr/>
            <a:r>
              <a:t>To carry the message of recovery to the addict who still suffers behind the walls and allow them to experience the miracle of recovery and a new way to live through the 12 steps of NA, despite their limited access to Narcotics Anonymous and sponsorship while incarcerated.</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80" name="Google Shape;72;p16"/>
          <p:cNvSpPr txBox="1"/>
          <p:nvPr>
            <p:ph type="ctrTitle"/>
          </p:nvPr>
        </p:nvSpPr>
        <p:spPr>
          <a:xfrm>
            <a:off x="803563" y="744574"/>
            <a:ext cx="8028735" cy="536971"/>
          </a:xfrm>
          <a:prstGeom prst="rect">
            <a:avLst/>
          </a:prstGeom>
        </p:spPr>
        <p:txBody>
          <a:bodyPr/>
          <a:lstStyle>
            <a:lvl1pPr algn="l" defTabSz="749808">
              <a:lnSpc>
                <a:spcPct val="90000"/>
              </a:lnSpc>
              <a:defRPr sz="2460"/>
            </a:lvl1pPr>
          </a:lstStyle>
          <a:p>
            <a:pPr/>
            <a:r>
              <a:t>Our Purpose</a:t>
            </a:r>
          </a:p>
        </p:txBody>
      </p:sp>
      <p:sp>
        <p:nvSpPr>
          <p:cNvPr id="181" name="Google Shape;73;p16"/>
          <p:cNvSpPr txBox="1"/>
          <p:nvPr>
            <p:ph type="subTitle" sz="half" idx="1"/>
          </p:nvPr>
        </p:nvSpPr>
        <p:spPr>
          <a:xfrm>
            <a:off x="1059542" y="1330034"/>
            <a:ext cx="5660573" cy="3068891"/>
          </a:xfrm>
          <a:prstGeom prst="rect">
            <a:avLst/>
          </a:prstGeom>
        </p:spPr>
        <p:txBody>
          <a:bodyPr/>
          <a:lstStyle>
            <a:lvl1pPr marL="0" indent="0" algn="l">
              <a:lnSpc>
                <a:spcPct val="90000"/>
              </a:lnSpc>
              <a:spcBef>
                <a:spcPts val="1000"/>
              </a:spcBef>
              <a:defRPr>
                <a:solidFill>
                  <a:srgbClr val="093C92"/>
                </a:solidFill>
              </a:defRPr>
            </a:lvl1pPr>
          </a:lstStyle>
          <a:p>
            <a:pPr/>
            <a:r>
              <a:t>To efficiently utilize limited human resources within region members and provide a wider range of service opportunities to members of PSZF regions.</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183" name="image3.png" descr="image3.png"/>
          <p:cNvPicPr>
            <a:picLocks noChangeAspect="1"/>
          </p:cNvPicPr>
          <p:nvPr/>
        </p:nvPicPr>
        <p:blipFill>
          <a:blip r:embed="rId3">
            <a:extLst/>
          </a:blip>
          <a:stretch>
            <a:fillRect/>
          </a:stretch>
        </p:blipFill>
        <p:spPr>
          <a:xfrm>
            <a:off x="743559" y="186751"/>
            <a:ext cx="3797022" cy="4585084"/>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85" name="Google Shape;79;p17"/>
          <p:cNvSpPr txBox="1"/>
          <p:nvPr>
            <p:ph type="ctrTitle"/>
          </p:nvPr>
        </p:nvSpPr>
        <p:spPr>
          <a:xfrm>
            <a:off x="241663" y="182879"/>
            <a:ext cx="8590637" cy="738053"/>
          </a:xfrm>
          <a:prstGeom prst="rect">
            <a:avLst/>
          </a:prstGeom>
        </p:spPr>
        <p:txBody>
          <a:bodyPr/>
          <a:lstStyle>
            <a:lvl1pPr algn="l">
              <a:lnSpc>
                <a:spcPct val="90000"/>
              </a:lnSpc>
              <a:defRPr sz="3000"/>
            </a:lvl1pPr>
          </a:lstStyle>
          <a:p>
            <a:pPr/>
            <a:r>
              <a:t>SBTW Do’s &amp; Don'ts</a:t>
            </a:r>
          </a:p>
        </p:txBody>
      </p:sp>
      <p:sp>
        <p:nvSpPr>
          <p:cNvPr id="186" name="Google Shape;80;p17"/>
          <p:cNvSpPr txBox="1"/>
          <p:nvPr>
            <p:ph type="subTitle" idx="1"/>
          </p:nvPr>
        </p:nvSpPr>
        <p:spPr>
          <a:xfrm>
            <a:off x="1162594" y="920930"/>
            <a:ext cx="6250382" cy="3683727"/>
          </a:xfrm>
          <a:prstGeom prst="rect">
            <a:avLst/>
          </a:prstGeom>
        </p:spPr>
        <p:txBody>
          <a:bodyPr/>
          <a:lstStyle/>
          <a:p>
            <a:pPr indent="-342900" algn="l">
              <a:buClr>
                <a:schemeClr val="accent2">
                  <a:lumOff val="21764"/>
                </a:schemeClr>
              </a:buClr>
              <a:buSzPct val="100000"/>
              <a:buFont typeface="Arial"/>
              <a:buChar char="•"/>
              <a:defRPr sz="1400">
                <a:solidFill>
                  <a:srgbClr val="002060"/>
                </a:solidFill>
              </a:defRPr>
            </a:pPr>
            <a:r>
              <a:t>In keeping with Tradition 12, we respect the anonymity of our correspondents. All correspondence from sponsees will be sent to a PO Box.  Postal Coordinator to forward mail.</a:t>
            </a:r>
            <a:endParaRPr sz="2100">
              <a:solidFill>
                <a:srgbClr val="FFFFFF"/>
              </a:solidFill>
            </a:endParaRPr>
          </a:p>
          <a:p>
            <a:pPr indent="-342900" algn="l">
              <a:buClr>
                <a:schemeClr val="accent2">
                  <a:lumOff val="21764"/>
                </a:schemeClr>
              </a:buClr>
              <a:buSzPct val="100000"/>
              <a:buFont typeface="Arial"/>
              <a:buChar char="•"/>
              <a:defRPr sz="300">
                <a:solidFill>
                  <a:srgbClr val="002060"/>
                </a:solidFill>
              </a:defRPr>
            </a:pPr>
          </a:p>
          <a:p>
            <a:pPr indent="-342900" algn="l">
              <a:buClr>
                <a:schemeClr val="accent2">
                  <a:lumOff val="21764"/>
                </a:schemeClr>
              </a:buClr>
              <a:buSzPct val="100000"/>
              <a:buFont typeface="Arial"/>
              <a:buChar char="•"/>
              <a:defRPr sz="1400">
                <a:solidFill>
                  <a:srgbClr val="002060"/>
                </a:solidFill>
              </a:defRPr>
            </a:pPr>
            <a:r>
              <a:t>There should be no personal contact in person or by phone (including after release) between sponsor &amp; sponsee</a:t>
            </a:r>
            <a:endParaRPr sz="2100">
              <a:solidFill>
                <a:srgbClr val="FFFFFF"/>
              </a:solidFill>
            </a:endParaRPr>
          </a:p>
          <a:p>
            <a:pPr indent="-342900" algn="l">
              <a:buClr>
                <a:schemeClr val="accent2">
                  <a:lumOff val="21764"/>
                </a:schemeClr>
              </a:buClr>
              <a:buSzPct val="100000"/>
              <a:buFont typeface="Arial"/>
              <a:buChar char="•"/>
              <a:defRPr sz="300">
                <a:solidFill>
                  <a:srgbClr val="002060"/>
                </a:solidFill>
              </a:defRPr>
            </a:pPr>
          </a:p>
          <a:p>
            <a:pPr indent="-342900" algn="l">
              <a:buClr>
                <a:schemeClr val="accent2">
                  <a:lumOff val="21764"/>
                </a:schemeClr>
              </a:buClr>
              <a:buSzPct val="100000"/>
              <a:buFont typeface="Arial"/>
              <a:buChar char="•"/>
              <a:defRPr sz="1400">
                <a:solidFill>
                  <a:srgbClr val="002060"/>
                </a:solidFill>
              </a:defRPr>
            </a:pPr>
            <a:r>
              <a:t>Never give out your address, phone number, home group,  Area, Region, etc.</a:t>
            </a:r>
            <a:endParaRPr sz="2100">
              <a:solidFill>
                <a:srgbClr val="FFFFFF"/>
              </a:solidFill>
            </a:endParaRPr>
          </a:p>
          <a:p>
            <a:pPr indent="-342900" algn="l">
              <a:buClr>
                <a:schemeClr val="accent2">
                  <a:lumOff val="21764"/>
                </a:schemeClr>
              </a:buClr>
              <a:buSzPct val="100000"/>
              <a:buFont typeface="Arial"/>
              <a:buChar char="•"/>
              <a:defRPr sz="300">
                <a:solidFill>
                  <a:srgbClr val="002060"/>
                </a:solidFill>
              </a:defRPr>
            </a:pPr>
          </a:p>
          <a:p>
            <a:pPr indent="-342900" algn="l">
              <a:buClr>
                <a:schemeClr val="accent2">
                  <a:lumOff val="21764"/>
                </a:schemeClr>
              </a:buClr>
              <a:buSzPct val="100000"/>
              <a:buFont typeface="Arial"/>
              <a:buChar char="•"/>
              <a:defRPr sz="1400">
                <a:solidFill>
                  <a:srgbClr val="002060"/>
                </a:solidFill>
              </a:defRPr>
            </a:pPr>
            <a:r>
              <a:t>For your own anonymity &amp; protection, you will be required to use your first name only or a pen name in you choose to do so.</a:t>
            </a:r>
            <a:endParaRPr sz="2100">
              <a:solidFill>
                <a:srgbClr val="FFFFFF"/>
              </a:solidFill>
            </a:endParaRPr>
          </a:p>
          <a:p>
            <a:pPr indent="-342900" algn="l">
              <a:buClr>
                <a:schemeClr val="accent2">
                  <a:lumOff val="21764"/>
                </a:schemeClr>
              </a:buClr>
              <a:buSzPct val="100000"/>
              <a:buFont typeface="Arial"/>
              <a:buChar char="•"/>
              <a:defRPr sz="300">
                <a:solidFill>
                  <a:srgbClr val="002060"/>
                </a:solidFill>
              </a:defRPr>
            </a:pPr>
          </a:p>
          <a:p>
            <a:pPr indent="-342900" algn="l">
              <a:buClr>
                <a:schemeClr val="accent2">
                  <a:lumOff val="21764"/>
                </a:schemeClr>
              </a:buClr>
              <a:buSzPct val="100000"/>
              <a:buFont typeface="Arial"/>
              <a:buChar char="•"/>
              <a:defRPr sz="1400">
                <a:solidFill>
                  <a:srgbClr val="002060"/>
                </a:solidFill>
              </a:defRPr>
            </a:pPr>
            <a:r>
              <a:t>When we engage in this type of service, it should always be men writing to men and women writing to women.  We believe it is best that no romantic involvements develop.</a:t>
            </a:r>
            <a:endParaRPr sz="2100">
              <a:solidFill>
                <a:srgbClr val="FFFFFF"/>
              </a:solidFill>
            </a:endParaRPr>
          </a:p>
          <a:p>
            <a:pPr indent="-342900" algn="l">
              <a:buClr>
                <a:schemeClr val="accent2">
                  <a:lumOff val="21764"/>
                </a:schemeClr>
              </a:buClr>
              <a:buSzPct val="100000"/>
              <a:buFont typeface="Arial"/>
              <a:buChar char="•"/>
              <a:defRPr sz="300">
                <a:solidFill>
                  <a:srgbClr val="002060"/>
                </a:solidFill>
              </a:defRPr>
            </a:pPr>
          </a:p>
          <a:p>
            <a:pPr indent="-342900" algn="l">
              <a:buClr>
                <a:schemeClr val="accent2">
                  <a:lumOff val="21764"/>
                </a:schemeClr>
              </a:buClr>
              <a:buSzPct val="100000"/>
              <a:buFont typeface="Arial"/>
              <a:buChar char="•"/>
              <a:defRPr sz="1400">
                <a:solidFill>
                  <a:srgbClr val="002060"/>
                </a:solidFill>
              </a:defRPr>
            </a:pPr>
            <a:r>
              <a:t>Never write anything you don’t want the world to read.  All correspondence is opened &amp; subject to monitoring by the institution.</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88" name="Google Shape;72;p16"/>
          <p:cNvSpPr txBox="1"/>
          <p:nvPr>
            <p:ph type="ctrTitle"/>
          </p:nvPr>
        </p:nvSpPr>
        <p:spPr>
          <a:xfrm>
            <a:off x="320040" y="515982"/>
            <a:ext cx="8512259" cy="574768"/>
          </a:xfrm>
          <a:prstGeom prst="rect">
            <a:avLst/>
          </a:prstGeom>
        </p:spPr>
        <p:txBody>
          <a:bodyPr/>
          <a:lstStyle>
            <a:lvl1pPr algn="l" defTabSz="822959">
              <a:lnSpc>
                <a:spcPct val="90000"/>
              </a:lnSpc>
              <a:defRPr sz="2700"/>
            </a:lvl1pPr>
          </a:lstStyle>
          <a:p>
            <a:pPr/>
            <a:r>
              <a:t>SBTW Do’s &amp; Don'ts</a:t>
            </a:r>
          </a:p>
        </p:txBody>
      </p:sp>
      <p:sp>
        <p:nvSpPr>
          <p:cNvPr id="189" name="Google Shape;73;p16"/>
          <p:cNvSpPr txBox="1"/>
          <p:nvPr>
            <p:ph type="subTitle" idx="1"/>
          </p:nvPr>
        </p:nvSpPr>
        <p:spPr>
          <a:xfrm>
            <a:off x="881742" y="1031965"/>
            <a:ext cx="6681653" cy="3366959"/>
          </a:xfrm>
          <a:prstGeom prst="rect">
            <a:avLst/>
          </a:prstGeom>
        </p:spPr>
        <p:txBody>
          <a:bodyPr/>
          <a:lstStyle/>
          <a:p>
            <a:pPr marL="285750" indent="-285750" algn="l">
              <a:buClr>
                <a:schemeClr val="accent2">
                  <a:lumOff val="21764"/>
                </a:schemeClr>
              </a:buClr>
              <a:buSzPct val="100000"/>
              <a:buFont typeface="Arial"/>
              <a:buChar char="•"/>
              <a:defRPr sz="1400">
                <a:solidFill>
                  <a:srgbClr val="002060"/>
                </a:solidFill>
              </a:defRPr>
            </a:pPr>
            <a:r>
              <a:t>You must work a Narcotics Anonymous program using only fellowship-approved literature.</a:t>
            </a:r>
            <a:endParaRPr sz="2100">
              <a:solidFill>
                <a:srgbClr val="FFFFFF"/>
              </a:solidFill>
            </a:endParaRPr>
          </a:p>
          <a:p>
            <a:pPr marL="285750" indent="-285750" algn="l">
              <a:buClr>
                <a:schemeClr val="accent2">
                  <a:lumOff val="21764"/>
                </a:schemeClr>
              </a:buClr>
              <a:buSzPct val="100000"/>
              <a:buFont typeface="Arial"/>
              <a:buChar char="•"/>
              <a:defRPr sz="300">
                <a:solidFill>
                  <a:srgbClr val="002060"/>
                </a:solidFill>
              </a:defRPr>
            </a:pPr>
          </a:p>
          <a:p>
            <a:pPr marL="0" indent="0" algn="l">
              <a:defRPr sz="100">
                <a:solidFill>
                  <a:srgbClr val="002060"/>
                </a:solidFill>
              </a:defRPr>
            </a:pPr>
          </a:p>
          <a:p>
            <a:pPr marL="285750" indent="-285750" algn="l">
              <a:buClr>
                <a:schemeClr val="accent2">
                  <a:lumOff val="21764"/>
                </a:schemeClr>
              </a:buClr>
              <a:buSzPct val="100000"/>
              <a:buFont typeface="Arial"/>
              <a:buChar char="•"/>
              <a:defRPr sz="1400">
                <a:solidFill>
                  <a:srgbClr val="002060"/>
                </a:solidFill>
              </a:defRPr>
            </a:pPr>
            <a:r>
              <a:t>NA members with correctional facility clearances may not correspond with inmates in those facilities.</a:t>
            </a:r>
            <a:endParaRPr sz="2100">
              <a:solidFill>
                <a:srgbClr val="FFFFFF"/>
              </a:solidFill>
            </a:endParaRPr>
          </a:p>
          <a:p>
            <a:pPr marL="285750" indent="-285750" algn="l">
              <a:buClr>
                <a:schemeClr val="accent2">
                  <a:lumOff val="21764"/>
                </a:schemeClr>
              </a:buClr>
              <a:buSzPct val="100000"/>
              <a:buFont typeface="Arial"/>
              <a:buChar char="•"/>
              <a:defRPr sz="300">
                <a:solidFill>
                  <a:srgbClr val="002060"/>
                </a:solidFill>
              </a:defRPr>
            </a:pPr>
          </a:p>
          <a:p>
            <a:pPr marL="285750" indent="-285750" algn="l">
              <a:buClr>
                <a:schemeClr val="accent2">
                  <a:lumOff val="21764"/>
                </a:schemeClr>
              </a:buClr>
              <a:buSzPct val="100000"/>
              <a:buFont typeface="Arial"/>
              <a:buChar char="•"/>
              <a:defRPr sz="1400">
                <a:solidFill>
                  <a:srgbClr val="002060"/>
                </a:solidFill>
              </a:defRPr>
            </a:pPr>
            <a:r>
              <a:t>We introduce ourselves briefly in our opening letter so the addict can get to know and identify with us.  We always stay focused on recovery.</a:t>
            </a:r>
            <a:endParaRPr sz="2100">
              <a:solidFill>
                <a:srgbClr val="FFFFFF"/>
              </a:solidFill>
            </a:endParaRPr>
          </a:p>
          <a:p>
            <a:pPr marL="285750" indent="-285750" algn="l">
              <a:buClr>
                <a:schemeClr val="accent2">
                  <a:lumOff val="21764"/>
                </a:schemeClr>
              </a:buClr>
              <a:buSzPct val="100000"/>
              <a:buFont typeface="Arial"/>
              <a:buChar char="•"/>
              <a:defRPr sz="300">
                <a:solidFill>
                  <a:srgbClr val="002060"/>
                </a:solidFill>
              </a:defRPr>
            </a:pPr>
          </a:p>
          <a:p>
            <a:pPr marL="285750" indent="-285750" algn="l">
              <a:buClr>
                <a:schemeClr val="accent2">
                  <a:lumOff val="21764"/>
                </a:schemeClr>
              </a:buClr>
              <a:buSzPct val="100000"/>
              <a:buFont typeface="Arial"/>
              <a:buChar char="•"/>
              <a:defRPr sz="1400">
                <a:solidFill>
                  <a:srgbClr val="002060"/>
                </a:solidFill>
              </a:defRPr>
            </a:pPr>
            <a:r>
              <a:t>Remember, it only takes two addicts to have a meeting.  Writing is no different, so let the inmate know that as in all forms of sharing, corresponding helps us as much as it helps him/her.  Let them know they are never alone.  We share our experience, strength, and hope and being clean in recovery.  Since change happens as a result of wrong/applying the principles behind the Twelve Steps of NA, we encourage you to be a guide through the step writing process.</a:t>
            </a:r>
            <a:endParaRPr sz="2100">
              <a:solidFill>
                <a:srgbClr val="FFFFFF"/>
              </a:solidFill>
            </a:endParaRPr>
          </a:p>
          <a:p>
            <a:pPr marL="285750" indent="-285750" algn="l">
              <a:buClr>
                <a:schemeClr val="accent2">
                  <a:lumOff val="21764"/>
                </a:schemeClr>
              </a:buClr>
              <a:buSzPct val="100000"/>
              <a:buFont typeface="Arial"/>
              <a:buChar char="•"/>
              <a:defRPr sz="300">
                <a:solidFill>
                  <a:srgbClr val="002060"/>
                </a:solidFill>
              </a:defRPr>
            </a:pPr>
          </a:p>
          <a:p>
            <a:pPr marL="285750" indent="-285750" algn="l">
              <a:buClr>
                <a:schemeClr val="accent2">
                  <a:lumOff val="21764"/>
                </a:schemeClr>
              </a:buClr>
              <a:buSzPct val="100000"/>
              <a:buFont typeface="Arial"/>
              <a:buChar char="•"/>
              <a:defRPr sz="1400">
                <a:solidFill>
                  <a:srgbClr val="002060"/>
                </a:solidFill>
              </a:defRPr>
            </a:pPr>
            <a:r>
              <a:t>Encourage the inmate to participate in Twelve Step meetings available to them in their facility.</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91" name="Google Shape;60;p14"/>
          <p:cNvSpPr txBox="1"/>
          <p:nvPr>
            <p:ph type="ctrTitle"/>
          </p:nvPr>
        </p:nvSpPr>
        <p:spPr>
          <a:xfrm>
            <a:off x="2723607" y="535949"/>
            <a:ext cx="4532812" cy="1462669"/>
          </a:xfrm>
          <a:prstGeom prst="rect">
            <a:avLst/>
          </a:prstGeom>
        </p:spPr>
        <p:txBody>
          <a:bodyPr/>
          <a:lstStyle>
            <a:lvl1pPr algn="r">
              <a:defRPr sz="4000"/>
            </a:lvl1pPr>
          </a:lstStyle>
          <a:p>
            <a:pPr/>
            <a:r>
              <a:t>WRITING STEPS FOR RECOVERY</a:t>
            </a:r>
          </a:p>
        </p:txBody>
      </p:sp>
      <p:sp>
        <p:nvSpPr>
          <p:cNvPr id="192" name="Google Shape;61;p14"/>
          <p:cNvSpPr txBox="1"/>
          <p:nvPr>
            <p:ph type="subTitle" sz="quarter" idx="1"/>
          </p:nvPr>
        </p:nvSpPr>
        <p:spPr>
          <a:xfrm>
            <a:off x="311699" y="2853719"/>
            <a:ext cx="8520602" cy="792601"/>
          </a:xfrm>
          <a:prstGeom prst="rect">
            <a:avLst/>
          </a:prstGeom>
        </p:spPr>
        <p:txBody>
          <a:bodyPr/>
          <a:lstStyle>
            <a:lvl1pPr marL="0" indent="0"/>
          </a:lstStyle>
          <a:p>
            <a:pPr/>
            <a:r>
              <a:t>                       </a:t>
            </a:r>
          </a:p>
        </p:txBody>
      </p:sp>
      <p:sp>
        <p:nvSpPr>
          <p:cNvPr id="193" name="TextBox 3"/>
          <p:cNvSpPr txBox="1"/>
          <p:nvPr/>
        </p:nvSpPr>
        <p:spPr>
          <a:xfrm>
            <a:off x="4323807" y="2220788"/>
            <a:ext cx="4669970" cy="77417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70000"/>
              </a:lnSpc>
              <a:defRPr sz="2800"/>
            </a:pPr>
          </a:p>
          <a:p>
            <a:pPr>
              <a:lnSpc>
                <a:spcPct val="70000"/>
              </a:lnSpc>
              <a:defRPr sz="2800">
                <a:solidFill>
                  <a:srgbClr val="808080"/>
                </a:solidFill>
              </a:defRPr>
            </a:pPr>
            <a:r>
              <a:t>Show Me Region</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95" name="Google Shape;72;p16"/>
          <p:cNvSpPr txBox="1"/>
          <p:nvPr>
            <p:ph type="ctrTitle"/>
          </p:nvPr>
        </p:nvSpPr>
        <p:spPr>
          <a:xfrm>
            <a:off x="311699" y="744574"/>
            <a:ext cx="8520602" cy="866224"/>
          </a:xfrm>
          <a:prstGeom prst="rect">
            <a:avLst/>
          </a:prstGeom>
        </p:spPr>
        <p:txBody>
          <a:bodyPr/>
          <a:lstStyle/>
          <a:p>
            <a:pPr algn="l" defTabSz="777240">
              <a:lnSpc>
                <a:spcPct val="90000"/>
              </a:lnSpc>
              <a:defRPr sz="2465"/>
            </a:pPr>
            <a:r>
              <a:t>STEP WRITER &amp; STEP GUIDE</a:t>
            </a:r>
            <a:br/>
          </a:p>
        </p:txBody>
      </p:sp>
      <p:sp>
        <p:nvSpPr>
          <p:cNvPr id="196" name="Google Shape;73;p16"/>
          <p:cNvSpPr txBox="1"/>
          <p:nvPr>
            <p:ph type="subTitle" sz="quarter" idx="1"/>
          </p:nvPr>
        </p:nvSpPr>
        <p:spPr>
          <a:xfrm>
            <a:off x="214745" y="2189017"/>
            <a:ext cx="4204855" cy="1911929"/>
          </a:xfrm>
          <a:prstGeom prst="rect">
            <a:avLst/>
          </a:prstGeom>
        </p:spPr>
        <p:txBody>
          <a:bodyPr/>
          <a:lstStyle/>
          <a:p>
            <a:pPr marL="0" indent="0" algn="l">
              <a:lnSpc>
                <a:spcPct val="90000"/>
              </a:lnSpc>
              <a:spcBef>
                <a:spcPts val="1000"/>
              </a:spcBef>
              <a:defRPr>
                <a:solidFill>
                  <a:srgbClr val="093C92"/>
                </a:solidFill>
              </a:defRPr>
            </a:pPr>
            <a:r>
              <a:t>      </a:t>
            </a:r>
            <a:r>
              <a:rPr sz="4000"/>
              <a:t>Who is who? </a:t>
            </a:r>
          </a:p>
        </p:txBody>
      </p:sp>
      <p:pic>
        <p:nvPicPr>
          <p:cNvPr id="197" name="Google Shape;74;p16" descr="Google Shape;74;p16"/>
          <p:cNvPicPr>
            <a:picLocks noChangeAspect="0"/>
          </p:cNvPicPr>
          <p:nvPr/>
        </p:nvPicPr>
        <p:blipFill>
          <a:blip r:embed="rId3">
            <a:extLst/>
          </a:blip>
          <a:stretch>
            <a:fillRect/>
          </a:stretch>
        </p:blipFill>
        <p:spPr>
          <a:xfrm>
            <a:off x="4350327" y="1724890"/>
            <a:ext cx="3023563" cy="2525761"/>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99" name="Google Shape;79;p17"/>
          <p:cNvSpPr txBox="1"/>
          <p:nvPr>
            <p:ph type="ctrTitle"/>
          </p:nvPr>
        </p:nvSpPr>
        <p:spPr>
          <a:xfrm>
            <a:off x="311699" y="623455"/>
            <a:ext cx="8520602" cy="810491"/>
          </a:xfrm>
          <a:prstGeom prst="rect">
            <a:avLst/>
          </a:prstGeom>
        </p:spPr>
        <p:txBody>
          <a:bodyPr/>
          <a:lstStyle>
            <a:lvl1pPr algn="l">
              <a:lnSpc>
                <a:spcPct val="90000"/>
              </a:lnSpc>
              <a:defRPr sz="3000"/>
            </a:lvl1pPr>
          </a:lstStyle>
          <a:p>
            <a:pPr/>
            <a:r>
              <a:t>STEP WRITER</a:t>
            </a:r>
          </a:p>
        </p:txBody>
      </p:sp>
      <p:sp>
        <p:nvSpPr>
          <p:cNvPr id="200" name="Google Shape;80;p17"/>
          <p:cNvSpPr txBox="1"/>
          <p:nvPr>
            <p:ph type="subTitle" idx="1"/>
          </p:nvPr>
        </p:nvSpPr>
        <p:spPr>
          <a:xfrm>
            <a:off x="-734292" y="1350819"/>
            <a:ext cx="8160326" cy="2590801"/>
          </a:xfrm>
          <a:prstGeom prst="rect">
            <a:avLst/>
          </a:prstGeom>
        </p:spPr>
        <p:txBody>
          <a:bodyPr/>
          <a:lstStyle/>
          <a:p>
            <a:pPr lvl="3" marL="1600200" indent="-161925" algn="l">
              <a:buClr>
                <a:srgbClr val="000000"/>
              </a:buClr>
              <a:buSzPct val="127273"/>
              <a:buFont typeface="Arial"/>
              <a:buChar char="•"/>
              <a:defRPr sz="1800">
                <a:solidFill>
                  <a:srgbClr val="002060"/>
                </a:solidFill>
              </a:defRPr>
            </a:pPr>
            <a:r>
              <a:t>Addict in a jail or institution, from anywhere without an active “writing step committee “, i.e., sponsorship behind the walls.</a:t>
            </a:r>
          </a:p>
          <a:p>
            <a:pPr lvl="3" marL="1600200" indent="-161925" algn="l">
              <a:spcBef>
                <a:spcPts val="1000"/>
              </a:spcBef>
              <a:buClr>
                <a:srgbClr val="000000"/>
              </a:buClr>
              <a:buSzPct val="127273"/>
              <a:buFont typeface="Arial"/>
              <a:buChar char="•"/>
              <a:defRPr sz="1800">
                <a:solidFill>
                  <a:srgbClr val="002060"/>
                </a:solidFill>
              </a:defRPr>
            </a:pPr>
            <a:r>
              <a:t>Will be in the jail/ institution for at least 6 months.</a:t>
            </a:r>
          </a:p>
          <a:p>
            <a:pPr lvl="3" marL="1600200" indent="-161925" algn="l">
              <a:spcBef>
                <a:spcPts val="1000"/>
              </a:spcBef>
              <a:buClr>
                <a:srgbClr val="000000"/>
              </a:buClr>
              <a:buSzPct val="127273"/>
              <a:buFont typeface="Arial"/>
              <a:buChar char="•"/>
              <a:defRPr sz="1800">
                <a:solidFill>
                  <a:srgbClr val="002060"/>
                </a:solidFill>
              </a:defRPr>
            </a:pPr>
            <a:r>
              <a:t>Provides us with approximate length of sentence to best match them w/ a Step Guide.</a:t>
            </a:r>
          </a:p>
          <a:p>
            <a:pPr lvl="3" marL="1600200" indent="-161925" algn="l">
              <a:spcBef>
                <a:spcPts val="1000"/>
              </a:spcBef>
              <a:buClr>
                <a:srgbClr val="000000"/>
              </a:buClr>
              <a:buSzPct val="127273"/>
              <a:buFont typeface="Arial"/>
              <a:buChar char="•"/>
              <a:defRPr sz="1800">
                <a:solidFill>
                  <a:srgbClr val="002060"/>
                </a:solidFill>
              </a:defRPr>
            </a:pPr>
            <a:r>
              <a:t>Has no knowledge of, or has ever been an acquaintance of the Step Guide prior to incarceration.</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2" name="Google Shape;85;p18"/>
          <p:cNvSpPr txBox="1"/>
          <p:nvPr>
            <p:ph type="ctrTitle"/>
          </p:nvPr>
        </p:nvSpPr>
        <p:spPr>
          <a:xfrm>
            <a:off x="311699" y="744574"/>
            <a:ext cx="8520602" cy="710153"/>
          </a:xfrm>
          <a:prstGeom prst="rect">
            <a:avLst/>
          </a:prstGeom>
        </p:spPr>
        <p:txBody>
          <a:bodyPr/>
          <a:lstStyle>
            <a:lvl1pPr algn="l">
              <a:lnSpc>
                <a:spcPct val="90000"/>
              </a:lnSpc>
              <a:defRPr sz="3000"/>
            </a:lvl1pPr>
          </a:lstStyle>
          <a:p>
            <a:pPr/>
            <a:r>
              <a:t>STEP GUIDE</a:t>
            </a:r>
          </a:p>
        </p:txBody>
      </p:sp>
      <p:sp>
        <p:nvSpPr>
          <p:cNvPr id="203" name="Google Shape;86;p18"/>
          <p:cNvSpPr txBox="1"/>
          <p:nvPr>
            <p:ph type="subTitle" idx="1"/>
          </p:nvPr>
        </p:nvSpPr>
        <p:spPr>
          <a:xfrm>
            <a:off x="-838255" y="1350816"/>
            <a:ext cx="8520601" cy="2566706"/>
          </a:xfrm>
          <a:prstGeom prst="rect">
            <a:avLst/>
          </a:prstGeom>
        </p:spPr>
        <p:txBody>
          <a:bodyPr/>
          <a:lstStyle/>
          <a:p>
            <a:pPr lvl="3" marL="1408175" indent="-147523" algn="l" defTabSz="804672">
              <a:buClr>
                <a:srgbClr val="000000"/>
              </a:buClr>
              <a:buSzPts val="1500"/>
              <a:buFont typeface="Arial"/>
              <a:buChar char="•"/>
              <a:defRPr sz="1584">
                <a:solidFill>
                  <a:srgbClr val="002060"/>
                </a:solidFill>
              </a:defRPr>
            </a:pPr>
            <a:r>
              <a:t>NA Member from the Show Me Region, Southern Zonal Forum or in a community w/out a step guidance committee.</a:t>
            </a:r>
          </a:p>
          <a:p>
            <a:pPr lvl="3" marL="1408175" indent="-147523" algn="l" defTabSz="804672">
              <a:spcBef>
                <a:spcPts val="800"/>
              </a:spcBef>
              <a:buClr>
                <a:srgbClr val="000000"/>
              </a:buClr>
              <a:buSzPts val="1500"/>
              <a:buFont typeface="Arial"/>
              <a:buChar char="•"/>
              <a:defRPr sz="1584">
                <a:solidFill>
                  <a:srgbClr val="002060"/>
                </a:solidFill>
              </a:defRPr>
            </a:pPr>
            <a:r>
              <a:t>2 Years clean or more.</a:t>
            </a:r>
          </a:p>
          <a:p>
            <a:pPr lvl="3" marL="1408175" indent="-147523" algn="l" defTabSz="804672">
              <a:spcBef>
                <a:spcPts val="800"/>
              </a:spcBef>
              <a:buClr>
                <a:srgbClr val="000000"/>
              </a:buClr>
              <a:buSzPts val="1500"/>
              <a:buFont typeface="Arial"/>
              <a:buChar char="•"/>
              <a:defRPr sz="1584">
                <a:solidFill>
                  <a:srgbClr val="002060"/>
                </a:solidFill>
              </a:defRPr>
            </a:pPr>
            <a:r>
              <a:t>Completed 1</a:t>
            </a:r>
            <a:r>
              <a:rPr baseline="29727"/>
              <a:t>st</a:t>
            </a:r>
            <a:r>
              <a:t> 5 steps in NA.</a:t>
            </a:r>
          </a:p>
          <a:p>
            <a:pPr lvl="3" marL="1408175" indent="-147523" algn="l" defTabSz="804672">
              <a:spcBef>
                <a:spcPts val="800"/>
              </a:spcBef>
              <a:buClr>
                <a:srgbClr val="000000"/>
              </a:buClr>
              <a:buSzPts val="1500"/>
              <a:buFont typeface="Arial"/>
              <a:buChar char="•"/>
              <a:defRPr sz="1584">
                <a:solidFill>
                  <a:srgbClr val="002060"/>
                </a:solidFill>
              </a:defRPr>
            </a:pPr>
            <a:r>
              <a:t>Has an NA sponsor .</a:t>
            </a:r>
          </a:p>
          <a:p>
            <a:pPr lvl="3" marL="1408175" indent="-147523" algn="l" defTabSz="804672">
              <a:spcBef>
                <a:spcPts val="800"/>
              </a:spcBef>
              <a:buClr>
                <a:srgbClr val="000000"/>
              </a:buClr>
              <a:buSzPts val="1500"/>
              <a:buFont typeface="Arial"/>
              <a:buChar char="•"/>
              <a:defRPr sz="1584">
                <a:solidFill>
                  <a:srgbClr val="002060"/>
                </a:solidFill>
              </a:defRPr>
            </a:pPr>
            <a:r>
              <a:t>Must be attending NA meetings regularly.</a:t>
            </a:r>
          </a:p>
          <a:p>
            <a:pPr lvl="3" marL="1408175" indent="-147523" algn="l" defTabSz="804672">
              <a:spcBef>
                <a:spcPts val="800"/>
              </a:spcBef>
              <a:buClr>
                <a:srgbClr val="000000"/>
              </a:buClr>
              <a:buSzPts val="1500"/>
              <a:buFont typeface="Arial"/>
              <a:buChar char="•"/>
              <a:defRPr sz="1584">
                <a:solidFill>
                  <a:srgbClr val="002060"/>
                </a:solidFill>
              </a:defRPr>
            </a:pPr>
            <a:r>
              <a:t>Has no knowledge of, or have ever been an acquaintance of the Step Writer.</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5" name="Text Placeholder 1"/>
          <p:cNvSpPr txBox="1"/>
          <p:nvPr>
            <p:ph type="body" sz="quarter" idx="1"/>
          </p:nvPr>
        </p:nvSpPr>
        <p:spPr>
          <a:xfrm>
            <a:off x="311699" y="587298"/>
            <a:ext cx="5998802" cy="401444"/>
          </a:xfrm>
          <a:prstGeom prst="rect">
            <a:avLst/>
          </a:prstGeom>
        </p:spPr>
        <p:txBody>
          <a:bodyPr/>
          <a:lstStyle>
            <a:lvl1pPr marL="121157" defTabSz="484631">
              <a:defRPr sz="1590"/>
            </a:lvl1pPr>
          </a:lstStyle>
          <a:p>
            <a:pPr/>
            <a:r>
              <a:t>HOW DOES IT WORK ?</a:t>
            </a:r>
          </a:p>
        </p:txBody>
      </p:sp>
      <p:pic>
        <p:nvPicPr>
          <p:cNvPr id="206" name="Picture 7" descr="Picture 7"/>
          <p:cNvPicPr>
            <a:picLocks noChangeAspect="1"/>
          </p:cNvPicPr>
          <p:nvPr/>
        </p:nvPicPr>
        <p:blipFill>
          <a:blip r:embed="rId3">
            <a:extLst/>
          </a:blip>
          <a:stretch>
            <a:fillRect/>
          </a:stretch>
        </p:blipFill>
        <p:spPr>
          <a:xfrm>
            <a:off x="311809" y="1373386"/>
            <a:ext cx="7360921" cy="3105389"/>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8" name="Text Placeholder 1"/>
          <p:cNvSpPr txBox="1"/>
          <p:nvPr>
            <p:ph type="body" sz="quarter" idx="1"/>
          </p:nvPr>
        </p:nvSpPr>
        <p:spPr>
          <a:xfrm>
            <a:off x="311809" y="290779"/>
            <a:ext cx="5998466" cy="708660"/>
          </a:xfrm>
          <a:prstGeom prst="rect">
            <a:avLst/>
          </a:prstGeom>
        </p:spPr>
        <p:txBody>
          <a:bodyPr/>
          <a:lstStyle>
            <a:lvl1pPr>
              <a:defRPr sz="3000"/>
            </a:lvl1pPr>
          </a:lstStyle>
          <a:p>
            <a:pPr/>
            <a:r>
              <a:t>OUR JOURNEY AHEAD……</a:t>
            </a:r>
          </a:p>
        </p:txBody>
      </p:sp>
      <p:pic>
        <p:nvPicPr>
          <p:cNvPr id="209" name="Picture 4" descr="Picture 4"/>
          <p:cNvPicPr>
            <a:picLocks noChangeAspect="1"/>
          </p:cNvPicPr>
          <p:nvPr/>
        </p:nvPicPr>
        <p:blipFill>
          <a:blip r:embed="rId3">
            <a:extLst/>
          </a:blip>
          <a:stretch>
            <a:fillRect/>
          </a:stretch>
        </p:blipFill>
        <p:spPr>
          <a:xfrm>
            <a:off x="311811" y="1186891"/>
            <a:ext cx="7339293" cy="3245344"/>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11" name="Google Shape;85;p18"/>
          <p:cNvSpPr txBox="1"/>
          <p:nvPr>
            <p:ph type="ctrTitle"/>
          </p:nvPr>
        </p:nvSpPr>
        <p:spPr>
          <a:xfrm>
            <a:off x="311699" y="443344"/>
            <a:ext cx="5431009" cy="568038"/>
          </a:xfrm>
          <a:prstGeom prst="rect">
            <a:avLst/>
          </a:prstGeom>
        </p:spPr>
        <p:txBody>
          <a:bodyPr/>
          <a:lstStyle>
            <a:lvl1pPr algn="l" defTabSz="822959">
              <a:lnSpc>
                <a:spcPct val="90000"/>
              </a:lnSpc>
              <a:defRPr sz="2700"/>
            </a:lvl1pPr>
          </a:lstStyle>
          <a:p>
            <a:pPr/>
            <a:r>
              <a:t>STEP AGREEMENT GUIDE</a:t>
            </a:r>
          </a:p>
        </p:txBody>
      </p:sp>
      <p:sp>
        <p:nvSpPr>
          <p:cNvPr id="212" name="Google Shape;86;p18"/>
          <p:cNvSpPr txBox="1"/>
          <p:nvPr>
            <p:ph type="subTitle" idx="1"/>
          </p:nvPr>
        </p:nvSpPr>
        <p:spPr>
          <a:xfrm>
            <a:off x="630382" y="928256"/>
            <a:ext cx="7148946" cy="3867680"/>
          </a:xfrm>
          <a:prstGeom prst="rect">
            <a:avLst/>
          </a:prstGeom>
        </p:spPr>
        <p:txBody>
          <a:bodyPr/>
          <a:lstStyle/>
          <a:p>
            <a:pPr marL="0" indent="114300" algn="l">
              <a:defRPr b="1" sz="1600">
                <a:solidFill>
                  <a:srgbClr val="093C92"/>
                </a:solidFill>
              </a:defRPr>
            </a:pPr>
            <a:r>
              <a:t>As a step guide, I agree to:</a:t>
            </a:r>
          </a:p>
          <a:p>
            <a:pPr marL="0" indent="114300" algn="l">
              <a:defRPr b="1" sz="400">
                <a:solidFill>
                  <a:srgbClr val="093C92"/>
                </a:solidFill>
              </a:defRPr>
            </a:pPr>
          </a:p>
          <a:p>
            <a:pPr marL="457200" indent="-342900" algn="l">
              <a:buClr>
                <a:schemeClr val="accent2">
                  <a:lumOff val="21764"/>
                </a:schemeClr>
              </a:buClr>
              <a:buSzPts val="300"/>
              <a:buChar char="▪"/>
              <a:defRPr sz="300">
                <a:solidFill>
                  <a:srgbClr val="093C92"/>
                </a:solidFill>
              </a:defRPr>
            </a:pPr>
          </a:p>
          <a:p>
            <a:pPr indent="-342900" algn="l">
              <a:spcBef>
                <a:spcPts val="100"/>
              </a:spcBef>
              <a:buClr>
                <a:schemeClr val="accent2">
                  <a:lumOff val="21764"/>
                </a:schemeClr>
              </a:buClr>
              <a:buSzPts val="1200"/>
              <a:buFont typeface="Arial"/>
              <a:buChar char="•"/>
              <a:defRPr b="1" sz="1200">
                <a:solidFill>
                  <a:srgbClr val="093C92"/>
                </a:solidFill>
              </a:defRPr>
            </a:pPr>
            <a:r>
              <a:t>Limit my contact with the step writer to writing only. </a:t>
            </a:r>
          </a:p>
          <a:p>
            <a:pPr indent="-342900" algn="l">
              <a:spcBef>
                <a:spcPts val="100"/>
              </a:spcBef>
              <a:buClr>
                <a:schemeClr val="accent2">
                  <a:lumOff val="21764"/>
                </a:schemeClr>
              </a:buClr>
              <a:buSzPts val="400"/>
              <a:buChar char="▪"/>
              <a:defRPr b="1" sz="400">
                <a:solidFill>
                  <a:srgbClr val="093C92"/>
                </a:solidFill>
              </a:defRPr>
            </a:pPr>
          </a:p>
          <a:p>
            <a:pPr indent="-342900" algn="l">
              <a:spcBef>
                <a:spcPts val="100"/>
              </a:spcBef>
              <a:buClr>
                <a:schemeClr val="accent2">
                  <a:lumOff val="21764"/>
                </a:schemeClr>
              </a:buClr>
              <a:buSzPts val="1200"/>
              <a:buFont typeface="Arial"/>
              <a:buChar char="•"/>
              <a:defRPr b="1" sz="1200">
                <a:solidFill>
                  <a:srgbClr val="093C92"/>
                </a:solidFill>
              </a:defRPr>
            </a:pPr>
            <a:r>
              <a:t>Refrain from using abusive or profane language in my correspondence. </a:t>
            </a:r>
          </a:p>
          <a:p>
            <a:pPr indent="-342900" algn="l">
              <a:spcBef>
                <a:spcPts val="100"/>
              </a:spcBef>
              <a:buClr>
                <a:schemeClr val="accent2">
                  <a:lumOff val="21764"/>
                </a:schemeClr>
              </a:buClr>
              <a:buSzPts val="300"/>
              <a:buChar char="▪"/>
              <a:defRPr b="1" sz="300">
                <a:solidFill>
                  <a:srgbClr val="093C92"/>
                </a:solidFill>
              </a:defRPr>
            </a:pPr>
          </a:p>
          <a:p>
            <a:pPr indent="-342900" algn="l">
              <a:spcBef>
                <a:spcPts val="100"/>
              </a:spcBef>
              <a:buClr>
                <a:schemeClr val="accent2">
                  <a:lumOff val="21764"/>
                </a:schemeClr>
              </a:buClr>
              <a:buSzPts val="1200"/>
              <a:buFont typeface="Arial"/>
              <a:buChar char="•"/>
              <a:defRPr b="1" sz="1200">
                <a:solidFill>
                  <a:srgbClr val="093C92"/>
                </a:solidFill>
              </a:defRPr>
            </a:pPr>
            <a:r>
              <a:t>Respect the confidentiality of my step writer. </a:t>
            </a:r>
          </a:p>
          <a:p>
            <a:pPr indent="-342900" algn="l">
              <a:spcBef>
                <a:spcPts val="100"/>
              </a:spcBef>
              <a:buClr>
                <a:schemeClr val="accent2">
                  <a:lumOff val="21764"/>
                </a:schemeClr>
              </a:buClr>
              <a:buSzPts val="300"/>
              <a:buChar char="▪"/>
              <a:defRPr b="1" sz="300">
                <a:solidFill>
                  <a:srgbClr val="093C92"/>
                </a:solidFill>
              </a:defRPr>
            </a:pPr>
          </a:p>
          <a:p>
            <a:pPr indent="-342900" algn="l">
              <a:spcBef>
                <a:spcPts val="100"/>
              </a:spcBef>
              <a:buClr>
                <a:schemeClr val="accent2">
                  <a:lumOff val="21764"/>
                </a:schemeClr>
              </a:buClr>
              <a:buSzPts val="1200"/>
              <a:buFont typeface="Arial"/>
              <a:buChar char="•"/>
              <a:defRPr b="1" sz="1200">
                <a:solidFill>
                  <a:srgbClr val="093C92"/>
                </a:solidFill>
              </a:defRPr>
            </a:pPr>
            <a:r>
              <a:t>Refrain from supplying my step writer with any materials for correspondence including envelopes, stamps, pre-stamped envelopes, writing paper and writing implements. </a:t>
            </a:r>
          </a:p>
          <a:p>
            <a:pPr indent="-342900" algn="l">
              <a:spcBef>
                <a:spcPts val="100"/>
              </a:spcBef>
              <a:buClr>
                <a:schemeClr val="accent2">
                  <a:lumOff val="21764"/>
                </a:schemeClr>
              </a:buClr>
              <a:buSzPts val="300"/>
              <a:buChar char="▪"/>
              <a:defRPr b="1" sz="300">
                <a:solidFill>
                  <a:srgbClr val="093C92"/>
                </a:solidFill>
              </a:defRPr>
            </a:pPr>
          </a:p>
          <a:p>
            <a:pPr indent="-342900" algn="l">
              <a:spcBef>
                <a:spcPts val="100"/>
              </a:spcBef>
              <a:buClr>
                <a:schemeClr val="accent2">
                  <a:lumOff val="21764"/>
                </a:schemeClr>
              </a:buClr>
              <a:buSzPts val="1200"/>
              <a:buFont typeface="Arial"/>
              <a:buChar char="•"/>
              <a:defRPr b="1" sz="1200">
                <a:solidFill>
                  <a:srgbClr val="093C92"/>
                </a:solidFill>
              </a:defRPr>
            </a:pPr>
            <a:r>
              <a:t>Refrain from sending my step writer, any books, tapes or items of this nature. </a:t>
            </a:r>
          </a:p>
          <a:p>
            <a:pPr indent="-342900" algn="l">
              <a:spcBef>
                <a:spcPts val="100"/>
              </a:spcBef>
              <a:buClr>
                <a:schemeClr val="accent2">
                  <a:lumOff val="21764"/>
                </a:schemeClr>
              </a:buClr>
              <a:buSzPts val="300"/>
              <a:buChar char="▪"/>
              <a:defRPr b="1" sz="300">
                <a:solidFill>
                  <a:srgbClr val="093C92"/>
                </a:solidFill>
              </a:defRPr>
            </a:pPr>
          </a:p>
          <a:p>
            <a:pPr indent="-342900" algn="l">
              <a:spcBef>
                <a:spcPts val="100"/>
              </a:spcBef>
              <a:buClr>
                <a:schemeClr val="accent2">
                  <a:lumOff val="21764"/>
                </a:schemeClr>
              </a:buClr>
              <a:buSzPts val="1200"/>
              <a:buFont typeface="Arial"/>
              <a:buChar char="•"/>
              <a:defRPr b="1" sz="1200">
                <a:solidFill>
                  <a:srgbClr val="093C92"/>
                </a:solidFill>
              </a:defRPr>
            </a:pPr>
            <a:r>
              <a:t>Refrain from supplying my step writer with my telephone number, address, and any other information prohibited by the program. </a:t>
            </a:r>
          </a:p>
          <a:p>
            <a:pPr indent="-342900" algn="l">
              <a:spcBef>
                <a:spcPts val="100"/>
              </a:spcBef>
              <a:buClr>
                <a:schemeClr val="accent2">
                  <a:lumOff val="21764"/>
                </a:schemeClr>
              </a:buClr>
              <a:buSzPts val="300"/>
              <a:buChar char="▪"/>
              <a:defRPr b="1" sz="300">
                <a:solidFill>
                  <a:srgbClr val="093C92"/>
                </a:solidFill>
              </a:defRPr>
            </a:pPr>
          </a:p>
          <a:p>
            <a:pPr indent="-342900" algn="l">
              <a:spcBef>
                <a:spcPts val="100"/>
              </a:spcBef>
              <a:buClr>
                <a:schemeClr val="accent2">
                  <a:lumOff val="21764"/>
                </a:schemeClr>
              </a:buClr>
              <a:buSzPts val="1200"/>
              <a:buFont typeface="Arial"/>
              <a:buChar char="•"/>
              <a:defRPr b="1" sz="1200">
                <a:solidFill>
                  <a:srgbClr val="093C92"/>
                </a:solidFill>
              </a:defRPr>
            </a:pPr>
            <a:r>
              <a:t>Refrain from visiting my step writer or having any contact with him/her outside the facility.</a:t>
            </a:r>
          </a:p>
          <a:p>
            <a:pPr indent="-342900" algn="l">
              <a:spcBef>
                <a:spcPts val="100"/>
              </a:spcBef>
              <a:buClr>
                <a:schemeClr val="accent2">
                  <a:lumOff val="21764"/>
                </a:schemeClr>
              </a:buClr>
              <a:buSzPts val="300"/>
              <a:buChar char="▪"/>
              <a:defRPr b="1" sz="300">
                <a:solidFill>
                  <a:srgbClr val="093C92"/>
                </a:solidFill>
              </a:defRPr>
            </a:pPr>
          </a:p>
          <a:p>
            <a:pPr indent="-342900" algn="l">
              <a:spcBef>
                <a:spcPts val="100"/>
              </a:spcBef>
              <a:buClr>
                <a:schemeClr val="accent2">
                  <a:lumOff val="21764"/>
                </a:schemeClr>
              </a:buClr>
              <a:buSzPts val="1200"/>
              <a:buFont typeface="Arial"/>
              <a:buChar char="•"/>
              <a:defRPr b="1" sz="1200">
                <a:solidFill>
                  <a:srgbClr val="093C92"/>
                </a:solidFill>
              </a:defRPr>
            </a:pPr>
            <a:r>
              <a:t>Refrain from contacting anyone whom my step writer might ask me to contact. </a:t>
            </a:r>
          </a:p>
          <a:p>
            <a:pPr indent="-342900" algn="l">
              <a:spcBef>
                <a:spcPts val="100"/>
              </a:spcBef>
              <a:buClr>
                <a:schemeClr val="accent2">
                  <a:lumOff val="21764"/>
                </a:schemeClr>
              </a:buClr>
              <a:buSzPts val="300"/>
              <a:buChar char="▪"/>
              <a:defRPr b="1" sz="300">
                <a:solidFill>
                  <a:srgbClr val="093C92"/>
                </a:solidFill>
              </a:defRPr>
            </a:pPr>
          </a:p>
          <a:p>
            <a:pPr indent="-342900" algn="l">
              <a:spcBef>
                <a:spcPts val="100"/>
              </a:spcBef>
              <a:buClr>
                <a:schemeClr val="accent2">
                  <a:lumOff val="21764"/>
                </a:schemeClr>
              </a:buClr>
              <a:buSzPts val="1200"/>
              <a:buFont typeface="Arial"/>
              <a:buChar char="•"/>
              <a:defRPr b="1" sz="1200">
                <a:solidFill>
                  <a:srgbClr val="093C92"/>
                </a:solidFill>
              </a:defRPr>
            </a:pPr>
            <a:r>
              <a:t>Refrain from revealing any damaging personal information as outlined in guidelines. </a:t>
            </a:r>
          </a:p>
          <a:p>
            <a:pPr indent="-342900" algn="l">
              <a:spcBef>
                <a:spcPts val="100"/>
              </a:spcBef>
              <a:buClr>
                <a:schemeClr val="accent2">
                  <a:lumOff val="21764"/>
                </a:schemeClr>
              </a:buClr>
              <a:buSzPts val="300"/>
              <a:buChar char="▪"/>
              <a:defRPr b="1" sz="300">
                <a:solidFill>
                  <a:srgbClr val="093C92"/>
                </a:solidFill>
              </a:defRPr>
            </a:pPr>
          </a:p>
          <a:p>
            <a:pPr indent="-342900" algn="l">
              <a:spcBef>
                <a:spcPts val="100"/>
              </a:spcBef>
              <a:buClr>
                <a:schemeClr val="accent2">
                  <a:lumOff val="21764"/>
                </a:schemeClr>
              </a:buClr>
              <a:buSzPts val="1200"/>
              <a:buFont typeface="Arial"/>
              <a:buChar char="•"/>
              <a:defRPr b="1" sz="1200">
                <a:solidFill>
                  <a:srgbClr val="093C92"/>
                </a:solidFill>
              </a:defRPr>
            </a:pPr>
            <a:r>
              <a:t>Attest to not having been a victim or an accomplice of a crime with someone who is presently incarcerated as a result of that crime. </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14" name="Google Shape;97;p20"/>
          <p:cNvSpPr txBox="1"/>
          <p:nvPr>
            <p:ph type="ctrTitle"/>
          </p:nvPr>
        </p:nvSpPr>
        <p:spPr>
          <a:xfrm>
            <a:off x="292799" y="308150"/>
            <a:ext cx="7250402" cy="1064100"/>
          </a:xfrm>
          <a:prstGeom prst="rect">
            <a:avLst/>
          </a:prstGeom>
        </p:spPr>
        <p:txBody>
          <a:bodyPr/>
          <a:lstStyle/>
          <a:p>
            <a:pPr/>
            <a:r>
              <a:t>Thank You!</a:t>
            </a:r>
          </a:p>
        </p:txBody>
      </p:sp>
      <p:sp>
        <p:nvSpPr>
          <p:cNvPr id="215" name="Google Shape;98;p20"/>
          <p:cNvSpPr txBox="1"/>
          <p:nvPr>
            <p:ph type="subTitle" sz="half" idx="1"/>
          </p:nvPr>
        </p:nvSpPr>
        <p:spPr>
          <a:xfrm>
            <a:off x="169817" y="1703425"/>
            <a:ext cx="5283927" cy="2647501"/>
          </a:xfrm>
          <a:prstGeom prst="rect">
            <a:avLst/>
          </a:prstGeom>
        </p:spPr>
        <p:txBody>
          <a:bodyPr/>
          <a:lstStyle/>
          <a:p>
            <a:pPr marL="0" indent="0" algn="l">
              <a:lnSpc>
                <a:spcPct val="80000"/>
              </a:lnSpc>
              <a:defRPr b="1" sz="2300"/>
            </a:pPr>
            <a:r>
              <a:t>Contact Info:</a:t>
            </a:r>
            <a:endParaRPr sz="1900"/>
          </a:p>
          <a:p>
            <a:pPr marL="0" indent="0" algn="l">
              <a:lnSpc>
                <a:spcPct val="80000"/>
              </a:lnSpc>
              <a:defRPr sz="1500">
                <a:solidFill>
                  <a:srgbClr val="093C92"/>
                </a:solidFill>
              </a:defRPr>
            </a:pPr>
          </a:p>
          <a:p>
            <a:pPr marL="0" indent="0" algn="l">
              <a:lnSpc>
                <a:spcPct val="80000"/>
              </a:lnSpc>
              <a:defRPr sz="1900">
                <a:solidFill>
                  <a:srgbClr val="093C92"/>
                </a:solidFill>
              </a:defRPr>
            </a:pPr>
            <a:r>
              <a:t>Sponsorship Behind the Walls </a:t>
            </a:r>
          </a:p>
          <a:p>
            <a:pPr marL="0" indent="0" algn="l">
              <a:lnSpc>
                <a:spcPct val="80000"/>
              </a:lnSpc>
              <a:defRPr sz="1900"/>
            </a:pPr>
            <a:r>
              <a:rPr u="sng">
                <a:solidFill>
                  <a:schemeClr val="accent5"/>
                </a:solidFill>
                <a:uFill>
                  <a:solidFill>
                    <a:schemeClr val="accent5"/>
                  </a:solidFill>
                </a:uFill>
                <a:hlinkClick r:id="rId3" invalidUrl="" action="" tgtFrame="" tooltip="" history="1" highlightClick="0" endSnd="0"/>
              </a:rPr>
              <a:t>www.pszfna.org</a:t>
            </a:r>
          </a:p>
          <a:p>
            <a:pPr marL="0" indent="0" algn="l">
              <a:lnSpc>
                <a:spcPct val="80000"/>
              </a:lnSpc>
              <a:defRPr sz="1900"/>
            </a:pPr>
            <a:r>
              <a:rPr u="sng">
                <a:solidFill>
                  <a:schemeClr val="accent5"/>
                </a:solidFill>
                <a:uFill>
                  <a:solidFill>
                    <a:schemeClr val="accent5"/>
                  </a:solidFill>
                </a:uFill>
                <a:hlinkClick r:id="rId4" invalidUrl="" action="" tgtFrame="" tooltip="" history="1" highlightClick="0" endSnd="0"/>
              </a:rPr>
              <a:t>www.pszfna.org/sponsorship-behind-the-walls/</a:t>
            </a:r>
          </a:p>
          <a:p>
            <a:pPr marL="0" indent="0" algn="l">
              <a:lnSpc>
                <a:spcPct val="80000"/>
              </a:lnSpc>
              <a:defRPr sz="1900"/>
            </a:pPr>
          </a:p>
          <a:p>
            <a:pPr marL="0" indent="0" algn="l">
              <a:lnSpc>
                <a:spcPct val="80000"/>
              </a:lnSpc>
              <a:defRPr sz="1900">
                <a:solidFill>
                  <a:srgbClr val="093C92"/>
                </a:solidFill>
              </a:defRPr>
            </a:pPr>
            <a:r>
              <a:t>Writing Steps for Recovery</a:t>
            </a:r>
          </a:p>
          <a:p>
            <a:pPr marL="0" indent="0" algn="l">
              <a:lnSpc>
                <a:spcPct val="80000"/>
              </a:lnSpc>
              <a:defRPr sz="1900"/>
            </a:pPr>
            <a:r>
              <a:rPr u="sng">
                <a:solidFill>
                  <a:schemeClr val="accent5"/>
                </a:solidFill>
                <a:uFill>
                  <a:solidFill>
                    <a:schemeClr val="accent5"/>
                  </a:solidFill>
                </a:uFill>
                <a:hlinkClick r:id="rId5" invalidUrl="" action="" tgtFrame="" tooltip="" history="1" highlightClick="0" endSnd="0"/>
              </a:rPr>
              <a:t>www.missourina.org</a:t>
            </a:r>
          </a:p>
          <a:p>
            <a:pPr marL="0" indent="0" algn="l">
              <a:lnSpc>
                <a:spcPct val="80000"/>
              </a:lnSpc>
              <a:defRPr sz="1900">
                <a:solidFill>
                  <a:srgbClr val="093C92"/>
                </a:solidFill>
              </a:defRPr>
            </a:pPr>
            <a:r>
              <a:t>wsrshowmeregion@gmail.com </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17" name="Google Shape;54;p13"/>
          <p:cNvSpPr txBox="1"/>
          <p:nvPr>
            <p:ph type="ctrTitle"/>
          </p:nvPr>
        </p:nvSpPr>
        <p:spPr>
          <a:xfrm>
            <a:off x="279866" y="-27305"/>
            <a:ext cx="7250401" cy="1222778"/>
          </a:xfrm>
          <a:prstGeom prst="rect">
            <a:avLst/>
          </a:prstGeom>
        </p:spPr>
        <p:txBody>
          <a:bodyPr/>
          <a:lstStyle>
            <a:lvl1pPr>
              <a:defRPr sz="3100"/>
            </a:lvl1pPr>
          </a:lstStyle>
          <a:p>
            <a:pPr/>
            <a:r>
              <a:t>Re-entry Resource Fairs</a:t>
            </a:r>
          </a:p>
        </p:txBody>
      </p:sp>
      <p:sp>
        <p:nvSpPr>
          <p:cNvPr id="218" name="Google Shape;55;p13"/>
          <p:cNvSpPr txBox="1"/>
          <p:nvPr>
            <p:ph type="subTitle" sz="quarter" idx="1"/>
          </p:nvPr>
        </p:nvSpPr>
        <p:spPr>
          <a:xfrm>
            <a:off x="3496674" y="2085300"/>
            <a:ext cx="5408402" cy="972901"/>
          </a:xfrm>
          <a:prstGeom prst="rect">
            <a:avLst/>
          </a:prstGeom>
        </p:spPr>
        <p:txBody>
          <a:bodyPr/>
          <a:lstStyle>
            <a:lvl1pPr marL="0" indent="0">
              <a:lnSpc>
                <a:spcPct val="90000"/>
              </a:lnSpc>
            </a:lvl1pPr>
          </a:lstStyle>
          <a:p>
            <a:pPr/>
            <a:r>
              <a:t>Keith T (OK Region)</a:t>
            </a:r>
          </a:p>
        </p:txBody>
      </p:sp>
      <p:sp>
        <p:nvSpPr>
          <p:cNvPr id="219" name="TextBox 1"/>
          <p:cNvSpPr txBox="1"/>
          <p:nvPr/>
        </p:nvSpPr>
        <p:spPr>
          <a:xfrm>
            <a:off x="4416829" y="3588327"/>
            <a:ext cx="3025834" cy="49202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C00000"/>
                </a:solidFill>
              </a:defRPr>
            </a:lvl1pPr>
          </a:lstStyle>
          <a:p>
            <a:pPr/>
            <a:r>
              <a:t>“The therapeutic value of one addict helping another is without parallel.”</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Simple Light">
      <a:majorFont>
        <a:latin typeface="Aptos"/>
        <a:ea typeface="Aptos"/>
        <a:cs typeface="Aptos"/>
      </a:majorFont>
      <a:minorFont>
        <a:latin typeface="Helvetica"/>
        <a:ea typeface="Helvetica"/>
        <a:cs typeface="Helvetica"/>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Simple Light">
      <a:majorFont>
        <a:latin typeface="Aptos"/>
        <a:ea typeface="Aptos"/>
        <a:cs typeface="Aptos"/>
      </a:majorFont>
      <a:minorFont>
        <a:latin typeface="Helvetica"/>
        <a:ea typeface="Helvetica"/>
        <a:cs typeface="Helvetica"/>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