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2"/>
  </p:notesMasterIdLst>
  <p:sldIdLst>
    <p:sldId id="256" r:id="rId2"/>
    <p:sldId id="257" r:id="rId3"/>
    <p:sldId id="258" r:id="rId4"/>
    <p:sldId id="259" r:id="rId5"/>
    <p:sldId id="264" r:id="rId6"/>
    <p:sldId id="266" r:id="rId7"/>
    <p:sldId id="260" r:id="rId8"/>
    <p:sldId id="267" r:id="rId9"/>
    <p:sldId id="268" r:id="rId10"/>
    <p:sldId id="269" r:id="rId11"/>
    <p:sldId id="270" r:id="rId12"/>
    <p:sldId id="271" r:id="rId13"/>
    <p:sldId id="272" r:id="rId14"/>
    <p:sldId id="273" r:id="rId15"/>
    <p:sldId id="275" r:id="rId16"/>
    <p:sldId id="276" r:id="rId17"/>
    <p:sldId id="277" r:id="rId18"/>
    <p:sldId id="278" r:id="rId19"/>
    <p:sldId id="279" r:id="rId20"/>
    <p:sldId id="263" r:id="rId2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140" autoAdjust="0"/>
  </p:normalViewPr>
  <p:slideViewPr>
    <p:cSldViewPr snapToGrid="0">
      <p:cViewPr>
        <p:scale>
          <a:sx n="63" d="100"/>
          <a:sy n="63" d="100"/>
        </p:scale>
        <p:origin x="77" y="71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f9aa412472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9aa41247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f9aa412472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f9aa412472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f9aa412472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f9aa412472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f9aa412472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9aa412472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While recovery meetings a NA’s most important service. They are not the only means we have of fulfilling our primary purpose. Other NA services attract the still suffering addict to our meetings, carry our message to addicts in institutions, make recovery literature available, and provide opportunities for our groups to share their experience with on another. No one of these services, by itself, comes close to matching the value of group recovery meetings in carrying our message; each, however, plays its own indispensable part in the overall program devised by the Fellowship to fulfill its primary purpose.</a:t>
            </a:r>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EDC7A95B-0F9E-8A88-6F39-6AB90214C570}"/>
            </a:ext>
          </a:extLst>
        </p:cNvPr>
        <p:cNvGrpSpPr/>
        <p:nvPr/>
      </p:nvGrpSpPr>
      <p:grpSpPr>
        <a:xfrm>
          <a:off x="0" y="0"/>
          <a:ext cx="0" cy="0"/>
          <a:chOff x="0" y="0"/>
          <a:chExt cx="0" cy="0"/>
        </a:xfrm>
      </p:grpSpPr>
      <p:sp>
        <p:nvSpPr>
          <p:cNvPr id="69" name="Google Shape;69;g3f9aa412472_1_10:notes">
            <a:extLst>
              <a:ext uri="{FF2B5EF4-FFF2-40B4-BE49-F238E27FC236}">
                <a16:creationId xmlns:a16="http://schemas.microsoft.com/office/drawing/2014/main" id="{9B2FEE38-9418-61D1-4052-0BDAB97DBAC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9aa412472_1_10:notes">
            <a:extLst>
              <a:ext uri="{FF2B5EF4-FFF2-40B4-BE49-F238E27FC236}">
                <a16:creationId xmlns:a16="http://schemas.microsoft.com/office/drawing/2014/main" id="{B1942842-224E-01A1-515E-0B54A4CEBA8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lvl="0" indent="0">
              <a:buNone/>
            </a:pPr>
            <a:r>
              <a:rPr lang="en-US" sz="1100" dirty="0">
                <a:ea typeface="MS Mincho" panose="02020609040205080304" pitchFamily="49" charset="-128"/>
                <a:cs typeface="Times New Roman" panose="02020603050405020304" pitchFamily="18" charset="0"/>
              </a:rPr>
              <a:t>The NA service structure has been created by the groups to serve the common needs of the groups, Our fellowship’s service boards and committees exist to help groups share their experience with on another, provide tools which help groups function better, attract new members to group recovery meetings, and carry the NA message further than any single group could carry it alone. Because the groups have created the structure, they have final authority over all its affairs. By the same token, groups also have the final authority for the support of all its activities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410688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1E5D77B3-A17D-4213-4DFA-8C3A50B59364}"/>
            </a:ext>
          </a:extLst>
        </p:cNvPr>
        <p:cNvGrpSpPr/>
        <p:nvPr/>
      </p:nvGrpSpPr>
      <p:grpSpPr>
        <a:xfrm>
          <a:off x="0" y="0"/>
          <a:ext cx="0" cy="0"/>
          <a:chOff x="0" y="0"/>
          <a:chExt cx="0" cy="0"/>
        </a:xfrm>
      </p:grpSpPr>
      <p:sp>
        <p:nvSpPr>
          <p:cNvPr id="69" name="Google Shape;69;g3f9aa412472_1_10:notes">
            <a:extLst>
              <a:ext uri="{FF2B5EF4-FFF2-40B4-BE49-F238E27FC236}">
                <a16:creationId xmlns:a16="http://schemas.microsoft.com/office/drawing/2014/main" id="{8D79467D-2DFA-C5DF-57D4-50591313C76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9aa412472_1_10:notes">
            <a:extLst>
              <a:ext uri="{FF2B5EF4-FFF2-40B4-BE49-F238E27FC236}">
                <a16:creationId xmlns:a16="http://schemas.microsoft.com/office/drawing/2014/main" id="{DF82FA03-9E88-EE55-409C-15B5507D694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lvl="0" indent="0">
              <a:buNone/>
            </a:pPr>
            <a:r>
              <a:rPr lang="en-US" sz="1100" dirty="0">
                <a:ea typeface="MS Mincho" panose="02020609040205080304" pitchFamily="49" charset="-128"/>
                <a:cs typeface="Times New Roman" panose="02020603050405020304" pitchFamily="18" charset="0"/>
              </a:rPr>
              <a:t>The NA groups maintain final responsibility and authority for the service structure they have created. Yet if they must involve themselves directly in making decisions for all of our service boards and committees, the groups will have little time or energy left to carry the recovery message in their meetings. For this reason, the groups entrust the service structure with the authority to make necessary decision in carrying out </a:t>
            </a:r>
            <a:r>
              <a:rPr lang="en-US" sz="1100" dirty="0" err="1">
                <a:ea typeface="MS Mincho" panose="02020609040205080304" pitchFamily="49" charset="-128"/>
                <a:cs typeface="Times New Roman" panose="02020603050405020304" pitchFamily="18" charset="0"/>
              </a:rPr>
              <a:t>out</a:t>
            </a:r>
            <a:r>
              <a:rPr lang="en-US" sz="1100" dirty="0">
                <a:ea typeface="MS Mincho" panose="02020609040205080304" pitchFamily="49" charset="-128"/>
                <a:cs typeface="Times New Roman" panose="02020603050405020304" pitchFamily="18" charset="0"/>
              </a:rPr>
              <a:t> the tasks assigned to it.</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313844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f9aa412472_1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f9aa412472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Some questions that might spur discussion:</a:t>
            </a:r>
          </a:p>
          <a:p>
            <a:pPr marL="171450" lvl="0" indent="-171450" algn="l" rtl="0">
              <a:spcBef>
                <a:spcPts val="0"/>
              </a:spcBef>
              <a:spcAft>
                <a:spcPts val="0"/>
              </a:spcAft>
            </a:pPr>
            <a:r>
              <a:rPr lang="en-US" dirty="0"/>
              <a:t>What are some reasons groups do not perform some or all services?</a:t>
            </a:r>
          </a:p>
          <a:p>
            <a:pPr marL="171450" lvl="0" indent="-171450" algn="l" rtl="0">
              <a:spcBef>
                <a:spcPts val="0"/>
              </a:spcBef>
              <a:spcAft>
                <a:spcPts val="0"/>
              </a:spcAft>
            </a:pPr>
            <a:r>
              <a:rPr lang="en-US" dirty="0"/>
              <a:t>What is the difference between authority and responsibility?</a:t>
            </a:r>
          </a:p>
          <a:p>
            <a:pPr marL="171450" lvl="0" indent="-171450" algn="l" rtl="0">
              <a:spcBef>
                <a:spcPts val="0"/>
              </a:spcBef>
              <a:spcAft>
                <a:spcPts val="0"/>
              </a:spcAft>
            </a:pPr>
            <a:r>
              <a:rPr lang="en-US" dirty="0"/>
              <a:t>Why is it so important to trust service bodies in NA?</a:t>
            </a:r>
          </a:p>
          <a:p>
            <a:pPr marL="171450" lvl="0" indent="-171450" algn="l" rtl="0">
              <a:spcBef>
                <a:spcPts val="0"/>
              </a:spcBef>
              <a:spcAft>
                <a:spcPts val="0"/>
              </a:spcAft>
            </a:pPr>
            <a:r>
              <a:rPr lang="en-US" dirty="0"/>
              <a:t>How do you, your group, and your service bodies practice the principles of responsibility, authority, and delegation?</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B673432F-E64A-787F-2CB4-811C09E75F81}"/>
            </a:ext>
          </a:extLst>
        </p:cNvPr>
        <p:cNvGrpSpPr/>
        <p:nvPr/>
      </p:nvGrpSpPr>
      <p:grpSpPr>
        <a:xfrm>
          <a:off x="0" y="0"/>
          <a:ext cx="0" cy="0"/>
          <a:chOff x="0" y="0"/>
          <a:chExt cx="0" cy="0"/>
        </a:xfrm>
      </p:grpSpPr>
      <p:sp>
        <p:nvSpPr>
          <p:cNvPr id="69" name="Google Shape;69;g3f9aa412472_1_10:notes">
            <a:extLst>
              <a:ext uri="{FF2B5EF4-FFF2-40B4-BE49-F238E27FC236}">
                <a16:creationId xmlns:a16="http://schemas.microsoft.com/office/drawing/2014/main" id="{BF67BD12-F904-41CB-C390-830EE6CC936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9aa412472_1_10:notes">
            <a:extLst>
              <a:ext uri="{FF2B5EF4-FFF2-40B4-BE49-F238E27FC236}">
                <a16:creationId xmlns:a16="http://schemas.microsoft.com/office/drawing/2014/main" id="{53DA9EAC-A886-3023-D4B0-785C55740C9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lvl="0" indent="0">
              <a:buNone/>
            </a:pPr>
            <a:r>
              <a:rPr lang="en-US" sz="1100" dirty="0">
                <a:ea typeface="MS Mincho" panose="02020609040205080304" pitchFamily="49" charset="-128"/>
                <a:cs typeface="Times New Roman" panose="02020603050405020304" pitchFamily="18" charset="0"/>
              </a:rPr>
              <a:t>The trust necessary to confidently delegate service authority is founded on the careful selection of trusted servants. No leader will exemplify all the qualities listed in the 4th Concept; they are the ideals of effective leadership to which every trusted servant aspires. The more we consider these qualities when selecting NA leaders, the better our services will be.</a:t>
            </a:r>
          </a:p>
          <a:p>
            <a:pPr lvl="0"/>
            <a:endParaRPr lang="en-US" sz="1100" dirty="0">
              <a:ea typeface="MS Mincho" panose="02020609040205080304" pitchFamily="49" charset="-128"/>
              <a:cs typeface="Times New Roman" panose="02020603050405020304" pitchFamily="18"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1315337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FB85A288-C2B3-DB0D-C897-AC71B6EA4B85}"/>
            </a:ext>
          </a:extLst>
        </p:cNvPr>
        <p:cNvGrpSpPr/>
        <p:nvPr/>
      </p:nvGrpSpPr>
      <p:grpSpPr>
        <a:xfrm>
          <a:off x="0" y="0"/>
          <a:ext cx="0" cy="0"/>
          <a:chOff x="0" y="0"/>
          <a:chExt cx="0" cy="0"/>
        </a:xfrm>
      </p:grpSpPr>
      <p:sp>
        <p:nvSpPr>
          <p:cNvPr id="69" name="Google Shape;69;g3f9aa412472_1_10:notes">
            <a:extLst>
              <a:ext uri="{FF2B5EF4-FFF2-40B4-BE49-F238E27FC236}">
                <a16:creationId xmlns:a16="http://schemas.microsoft.com/office/drawing/2014/main" id="{4C22D2F9-2E40-3E62-8FE1-D98C066FD57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9aa412472_1_10:notes">
            <a:extLst>
              <a:ext uri="{FF2B5EF4-FFF2-40B4-BE49-F238E27FC236}">
                <a16:creationId xmlns:a16="http://schemas.microsoft.com/office/drawing/2014/main" id="{FD952843-4510-277D-AD89-C7F5B61E847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spcAft>
                <a:spcPts val="1200"/>
              </a:spcAft>
              <a:buNone/>
              <a:tabLst>
                <a:tab pos="228600" algn="l"/>
              </a:tabLst>
            </a:pPr>
            <a:r>
              <a:rPr lang="en-US" sz="1100" dirty="0">
                <a:solidFill>
                  <a:schemeClr val="bg1"/>
                </a:solidFill>
                <a:effectLst/>
                <a:latin typeface="Palatino"/>
                <a:ea typeface="MS Mincho" panose="02020609040205080304" pitchFamily="49" charset="-128"/>
                <a:cs typeface="Times New Roman" panose="02020603050405020304" pitchFamily="18" charset="0"/>
              </a:rPr>
              <a:t>When we decide a certain service task should be done, and clearly say which trusted servant, service board, or committee has the authority to accomplish the task, we avoid unnecessary confusion. We don’t have two committees trying to do the same job, duplicating efforts or squabbling over authority. Project reports come straight from the single point of decision for the project, offering the best information available. An assigned service responsibility can be fulfilled swiftly and directly, because there is no question of whose responsibility it is. And if problems in a project arise, we know exactly where to go in order to correct them. We do well when we clearly specify to whom authority is being given for each service responsibility.</a:t>
            </a:r>
            <a:endParaRPr lang="en-CA" sz="120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endParaRPr>
          </a:p>
          <a:p>
            <a:pPr lvl="0"/>
            <a:endParaRPr lang="en-US" sz="1100" dirty="0">
              <a:ea typeface="MS Mincho" panose="02020609040205080304" pitchFamily="49" charset="-128"/>
              <a:cs typeface="Times New Roman" panose="02020603050405020304" pitchFamily="18"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41421558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A87D2A0A-0227-B2FE-8B8C-6D3D4184E7C7}"/>
            </a:ext>
          </a:extLst>
        </p:cNvPr>
        <p:cNvGrpSpPr/>
        <p:nvPr/>
      </p:nvGrpSpPr>
      <p:grpSpPr>
        <a:xfrm>
          <a:off x="0" y="0"/>
          <a:ext cx="0" cy="0"/>
          <a:chOff x="0" y="0"/>
          <a:chExt cx="0" cy="0"/>
        </a:xfrm>
      </p:grpSpPr>
      <p:sp>
        <p:nvSpPr>
          <p:cNvPr id="69" name="Google Shape;69;g3f9aa412472_1_10:notes">
            <a:extLst>
              <a:ext uri="{FF2B5EF4-FFF2-40B4-BE49-F238E27FC236}">
                <a16:creationId xmlns:a16="http://schemas.microsoft.com/office/drawing/2014/main" id="{A23156BB-C971-68F3-AA59-3DA29848E3A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9aa412472_1_10:notes">
            <a:extLst>
              <a:ext uri="{FF2B5EF4-FFF2-40B4-BE49-F238E27FC236}">
                <a16:creationId xmlns:a16="http://schemas.microsoft.com/office/drawing/2014/main" id="{4BEB3920-5D54-B32D-FF2E-01CEF9D2A3D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spcAft>
                <a:spcPts val="1200"/>
              </a:spcAft>
              <a:buNone/>
              <a:tabLst>
                <a:tab pos="228600" algn="l"/>
              </a:tabLst>
            </a:pPr>
            <a:r>
              <a:rPr lang="en-US" sz="1100" dirty="0">
                <a:effectLst/>
                <a:latin typeface="Palatino"/>
                <a:ea typeface="MS Mincho" panose="02020609040205080304" pitchFamily="49" charset="-128"/>
                <a:cs typeface="Times New Roman" panose="02020603050405020304" pitchFamily="18" charset="0"/>
              </a:rPr>
              <a:t>When addicts whose individual consciences have been awakened in the course of working the steps come together to consider service-related questions, either in their NA group or in a service committee meeting, they are prepared to take part in the development of a group conscience. The exercise of group conscience is the act by which our members bring the spiritual awakening of our Twelve Steps directly to bear in resolving issues affecting NA. As such, it is a subject which must command our most intent consideration.</a:t>
            </a:r>
            <a:endParaRPr lang="en-CA" sz="1200" dirty="0">
              <a:effectLst/>
              <a:latin typeface="Cambria" panose="02040503050406030204" pitchFamily="18" charset="0"/>
              <a:ea typeface="MS Mincho" panose="02020609040205080304" pitchFamily="49" charset="-128"/>
              <a:cs typeface="Times New Roman" panose="02020603050405020304" pitchFamily="18" charset="0"/>
            </a:endParaRPr>
          </a:p>
          <a:p>
            <a:pPr marL="158750" lvl="0" indent="0">
              <a:buNone/>
            </a:pPr>
            <a:endParaRPr lang="en-US" sz="1100" dirty="0">
              <a:ea typeface="MS Mincho" panose="02020609040205080304" pitchFamily="49" charset="-128"/>
              <a:cs typeface="Times New Roman" panose="02020603050405020304" pitchFamily="18"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1171054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a:extLst>
            <a:ext uri="{FF2B5EF4-FFF2-40B4-BE49-F238E27FC236}">
              <a16:creationId xmlns:a16="http://schemas.microsoft.com/office/drawing/2014/main" id="{69385BDD-B134-028E-5EE9-B20C77AB1F15}"/>
            </a:ext>
          </a:extLst>
        </p:cNvPr>
        <p:cNvGrpSpPr/>
        <p:nvPr/>
      </p:nvGrpSpPr>
      <p:grpSpPr>
        <a:xfrm>
          <a:off x="0" y="0"/>
          <a:ext cx="0" cy="0"/>
          <a:chOff x="0" y="0"/>
          <a:chExt cx="0" cy="0"/>
        </a:xfrm>
      </p:grpSpPr>
      <p:sp>
        <p:nvSpPr>
          <p:cNvPr id="75" name="Google Shape;75;g3f9aa412472_1_15:notes">
            <a:extLst>
              <a:ext uri="{FF2B5EF4-FFF2-40B4-BE49-F238E27FC236}">
                <a16:creationId xmlns:a16="http://schemas.microsoft.com/office/drawing/2014/main" id="{898ACB7E-F204-E422-0CB7-0A50ECB83A9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f9aa412472_1_15:notes">
            <a:extLst>
              <a:ext uri="{FF2B5EF4-FFF2-40B4-BE49-F238E27FC236}">
                <a16:creationId xmlns:a16="http://schemas.microsoft.com/office/drawing/2014/main" id="{7DBDA134-D468-9E7E-6ACE-2B0076F4A17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Some questions that might spur discussion:</a:t>
            </a:r>
          </a:p>
          <a:p>
            <a:pPr marL="171450" lvl="0" indent="-171450" algn="l" rtl="0">
              <a:spcBef>
                <a:spcPts val="0"/>
              </a:spcBef>
              <a:spcAft>
                <a:spcPts val="0"/>
              </a:spcAft>
            </a:pPr>
            <a:r>
              <a:rPr lang="en-US" dirty="0"/>
              <a:t>What qualities should be sought when selecting trusted servants?</a:t>
            </a:r>
          </a:p>
          <a:p>
            <a:pPr marL="171450" lvl="0" indent="-171450" algn="l" rtl="0">
              <a:spcBef>
                <a:spcPts val="0"/>
              </a:spcBef>
              <a:spcAft>
                <a:spcPts val="0"/>
              </a:spcAft>
            </a:pPr>
            <a:r>
              <a:rPr lang="en-US" dirty="0"/>
              <a:t>Why is a single point of decision making and accountability important? How does that work in your home group or family when power or control is evenly shared (While practicing anonymity)?</a:t>
            </a:r>
          </a:p>
          <a:p>
            <a:pPr marL="171450" lvl="0" indent="-171450" algn="l" rtl="0">
              <a:spcBef>
                <a:spcPts val="0"/>
              </a:spcBef>
              <a:spcAft>
                <a:spcPts val="0"/>
              </a:spcAft>
            </a:pPr>
            <a:r>
              <a:rPr lang="en-US" dirty="0"/>
              <a:t>How does group conscience differ from individual conscience?</a:t>
            </a:r>
            <a:endParaRPr dirty="0"/>
          </a:p>
        </p:txBody>
      </p:sp>
    </p:spTree>
    <p:extLst>
      <p:ext uri="{BB962C8B-B14F-4D97-AF65-F5344CB8AC3E}">
        <p14:creationId xmlns:p14="http://schemas.microsoft.com/office/powerpoint/2010/main" val="7935777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0E4E384A-B409-C229-52BC-A209A46EA63C}"/>
            </a:ext>
          </a:extLst>
        </p:cNvPr>
        <p:cNvGrpSpPr/>
        <p:nvPr/>
      </p:nvGrpSpPr>
      <p:grpSpPr>
        <a:xfrm>
          <a:off x="0" y="0"/>
          <a:ext cx="0" cy="0"/>
          <a:chOff x="0" y="0"/>
          <a:chExt cx="0" cy="0"/>
        </a:xfrm>
      </p:grpSpPr>
      <p:sp>
        <p:nvSpPr>
          <p:cNvPr id="69" name="Google Shape;69;g3f9aa412472_1_10:notes">
            <a:extLst>
              <a:ext uri="{FF2B5EF4-FFF2-40B4-BE49-F238E27FC236}">
                <a16:creationId xmlns:a16="http://schemas.microsoft.com/office/drawing/2014/main" id="{63B30527-F838-382A-67AC-7A5A9930CDE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9aa412472_1_10:notes">
            <a:extLst>
              <a:ext uri="{FF2B5EF4-FFF2-40B4-BE49-F238E27FC236}">
                <a16:creationId xmlns:a16="http://schemas.microsoft.com/office/drawing/2014/main" id="{489B3399-664E-3833-119C-D1A14AAEAFB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dirty="0"/>
              <a:t>NA service is a team effort. Our service representatives are responsible to the NA Fellowship as a whole, rather than any special constituency; so are all the other trusted servants on the team. The full participation of each member of the team is of great value as we seek to express the collective conscience of the whole.</a:t>
            </a:r>
          </a:p>
          <a:p>
            <a:pPr marL="158750" lvl="0" indent="0">
              <a:buNone/>
            </a:pPr>
            <a:endParaRPr lang="en-US" sz="1100" dirty="0">
              <a:ea typeface="MS Mincho" panose="02020609040205080304" pitchFamily="49" charset="-128"/>
              <a:cs typeface="Times New Roman" panose="02020603050405020304" pitchFamily="18"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2434284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6D2EA8F9-A9B5-47FB-763E-9BB1671C99C6}"/>
            </a:ext>
          </a:extLst>
        </p:cNvPr>
        <p:cNvGrpSpPr/>
        <p:nvPr/>
      </p:nvGrpSpPr>
      <p:grpSpPr>
        <a:xfrm>
          <a:off x="0" y="0"/>
          <a:ext cx="0" cy="0"/>
          <a:chOff x="0" y="0"/>
          <a:chExt cx="0" cy="0"/>
        </a:xfrm>
      </p:grpSpPr>
      <p:sp>
        <p:nvSpPr>
          <p:cNvPr id="69" name="Google Shape;69;g3f9aa412472_1_10:notes">
            <a:extLst>
              <a:ext uri="{FF2B5EF4-FFF2-40B4-BE49-F238E27FC236}">
                <a16:creationId xmlns:a16="http://schemas.microsoft.com/office/drawing/2014/main" id="{82EFC96E-1B9B-6BF8-9984-22479E9F4FD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9aa412472_1_10:notes">
            <a:extLst>
              <a:ext uri="{FF2B5EF4-FFF2-40B4-BE49-F238E27FC236}">
                <a16:creationId xmlns:a16="http://schemas.microsoft.com/office/drawing/2014/main" id="{536C4AF5-3201-A41E-6CC0-E1458EE1469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dirty="0"/>
              <a:t>Clear, frequent two way communication is an important prerequisite for delegation. When our groups ask the service structure to fulfill certain responsibilities on our behalf, we delegate to the structure the authority need to make the decisions related to those responsibilities. We need to be able to trust our trusted servants before we can confidently delegate to them that degree of authority. This kind of trust depends in large part on continuing communication. So long as our service boards and committees regularly issue complete, candid reports of their activities, we can be confident that we have delegated our authority wisely.</a:t>
            </a:r>
          </a:p>
          <a:p>
            <a:pPr marL="158750" lvl="0" indent="0">
              <a:buNone/>
            </a:pPr>
            <a:endParaRPr lang="en-US" sz="1100" dirty="0">
              <a:ea typeface="MS Mincho" panose="02020609040205080304" pitchFamily="49" charset="-128"/>
              <a:cs typeface="Times New Roman" panose="02020603050405020304" pitchFamily="18"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2007953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94607A74-6F37-9B1B-685E-5165D1793559}"/>
            </a:ext>
          </a:extLst>
        </p:cNvPr>
        <p:cNvGrpSpPr/>
        <p:nvPr/>
      </p:nvGrpSpPr>
      <p:grpSpPr>
        <a:xfrm>
          <a:off x="0" y="0"/>
          <a:ext cx="0" cy="0"/>
          <a:chOff x="0" y="0"/>
          <a:chExt cx="0" cy="0"/>
        </a:xfrm>
      </p:grpSpPr>
      <p:sp>
        <p:nvSpPr>
          <p:cNvPr id="69" name="Google Shape;69;g3f9aa412472_1_10:notes">
            <a:extLst>
              <a:ext uri="{FF2B5EF4-FFF2-40B4-BE49-F238E27FC236}">
                <a16:creationId xmlns:a16="http://schemas.microsoft.com/office/drawing/2014/main" id="{2146838C-D0E5-BCF1-142D-F84BC7553FF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9aa412472_1_10:notes">
            <a:extLst>
              <a:ext uri="{FF2B5EF4-FFF2-40B4-BE49-F238E27FC236}">
                <a16:creationId xmlns:a16="http://schemas.microsoft.com/office/drawing/2014/main" id="{71A44F0C-71E1-6BA8-2572-E5B5726FDF5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Font typeface="Arial" panose="020B0604020202020204" pitchFamily="34" charset="0"/>
              <a:buNone/>
            </a:pPr>
            <a:r>
              <a:rPr lang="en-US" dirty="0"/>
              <a:t>Concept nine encourages us, individually, to frankly speak our minds in discussions of service issues, even when other members may think differently. This concept does not mean we become nay-sayers, objecting to anything agreed to by the service body. It does say however, that we are responsible to share our thoughts and our conscience with our fellow members, carefully explaining our position and listening with equal care to the position of others. When we show the courage necessary to speak our mind, while also showing respect for one another, we can be confident that we act in the best interest of the NA Fellowship. By insisting on through discussion of important issues, the worst we can do is take a little of each others time; at best, we protect the fellowship from the consequences of a hasty or misinformed decision.</a:t>
            </a:r>
          </a:p>
          <a:p>
            <a:pPr marL="158750" lvl="0" indent="0">
              <a:buNone/>
            </a:pPr>
            <a:endParaRPr lang="en-US" sz="1100" dirty="0">
              <a:ea typeface="MS Mincho" panose="02020609040205080304" pitchFamily="49" charset="-128"/>
              <a:cs typeface="Times New Roman" panose="02020603050405020304" pitchFamily="18"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19198199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a:extLst>
            <a:ext uri="{FF2B5EF4-FFF2-40B4-BE49-F238E27FC236}">
              <a16:creationId xmlns:a16="http://schemas.microsoft.com/office/drawing/2014/main" id="{46A8A710-94E3-E50A-8732-3A0004B9BE27}"/>
            </a:ext>
          </a:extLst>
        </p:cNvPr>
        <p:cNvGrpSpPr/>
        <p:nvPr/>
      </p:nvGrpSpPr>
      <p:grpSpPr>
        <a:xfrm>
          <a:off x="0" y="0"/>
          <a:ext cx="0" cy="0"/>
          <a:chOff x="0" y="0"/>
          <a:chExt cx="0" cy="0"/>
        </a:xfrm>
      </p:grpSpPr>
      <p:sp>
        <p:nvSpPr>
          <p:cNvPr id="75" name="Google Shape;75;g3f9aa412472_1_15:notes">
            <a:extLst>
              <a:ext uri="{FF2B5EF4-FFF2-40B4-BE49-F238E27FC236}">
                <a16:creationId xmlns:a16="http://schemas.microsoft.com/office/drawing/2014/main" id="{207234D8-17A5-43E1-5C76-71FBED2EFB5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f9aa412472_1_15:notes">
            <a:extLst>
              <a:ext uri="{FF2B5EF4-FFF2-40B4-BE49-F238E27FC236}">
                <a16:creationId xmlns:a16="http://schemas.microsoft.com/office/drawing/2014/main" id="{A6A168D6-7B16-B9AC-26AF-476CA841220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Some questions that might spur discussion:</a:t>
            </a:r>
          </a:p>
          <a:p>
            <a:pPr marL="171450" lvl="0" indent="-171450" algn="l" rtl="0">
              <a:spcBef>
                <a:spcPts val="0"/>
              </a:spcBef>
              <a:spcAft>
                <a:spcPts val="0"/>
              </a:spcAft>
            </a:pPr>
            <a:r>
              <a:rPr lang="en-US" dirty="0"/>
              <a:t>What does full participation mean?</a:t>
            </a:r>
          </a:p>
          <a:p>
            <a:pPr marL="171450" lvl="0" indent="-171450" algn="l" rtl="0">
              <a:spcBef>
                <a:spcPts val="0"/>
              </a:spcBef>
              <a:spcAft>
                <a:spcPts val="0"/>
              </a:spcAft>
            </a:pPr>
            <a:r>
              <a:rPr lang="en-US" dirty="0"/>
              <a:t>Why is two-way communication so important between the group and service bodies?</a:t>
            </a:r>
          </a:p>
          <a:p>
            <a:pPr marL="171450" lvl="0" indent="-171450" algn="l" rtl="0">
              <a:spcBef>
                <a:spcPts val="0"/>
              </a:spcBef>
              <a:spcAft>
                <a:spcPts val="0"/>
              </a:spcAft>
            </a:pPr>
            <a:r>
              <a:rPr lang="en-US" dirty="0"/>
              <a:t>Why is it important to consider everyone’s opinions when making decisions for NA services? What about in other areas of your life?</a:t>
            </a:r>
            <a:endParaRPr dirty="0"/>
          </a:p>
        </p:txBody>
      </p:sp>
    </p:spTree>
    <p:extLst>
      <p:ext uri="{BB962C8B-B14F-4D97-AF65-F5344CB8AC3E}">
        <p14:creationId xmlns:p14="http://schemas.microsoft.com/office/powerpoint/2010/main" val="2800047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F8119E8D-3F50-8973-40AA-932FF34AF0D0}"/>
            </a:ext>
          </a:extLst>
        </p:cNvPr>
        <p:cNvGrpSpPr/>
        <p:nvPr/>
      </p:nvGrpSpPr>
      <p:grpSpPr>
        <a:xfrm>
          <a:off x="0" y="0"/>
          <a:ext cx="0" cy="0"/>
          <a:chOff x="0" y="0"/>
          <a:chExt cx="0" cy="0"/>
        </a:xfrm>
      </p:grpSpPr>
      <p:sp>
        <p:nvSpPr>
          <p:cNvPr id="69" name="Google Shape;69;g3f9aa412472_1_10:notes">
            <a:extLst>
              <a:ext uri="{FF2B5EF4-FFF2-40B4-BE49-F238E27FC236}">
                <a16:creationId xmlns:a16="http://schemas.microsoft.com/office/drawing/2014/main" id="{6EA161C9-898B-B23A-5455-BE9556FC69D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9aa412472_1_10:notes">
            <a:extLst>
              <a:ext uri="{FF2B5EF4-FFF2-40B4-BE49-F238E27FC236}">
                <a16:creationId xmlns:a16="http://schemas.microsoft.com/office/drawing/2014/main" id="{204D16EF-42E4-0BDA-08E6-B2B0A835174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dirty="0"/>
              <a:t>The Tenth Concept is our fellowship’s guarantee of respect for the individual trusted servant. This concept may seem self-evident, but our belief in the principle involved is so strong that we want to say it loudly and clearly. Narcotics Anonymous is a spiritual society, with high ideals for how we treat each other. Our members, however, are only human, and we sometimes mistreat one another. The Tenth Concept is our spiritual society’s promise that if one of us is wronged in the service environment, the aggrieved trusted servant may ask that the wrong be made right. </a:t>
            </a:r>
          </a:p>
          <a:p>
            <a:pPr marL="158750" lvl="0" indent="0">
              <a:buNone/>
            </a:pPr>
            <a:endParaRPr lang="en-US" sz="1100" dirty="0">
              <a:ea typeface="MS Mincho" panose="02020609040205080304" pitchFamily="49" charset="-128"/>
              <a:cs typeface="Times New Roman" panose="02020603050405020304" pitchFamily="18"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39632190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97FF8B7E-6A52-8615-A16E-F4F854C98584}"/>
            </a:ext>
          </a:extLst>
        </p:cNvPr>
        <p:cNvGrpSpPr/>
        <p:nvPr/>
      </p:nvGrpSpPr>
      <p:grpSpPr>
        <a:xfrm>
          <a:off x="0" y="0"/>
          <a:ext cx="0" cy="0"/>
          <a:chOff x="0" y="0"/>
          <a:chExt cx="0" cy="0"/>
        </a:xfrm>
      </p:grpSpPr>
      <p:sp>
        <p:nvSpPr>
          <p:cNvPr id="69" name="Google Shape;69;g3f9aa412472_1_10:notes">
            <a:extLst>
              <a:ext uri="{FF2B5EF4-FFF2-40B4-BE49-F238E27FC236}">
                <a16:creationId xmlns:a16="http://schemas.microsoft.com/office/drawing/2014/main" id="{5D2E59E8-4590-C20C-3A57-9A4BB5F70E0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9aa412472_1_10:notes">
            <a:extLst>
              <a:ext uri="{FF2B5EF4-FFF2-40B4-BE49-F238E27FC236}">
                <a16:creationId xmlns:a16="http://schemas.microsoft.com/office/drawing/2014/main" id="{B9D99AD6-3F38-A995-B59D-D381ECB22C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lvl="0" indent="0">
              <a:buNone/>
            </a:pPr>
            <a:r>
              <a:rPr lang="en-US" sz="1100" dirty="0">
                <a:ea typeface="MS Mincho" panose="02020609040205080304" pitchFamily="49" charset="-128"/>
                <a:cs typeface="Times New Roman" panose="02020603050405020304" pitchFamily="18" charset="0"/>
              </a:rPr>
              <a:t>NA members around the world contribute money to help our fellowship fulfill its primary purpose. It is incumbent upon every element of our service structure to use those funds to carry the NA recovery message as far as possible. To do that, our service bodies must manage those funds responsibly, accounting fully and accurately for its use to those who have provided it. </a:t>
            </a:r>
          </a:p>
          <a:p>
            <a:pPr marL="158750" lvl="0" indent="0">
              <a:buNone/>
            </a:pPr>
            <a:endParaRPr lang="en-US" sz="1100" dirty="0">
              <a:ea typeface="MS Mincho" panose="02020609040205080304" pitchFamily="49" charset="-128"/>
              <a:cs typeface="Times New Roman" panose="02020603050405020304" pitchFamily="18"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28615228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6E7D1970-A41D-1C06-D993-A7CDE96DD01F}"/>
            </a:ext>
          </a:extLst>
        </p:cNvPr>
        <p:cNvGrpSpPr/>
        <p:nvPr/>
      </p:nvGrpSpPr>
      <p:grpSpPr>
        <a:xfrm>
          <a:off x="0" y="0"/>
          <a:ext cx="0" cy="0"/>
          <a:chOff x="0" y="0"/>
          <a:chExt cx="0" cy="0"/>
        </a:xfrm>
      </p:grpSpPr>
      <p:sp>
        <p:nvSpPr>
          <p:cNvPr id="69" name="Google Shape;69;g3f9aa412472_1_10:notes">
            <a:extLst>
              <a:ext uri="{FF2B5EF4-FFF2-40B4-BE49-F238E27FC236}">
                <a16:creationId xmlns:a16="http://schemas.microsoft.com/office/drawing/2014/main" id="{B04671F7-2E58-4A97-EC19-D0554EB0BDC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f9aa412472_1_10:notes">
            <a:extLst>
              <a:ext uri="{FF2B5EF4-FFF2-40B4-BE49-F238E27FC236}">
                <a16:creationId xmlns:a16="http://schemas.microsoft.com/office/drawing/2014/main" id="{D1538A61-9D38-C98D-3E7C-DEC5BD29E5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lvl="0"/>
            <a:r>
              <a:rPr lang="en-US" sz="1100" dirty="0">
                <a:ea typeface="MS Mincho" panose="02020609040205080304" pitchFamily="49" charset="-128"/>
                <a:cs typeface="Times New Roman" panose="02020603050405020304" pitchFamily="18" charset="0"/>
              </a:rPr>
              <a:t>Selfless service is an essentially spiritual endeavor. Our Twelfth Step says, in part, that “having had a spiritual awakening,” we individually “tried to carry this message to addicts.” Our collective service efforts arise from that same spiritual foundation. Having experienced the results of this program in our own lives, we join together to carry the recovery message farther than we could individually. NA service is not about forcing our will or our ideas on others; rather, it is about humbly serving them, without expectation of reward. </a:t>
            </a:r>
          </a:p>
          <a:p>
            <a:pPr marL="158750" lvl="0" indent="0">
              <a:buNone/>
            </a:pPr>
            <a:endParaRPr lang="en-US" sz="1100" dirty="0">
              <a:ea typeface="MS Mincho" panose="02020609040205080304" pitchFamily="49" charset="-128"/>
              <a:cs typeface="Times New Roman" panose="02020603050405020304" pitchFamily="18"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11360311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a:extLst>
            <a:ext uri="{FF2B5EF4-FFF2-40B4-BE49-F238E27FC236}">
              <a16:creationId xmlns:a16="http://schemas.microsoft.com/office/drawing/2014/main" id="{AD0E20C8-5288-3B06-BC94-9FBA6CCC1E10}"/>
            </a:ext>
          </a:extLst>
        </p:cNvPr>
        <p:cNvGrpSpPr/>
        <p:nvPr/>
      </p:nvGrpSpPr>
      <p:grpSpPr>
        <a:xfrm>
          <a:off x="0" y="0"/>
          <a:ext cx="0" cy="0"/>
          <a:chOff x="0" y="0"/>
          <a:chExt cx="0" cy="0"/>
        </a:xfrm>
      </p:grpSpPr>
      <p:sp>
        <p:nvSpPr>
          <p:cNvPr id="75" name="Google Shape;75;g3f9aa412472_1_15:notes">
            <a:extLst>
              <a:ext uri="{FF2B5EF4-FFF2-40B4-BE49-F238E27FC236}">
                <a16:creationId xmlns:a16="http://schemas.microsoft.com/office/drawing/2014/main" id="{C403F357-FE31-F223-AE6B-EA1BD89088C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f9aa412472_1_15:notes">
            <a:extLst>
              <a:ext uri="{FF2B5EF4-FFF2-40B4-BE49-F238E27FC236}">
                <a16:creationId xmlns:a16="http://schemas.microsoft.com/office/drawing/2014/main" id="{1484CEDC-4FC3-70A1-C42E-F95D2B18026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Some questions that might spur discussion:</a:t>
            </a:r>
          </a:p>
          <a:p>
            <a:pPr marL="171450" lvl="0" indent="-171450" algn="l" rtl="0">
              <a:spcBef>
                <a:spcPts val="0"/>
              </a:spcBef>
              <a:spcAft>
                <a:spcPts val="0"/>
              </a:spcAft>
            </a:pPr>
            <a:r>
              <a:rPr lang="en-US" dirty="0"/>
              <a:t>When is it appropriate to apply the tenth concept? When is it not appropriate?</a:t>
            </a:r>
          </a:p>
          <a:p>
            <a:pPr marL="171450" lvl="0" indent="-171450" algn="l" rtl="0">
              <a:spcBef>
                <a:spcPts val="0"/>
              </a:spcBef>
              <a:spcAft>
                <a:spcPts val="0"/>
              </a:spcAft>
            </a:pPr>
            <a:r>
              <a:rPr lang="en-US" dirty="0"/>
              <a:t>What are some of the ways in which concept 11 is applied in your lives, groups, and/or service bodies?</a:t>
            </a:r>
          </a:p>
          <a:p>
            <a:pPr marL="171450" lvl="0" indent="-171450" algn="l" rtl="0">
              <a:spcBef>
                <a:spcPts val="0"/>
              </a:spcBef>
              <a:spcAft>
                <a:spcPts val="0"/>
              </a:spcAft>
            </a:pPr>
            <a:r>
              <a:rPr lang="en-US" dirty="0"/>
              <a:t>How does NA’s primary purpose and spiritual identity determine the nature of our service structure?</a:t>
            </a:r>
            <a:endParaRPr dirty="0"/>
          </a:p>
        </p:txBody>
      </p:sp>
    </p:spTree>
    <p:extLst>
      <p:ext uri="{BB962C8B-B14F-4D97-AF65-F5344CB8AC3E}">
        <p14:creationId xmlns:p14="http://schemas.microsoft.com/office/powerpoint/2010/main" val="34244347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f9aa412472_1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f9aa412472_1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hyperlink" Target="mailto:tommynewcombe@yaho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292800" y="308150"/>
            <a:ext cx="7250400" cy="1064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000" dirty="0"/>
              <a:t>Something about the Concepts</a:t>
            </a:r>
            <a:endParaRPr sz="4000" dirty="0"/>
          </a:p>
        </p:txBody>
      </p:sp>
      <p:sp>
        <p:nvSpPr>
          <p:cNvPr id="55" name="Google Shape;55;p13"/>
          <p:cNvSpPr txBox="1">
            <a:spLocks noGrp="1"/>
          </p:cNvSpPr>
          <p:nvPr>
            <p:ph type="subTitle" idx="1"/>
          </p:nvPr>
        </p:nvSpPr>
        <p:spPr>
          <a:xfrm>
            <a:off x="3496675" y="1905450"/>
            <a:ext cx="5408400" cy="972900"/>
          </a:xfrm>
          <a:prstGeom prst="rect">
            <a:avLst/>
          </a:prstGeom>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en" dirty="0"/>
              <a:t>Matt F (Iowa)</a:t>
            </a:r>
            <a:endParaRPr dirty="0"/>
          </a:p>
          <a:p>
            <a:pPr marL="0" lvl="0" indent="0" algn="ctr" rtl="0">
              <a:spcBef>
                <a:spcPts val="0"/>
              </a:spcBef>
              <a:spcAft>
                <a:spcPts val="0"/>
              </a:spcAft>
              <a:buNone/>
            </a:pPr>
            <a:r>
              <a:rPr lang="en" dirty="0"/>
              <a:t>Tommy N (Nebraska)</a:t>
            </a:r>
            <a:endParaRPr dirty="0"/>
          </a:p>
        </p:txBody>
      </p:sp>
      <p:sp>
        <p:nvSpPr>
          <p:cNvPr id="2" name="TextBox 1">
            <a:extLst>
              <a:ext uri="{FF2B5EF4-FFF2-40B4-BE49-F238E27FC236}">
                <a16:creationId xmlns:a16="http://schemas.microsoft.com/office/drawing/2014/main" id="{65C06A75-7F53-E56F-3FD6-FFB958BBD381}"/>
              </a:ext>
            </a:extLst>
          </p:cNvPr>
          <p:cNvSpPr txBox="1"/>
          <p:nvPr/>
        </p:nvSpPr>
        <p:spPr>
          <a:xfrm>
            <a:off x="4572000" y="3240924"/>
            <a:ext cx="2971200" cy="1384995"/>
          </a:xfrm>
          <a:prstGeom prst="rect">
            <a:avLst/>
          </a:prstGeom>
          <a:noFill/>
        </p:spPr>
        <p:txBody>
          <a:bodyPr wrap="square" rtlCol="0">
            <a:spAutoFit/>
          </a:bodyPr>
          <a:lstStyle/>
          <a:p>
            <a:r>
              <a:rPr lang="en-US" dirty="0"/>
              <a:t>Presentation adapted from 12 Concepts Workshop by Cumberland Steps &amp; Traditions – Vancouver Island North and Powell River Area of Narcotics Anonymous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311700" y="256895"/>
            <a:ext cx="8520600" cy="994163"/>
          </a:xfrm>
          <a:prstGeom prst="rect">
            <a:avLst/>
          </a:prstGeom>
        </p:spPr>
        <p:txBody>
          <a:bodyPr spcFirstLastPara="1" wrap="square" lIns="91425" tIns="91425" rIns="91425" bIns="91425" anchor="b" anchorCtr="0">
            <a:normAutofit/>
          </a:bodyPr>
          <a:lstStyle/>
          <a:p>
            <a:pPr lvl="0"/>
            <a:r>
              <a:rPr lang="en-US" dirty="0"/>
              <a:t>Introduction</a:t>
            </a:r>
            <a:endParaRPr dirty="0"/>
          </a:p>
        </p:txBody>
      </p:sp>
      <p:sp>
        <p:nvSpPr>
          <p:cNvPr id="61" name="Google Shape;61;p14"/>
          <p:cNvSpPr txBox="1">
            <a:spLocks noGrp="1"/>
          </p:cNvSpPr>
          <p:nvPr>
            <p:ph type="subTitle" idx="1"/>
          </p:nvPr>
        </p:nvSpPr>
        <p:spPr>
          <a:xfrm>
            <a:off x="3718560" y="1251058"/>
            <a:ext cx="5113740" cy="1999487"/>
          </a:xfrm>
          <a:prstGeom prst="rect">
            <a:avLst/>
          </a:prstGeom>
        </p:spPr>
        <p:txBody>
          <a:bodyPr spcFirstLastPara="1" wrap="square" lIns="91425" tIns="91425" rIns="91425" bIns="91425" anchor="t" anchorCtr="0">
            <a:noAutofit/>
          </a:bodyPr>
          <a:lstStyle/>
          <a:p>
            <a:pPr>
              <a:spcAft>
                <a:spcPts val="600"/>
              </a:spcAft>
              <a:tabLst>
                <a:tab pos="228600" algn="l"/>
                <a:tab pos="457200" algn="l"/>
              </a:tabLst>
            </a:pPr>
            <a:r>
              <a:rPr lang="en-US" sz="1600" b="1" u="sng" dirty="0">
                <a:solidFill>
                  <a:srgbClr val="002060"/>
                </a:solidFill>
                <a:latin typeface="Palatino"/>
                <a:ea typeface="MS Mincho" panose="02020609040205080304" pitchFamily="49" charset="-128"/>
                <a:cs typeface="Times New Roman" panose="02020603050405020304" pitchFamily="18" charset="0"/>
              </a:rPr>
              <a:t>STEPS</a:t>
            </a:r>
            <a:r>
              <a:rPr lang="en-US" sz="1600" b="1" dirty="0">
                <a:solidFill>
                  <a:srgbClr val="002060"/>
                </a:solidFill>
                <a:latin typeface="Palatino"/>
                <a:ea typeface="MS Mincho" panose="02020609040205080304" pitchFamily="49" charset="-128"/>
                <a:cs typeface="Times New Roman" panose="02020603050405020304" pitchFamily="18" charset="0"/>
              </a:rPr>
              <a:t>:</a:t>
            </a:r>
          </a:p>
          <a:p>
            <a:pPr>
              <a:spcAft>
                <a:spcPts val="600"/>
              </a:spcAft>
              <a:tabLst>
                <a:tab pos="228600" algn="l"/>
                <a:tab pos="457200" algn="l"/>
              </a:tabLst>
            </a:pPr>
            <a:r>
              <a:rPr lang="en-US" sz="1600" dirty="0">
                <a:solidFill>
                  <a:srgbClr val="002060"/>
                </a:solidFill>
                <a:latin typeface="Palatino"/>
                <a:ea typeface="MS Mincho" panose="02020609040205080304" pitchFamily="49" charset="-128"/>
                <a:cs typeface="Times New Roman" panose="02020603050405020304" pitchFamily="18" charset="0"/>
              </a:rPr>
              <a:t>The Twelve Steps guide us as individuals in our personal recovery.</a:t>
            </a:r>
            <a:endParaRPr lang="en-CA" sz="1600" dirty="0">
              <a:solidFill>
                <a:srgbClr val="002060"/>
              </a:solidFill>
              <a:latin typeface="Times" panose="02020603050405020304" pitchFamily="18" charset="0"/>
              <a:ea typeface="MS Mincho" panose="02020609040205080304" pitchFamily="49" charset="-128"/>
              <a:cs typeface="Times New Roman" panose="02020603050405020304" pitchFamily="18" charset="0"/>
            </a:endParaRPr>
          </a:p>
          <a:p>
            <a:pPr>
              <a:spcAft>
                <a:spcPts val="600"/>
              </a:spcAft>
              <a:tabLst>
                <a:tab pos="228600" algn="l"/>
                <a:tab pos="457200" algn="l"/>
              </a:tabLst>
            </a:pPr>
            <a:r>
              <a:rPr lang="en-US" sz="1600" b="1" u="sng" dirty="0">
                <a:solidFill>
                  <a:srgbClr val="002060"/>
                </a:solidFill>
                <a:latin typeface="Palatino"/>
                <a:ea typeface="MS Mincho" panose="02020609040205080304" pitchFamily="49" charset="-128"/>
                <a:cs typeface="Times New Roman" panose="02020603050405020304" pitchFamily="18" charset="0"/>
              </a:rPr>
              <a:t>TRADITIONS</a:t>
            </a:r>
            <a:r>
              <a:rPr lang="en-US" sz="1600" b="1" dirty="0">
                <a:solidFill>
                  <a:srgbClr val="002060"/>
                </a:solidFill>
                <a:latin typeface="Palatino"/>
                <a:ea typeface="MS Mincho" panose="02020609040205080304" pitchFamily="49" charset="-128"/>
                <a:cs typeface="Times New Roman" panose="02020603050405020304" pitchFamily="18" charset="0"/>
              </a:rPr>
              <a:t>:</a:t>
            </a:r>
          </a:p>
          <a:p>
            <a:pPr>
              <a:spcAft>
                <a:spcPts val="600"/>
              </a:spcAft>
              <a:tabLst>
                <a:tab pos="228600" algn="l"/>
                <a:tab pos="457200" algn="l"/>
              </a:tabLst>
            </a:pPr>
            <a:r>
              <a:rPr lang="en-US" sz="1600" dirty="0">
                <a:solidFill>
                  <a:srgbClr val="002060"/>
                </a:solidFill>
                <a:latin typeface="Palatino"/>
                <a:ea typeface="MS Mincho" panose="02020609040205080304" pitchFamily="49" charset="-128"/>
                <a:cs typeface="Times New Roman" panose="02020603050405020304" pitchFamily="18" charset="0"/>
              </a:rPr>
              <a:t>The Twelve Traditions guide our groups in meeting their primary purpose.</a:t>
            </a:r>
            <a:endParaRPr lang="en-CA" sz="1600" dirty="0">
              <a:solidFill>
                <a:srgbClr val="002060"/>
              </a:solidFill>
              <a:latin typeface="Times" panose="02020603050405020304" pitchFamily="18" charset="0"/>
              <a:ea typeface="MS Mincho" panose="02020609040205080304" pitchFamily="49" charset="-128"/>
              <a:cs typeface="Times New Roman" panose="02020603050405020304" pitchFamily="18" charset="0"/>
            </a:endParaRPr>
          </a:p>
          <a:p>
            <a:pPr indent="-742950">
              <a:spcAft>
                <a:spcPts val="600"/>
              </a:spcAft>
              <a:tabLst>
                <a:tab pos="228600" algn="l"/>
                <a:tab pos="457200" algn="l"/>
              </a:tabLst>
            </a:pPr>
            <a:r>
              <a:rPr lang="en-US" sz="1600" b="1" u="sng" dirty="0">
                <a:solidFill>
                  <a:srgbClr val="002060"/>
                </a:solidFill>
                <a:latin typeface="Palatino"/>
                <a:ea typeface="MS Mincho" panose="02020609040205080304" pitchFamily="49" charset="-128"/>
                <a:cs typeface="Times New Roman" panose="02020603050405020304" pitchFamily="18" charset="0"/>
              </a:rPr>
              <a:t>CONCEPTS</a:t>
            </a:r>
            <a:r>
              <a:rPr lang="en-US" sz="1600" b="1" dirty="0">
                <a:solidFill>
                  <a:srgbClr val="002060"/>
                </a:solidFill>
                <a:latin typeface="Palatino"/>
                <a:ea typeface="MS Mincho" panose="02020609040205080304" pitchFamily="49" charset="-128"/>
                <a:cs typeface="Times New Roman" panose="02020603050405020304" pitchFamily="18" charset="0"/>
              </a:rPr>
              <a:t>:</a:t>
            </a:r>
          </a:p>
          <a:p>
            <a:pPr indent="-742950">
              <a:spcAft>
                <a:spcPts val="600"/>
              </a:spcAft>
              <a:tabLst>
                <a:tab pos="228600" algn="l"/>
                <a:tab pos="457200" algn="l"/>
              </a:tabLst>
            </a:pPr>
            <a:r>
              <a:rPr lang="en-US" sz="1600" dirty="0">
                <a:solidFill>
                  <a:srgbClr val="002060"/>
                </a:solidFill>
                <a:latin typeface="Palatino"/>
                <a:ea typeface="MS Mincho" panose="02020609040205080304" pitchFamily="49" charset="-128"/>
                <a:cs typeface="Times New Roman" panose="02020603050405020304" pitchFamily="18" charset="0"/>
              </a:rPr>
              <a:t>The Twelve Concepts guide the NA service structure in supporting NA groups.</a:t>
            </a:r>
            <a:endParaRPr lang="en-CA" sz="1600" dirty="0">
              <a:solidFill>
                <a:srgbClr val="002060"/>
              </a:solidFill>
              <a:latin typeface="Palatino"/>
              <a:ea typeface="MS Mincho" panose="02020609040205080304" pitchFamily="49" charset="-128"/>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5"/>
        <p:cNvGrpSpPr/>
        <p:nvPr/>
      </p:nvGrpSpPr>
      <p:grpSpPr>
        <a:xfrm>
          <a:off x="0" y="0"/>
          <a:ext cx="0" cy="0"/>
          <a:chOff x="0" y="0"/>
          <a:chExt cx="0" cy="0"/>
        </a:xfrm>
      </p:grpSpPr>
      <p:sp>
        <p:nvSpPr>
          <p:cNvPr id="66" name="Google Shape;66;p15"/>
          <p:cNvSpPr txBox="1">
            <a:spLocks noGrp="1"/>
          </p:cNvSpPr>
          <p:nvPr>
            <p:ph type="ctrTitle"/>
          </p:nvPr>
        </p:nvSpPr>
        <p:spPr>
          <a:xfrm>
            <a:off x="311700" y="286823"/>
            <a:ext cx="8520600" cy="889153"/>
          </a:xfrm>
          <a:prstGeom prst="rect">
            <a:avLst/>
          </a:prstGeom>
        </p:spPr>
        <p:txBody>
          <a:bodyPr spcFirstLastPara="1" wrap="square" lIns="91425" tIns="91425" rIns="91425" bIns="91425" anchor="b" anchorCtr="0">
            <a:normAutofit fontScale="90000"/>
          </a:bodyPr>
          <a:lstStyle/>
          <a:p>
            <a:pPr lvl="0"/>
            <a:r>
              <a:rPr lang="en-US" sz="5400" dirty="0"/>
              <a:t>Introduction</a:t>
            </a:r>
            <a:endParaRPr dirty="0"/>
          </a:p>
        </p:txBody>
      </p:sp>
      <p:sp>
        <p:nvSpPr>
          <p:cNvPr id="67" name="Google Shape;67;p15"/>
          <p:cNvSpPr txBox="1">
            <a:spLocks noGrp="1"/>
          </p:cNvSpPr>
          <p:nvPr>
            <p:ph type="subTitle" idx="1"/>
          </p:nvPr>
        </p:nvSpPr>
        <p:spPr>
          <a:xfrm>
            <a:off x="311700" y="1650160"/>
            <a:ext cx="8520600" cy="1843179"/>
          </a:xfrm>
          <a:prstGeom prst="rect">
            <a:avLst/>
          </a:prstGeom>
        </p:spPr>
        <p:txBody>
          <a:bodyPr spcFirstLastPara="1" wrap="square" lIns="91425" tIns="91425" rIns="91425" bIns="91425" anchor="t" anchorCtr="0">
            <a:noAutofit/>
          </a:bodyPr>
          <a:lstStyle/>
          <a:p>
            <a:pPr>
              <a:spcAft>
                <a:spcPts val="600"/>
              </a:spcAft>
              <a:tabLst>
                <a:tab pos="228600" algn="l"/>
                <a:tab pos="457200" algn="l"/>
              </a:tabLst>
            </a:pPr>
            <a:r>
              <a:rPr lang="en-US" sz="1600" dirty="0">
                <a:solidFill>
                  <a:srgbClr val="002060"/>
                </a:solidFill>
                <a:ea typeface="MS Mincho" panose="02020609040205080304" pitchFamily="49" charset="-128"/>
                <a:cs typeface="Times New Roman" panose="02020603050405020304" pitchFamily="18" charset="0"/>
              </a:rPr>
              <a:t>In 1988, the Fellowship directed the WSC to create an Ad Hoc Committee and tasked it with developing a set of guidelines to guide NA service bodies.  This committee delivered the Twelve Concepts for NA Service back to the WSC in November 1991, and they were presented to the Fellowship in the 1992 CAR. </a:t>
            </a:r>
            <a:endParaRPr sz="1600" dirty="0">
              <a:solidFill>
                <a:srgbClr val="00206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1"/>
        <p:cNvGrpSpPr/>
        <p:nvPr/>
      </p:nvGrpSpPr>
      <p:grpSpPr>
        <a:xfrm>
          <a:off x="0" y="0"/>
          <a:ext cx="0" cy="0"/>
          <a:chOff x="0" y="0"/>
          <a:chExt cx="0" cy="0"/>
        </a:xfrm>
      </p:grpSpPr>
      <p:sp>
        <p:nvSpPr>
          <p:cNvPr id="72" name="Google Shape;72;p16"/>
          <p:cNvSpPr txBox="1">
            <a:spLocks noGrp="1"/>
          </p:cNvSpPr>
          <p:nvPr>
            <p:ph type="ctrTitle"/>
          </p:nvPr>
        </p:nvSpPr>
        <p:spPr>
          <a:xfrm>
            <a:off x="311708" y="744575"/>
            <a:ext cx="8520600" cy="79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US" dirty="0"/>
              <a:t>Concept 1</a:t>
            </a:r>
            <a:endParaRPr dirty="0"/>
          </a:p>
        </p:txBody>
      </p:sp>
      <p:sp>
        <p:nvSpPr>
          <p:cNvPr id="73" name="Google Shape;73;p16"/>
          <p:cNvSpPr txBox="1">
            <a:spLocks noGrp="1"/>
          </p:cNvSpPr>
          <p:nvPr>
            <p:ph type="subTitle" idx="1"/>
          </p:nvPr>
        </p:nvSpPr>
        <p:spPr>
          <a:xfrm>
            <a:off x="311700" y="1779150"/>
            <a:ext cx="8520600" cy="1000146"/>
          </a:xfrm>
          <a:prstGeom prst="rect">
            <a:avLst/>
          </a:prstGeom>
        </p:spPr>
        <p:txBody>
          <a:bodyPr spcFirstLastPara="1" wrap="square" lIns="91425" tIns="91425" rIns="91425" bIns="91425" anchor="t" anchorCtr="0">
            <a:normAutofit fontScale="77500" lnSpcReduction="20000"/>
          </a:bodyPr>
          <a:lstStyle/>
          <a:p>
            <a:pPr marL="0" indent="0"/>
            <a:r>
              <a:rPr lang="en-US" dirty="0"/>
              <a:t>To fulfil our fellowship’s primary purpose, The NA groups have joined together to create a structure which develops, coordinates, and maintains services on behalf of  NA  as a whole.</a:t>
            </a:r>
          </a:p>
          <a:p>
            <a:pPr marL="0" lvl="0" indent="0" algn="ctr" rtl="0">
              <a:spcBef>
                <a:spcPts val="0"/>
              </a:spcBef>
              <a:spcAft>
                <a:spcPts val="0"/>
              </a:spcAft>
              <a:buNone/>
            </a:pPr>
            <a:endParaRPr lang="en-US" dirty="0"/>
          </a:p>
          <a:p>
            <a:pPr marL="0" lvl="0" indent="0" algn="ctr" rtl="0">
              <a:spcBef>
                <a:spcPts val="0"/>
              </a:spcBef>
              <a:spcAft>
                <a:spcPts val="0"/>
              </a:spcAft>
              <a:buNone/>
            </a:pPr>
            <a:endParaRPr dirty="0"/>
          </a:p>
        </p:txBody>
      </p:sp>
      <p:sp>
        <p:nvSpPr>
          <p:cNvPr id="2" name="TextBox 1">
            <a:extLst>
              <a:ext uri="{FF2B5EF4-FFF2-40B4-BE49-F238E27FC236}">
                <a16:creationId xmlns:a16="http://schemas.microsoft.com/office/drawing/2014/main" id="{2C071E54-230E-60C9-1891-7C5166FA4459}"/>
              </a:ext>
            </a:extLst>
          </p:cNvPr>
          <p:cNvSpPr txBox="1"/>
          <p:nvPr/>
        </p:nvSpPr>
        <p:spPr>
          <a:xfrm>
            <a:off x="736812" y="2779296"/>
            <a:ext cx="8095488" cy="1815882"/>
          </a:xfrm>
          <a:prstGeom prst="rect">
            <a:avLst/>
          </a:prstGeom>
          <a:noFill/>
        </p:spPr>
        <p:txBody>
          <a:bodyPr wrap="square" rtlCol="0">
            <a:spAutoFit/>
          </a:bodyPr>
          <a:lstStyle/>
          <a:p>
            <a:endParaRPr lang="en-US" dirty="0"/>
          </a:p>
          <a:p>
            <a:endParaRPr lang="en-US" dirty="0"/>
          </a:p>
          <a:p>
            <a:r>
              <a:rPr lang="en-US" dirty="0"/>
              <a:t>Principle: </a:t>
            </a:r>
            <a:r>
              <a:rPr lang="en-US" b="1" dirty="0"/>
              <a:t>Responsibility - </a:t>
            </a:r>
            <a:r>
              <a:rPr lang="en-CA" dirty="0"/>
              <a:t>The opportunity or ability to act independently and make decisions without authorization.</a:t>
            </a:r>
          </a:p>
          <a:p>
            <a:endParaRPr lang="en-US" b="1" dirty="0"/>
          </a:p>
          <a:p>
            <a:pPr marL="285750" indent="-285750">
              <a:buFont typeface="Arial" panose="020B0604020202020204" pitchFamily="34" charset="0"/>
              <a:buChar char="•"/>
            </a:pPr>
            <a:r>
              <a:rPr lang="en-US" dirty="0"/>
              <a:t>Allows groups to remain focused on their primary purpose.</a:t>
            </a:r>
          </a:p>
          <a:p>
            <a:r>
              <a:rPr lang="en-US" dirty="0"/>
              <a:t>     Delegates secondary functions to the other service bodies.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1">
          <a:extLst>
            <a:ext uri="{FF2B5EF4-FFF2-40B4-BE49-F238E27FC236}">
              <a16:creationId xmlns:a16="http://schemas.microsoft.com/office/drawing/2014/main" id="{F816D253-4549-80F5-5BF6-6EAA89A0724C}"/>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C3D3511B-9878-834A-6EA9-C16A127F6785}"/>
              </a:ext>
            </a:extLst>
          </p:cNvPr>
          <p:cNvSpPr txBox="1">
            <a:spLocks noGrp="1"/>
          </p:cNvSpPr>
          <p:nvPr>
            <p:ph type="ctrTitle"/>
          </p:nvPr>
        </p:nvSpPr>
        <p:spPr>
          <a:xfrm>
            <a:off x="311708" y="744575"/>
            <a:ext cx="8520600" cy="79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US" dirty="0"/>
              <a:t>Concept 2</a:t>
            </a:r>
            <a:endParaRPr dirty="0"/>
          </a:p>
        </p:txBody>
      </p:sp>
      <p:sp>
        <p:nvSpPr>
          <p:cNvPr id="73" name="Google Shape;73;p16">
            <a:extLst>
              <a:ext uri="{FF2B5EF4-FFF2-40B4-BE49-F238E27FC236}">
                <a16:creationId xmlns:a16="http://schemas.microsoft.com/office/drawing/2014/main" id="{252816A8-577F-1A76-7450-BD26A86B369D}"/>
              </a:ext>
            </a:extLst>
          </p:cNvPr>
          <p:cNvSpPr txBox="1">
            <a:spLocks noGrp="1"/>
          </p:cNvSpPr>
          <p:nvPr>
            <p:ph type="subTitle" idx="1"/>
          </p:nvPr>
        </p:nvSpPr>
        <p:spPr>
          <a:xfrm>
            <a:off x="311700" y="1779150"/>
            <a:ext cx="8520600" cy="1000146"/>
          </a:xfrm>
          <a:prstGeom prst="rect">
            <a:avLst/>
          </a:prstGeom>
        </p:spPr>
        <p:txBody>
          <a:bodyPr spcFirstLastPara="1" wrap="square" lIns="91425" tIns="91425" rIns="91425" bIns="91425" anchor="t" anchorCtr="0">
            <a:normAutofit lnSpcReduction="10000"/>
          </a:bodyPr>
          <a:lstStyle/>
          <a:p>
            <a:r>
              <a:rPr lang="en-US" dirty="0"/>
              <a:t>The final responsibility and authority for NA services rests with the NA groups.</a:t>
            </a:r>
          </a:p>
          <a:p>
            <a:pPr marL="0" lvl="0" indent="0" algn="ctr" rtl="0">
              <a:spcBef>
                <a:spcPts val="0"/>
              </a:spcBef>
              <a:spcAft>
                <a:spcPts val="0"/>
              </a:spcAft>
              <a:buNone/>
            </a:pPr>
            <a:endParaRPr lang="en-US" dirty="0"/>
          </a:p>
          <a:p>
            <a:pPr marL="0" lvl="0" indent="0" algn="ctr" rtl="0">
              <a:spcBef>
                <a:spcPts val="0"/>
              </a:spcBef>
              <a:spcAft>
                <a:spcPts val="0"/>
              </a:spcAft>
              <a:buNone/>
            </a:pPr>
            <a:endParaRPr dirty="0"/>
          </a:p>
        </p:txBody>
      </p:sp>
      <p:sp>
        <p:nvSpPr>
          <p:cNvPr id="2" name="TextBox 1">
            <a:extLst>
              <a:ext uri="{FF2B5EF4-FFF2-40B4-BE49-F238E27FC236}">
                <a16:creationId xmlns:a16="http://schemas.microsoft.com/office/drawing/2014/main" id="{9B8457C8-3749-5B21-9A1D-443F569C67CD}"/>
              </a:ext>
            </a:extLst>
          </p:cNvPr>
          <p:cNvSpPr txBox="1"/>
          <p:nvPr/>
        </p:nvSpPr>
        <p:spPr>
          <a:xfrm>
            <a:off x="736812" y="2779296"/>
            <a:ext cx="8095488" cy="1754326"/>
          </a:xfrm>
          <a:prstGeom prst="rect">
            <a:avLst/>
          </a:prstGeom>
          <a:noFill/>
        </p:spPr>
        <p:txBody>
          <a:bodyPr wrap="square" rtlCol="0">
            <a:spAutoFit/>
          </a:bodyPr>
          <a:lstStyle/>
          <a:p>
            <a:endParaRPr lang="en-US" dirty="0"/>
          </a:p>
          <a:p>
            <a:r>
              <a:rPr lang="en-US" u="sng" dirty="0">
                <a:ea typeface="MS Mincho" panose="02020609040205080304" pitchFamily="49" charset="-128"/>
                <a:cs typeface="Times New Roman" panose="02020603050405020304" pitchFamily="18" charset="0"/>
              </a:rPr>
              <a:t>Principle</a:t>
            </a:r>
            <a:r>
              <a:rPr lang="en-US" dirty="0">
                <a:ea typeface="MS Mincho" panose="02020609040205080304" pitchFamily="49" charset="-128"/>
                <a:cs typeface="Times New Roman" panose="02020603050405020304" pitchFamily="18" charset="0"/>
              </a:rPr>
              <a:t>:  </a:t>
            </a:r>
            <a:r>
              <a:rPr lang="en-US" b="1" dirty="0">
                <a:ea typeface="MS Mincho" panose="02020609040205080304" pitchFamily="49" charset="-128"/>
                <a:cs typeface="Times New Roman" panose="02020603050405020304" pitchFamily="18" charset="0"/>
              </a:rPr>
              <a:t>Authority - </a:t>
            </a:r>
            <a:r>
              <a:rPr lang="en-US" dirty="0"/>
              <a:t>A person or group having power or control in a particular, typically administrative sphere.</a:t>
            </a:r>
            <a:endParaRPr lang="en-US" dirty="0">
              <a:ea typeface="MS Mincho" panose="02020609040205080304" pitchFamily="49" charset="-128"/>
              <a:cs typeface="Times New Roman" panose="02020603050405020304" pitchFamily="18" charset="0"/>
            </a:endParaRPr>
          </a:p>
          <a:p>
            <a:pPr marL="285750" lvl="0" indent="-285750">
              <a:spcAft>
                <a:spcPts val="600"/>
              </a:spcAft>
              <a:buFont typeface="Arial" panose="020B0604020202020204" pitchFamily="34" charset="0"/>
              <a:buChar char="•"/>
            </a:pPr>
            <a:r>
              <a:rPr lang="en-US" dirty="0">
                <a:ea typeface="MS Mincho" panose="02020609040205080304" pitchFamily="49" charset="-128"/>
                <a:cs typeface="Times New Roman" panose="02020603050405020304" pitchFamily="18" charset="0"/>
              </a:rPr>
              <a:t>Home groups set the direction for service activities at all levels.</a:t>
            </a:r>
            <a:endParaRPr lang="en-CA" dirty="0">
              <a:ea typeface="MS Mincho" panose="02020609040205080304" pitchFamily="49" charset="-128"/>
              <a:cs typeface="Times New Roman" panose="02020603050405020304" pitchFamily="18" charset="0"/>
            </a:endParaRPr>
          </a:p>
          <a:p>
            <a:pPr marL="285750" lvl="0" indent="-285750">
              <a:spcAft>
                <a:spcPts val="600"/>
              </a:spcAft>
              <a:buFont typeface="Arial" panose="020B0604020202020204" pitchFamily="34" charset="0"/>
              <a:buChar char="•"/>
            </a:pPr>
            <a:r>
              <a:rPr lang="en-US" dirty="0">
                <a:ea typeface="MS Mincho" panose="02020609040205080304" pitchFamily="49" charset="-128"/>
                <a:cs typeface="Times New Roman" panose="02020603050405020304" pitchFamily="18" charset="0"/>
              </a:rPr>
              <a:t>Despite delegation of certain functions to other service bodies, the NA home groups are always in charge.</a:t>
            </a:r>
            <a:endParaRPr lang="en-CA" dirty="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1659981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1">
          <a:extLst>
            <a:ext uri="{FF2B5EF4-FFF2-40B4-BE49-F238E27FC236}">
              <a16:creationId xmlns:a16="http://schemas.microsoft.com/office/drawing/2014/main" id="{6FBF3B37-D8C2-3375-B833-B02DF28933AE}"/>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0FB2DC85-DEE5-2B16-AB8D-8356A0E9C6CB}"/>
              </a:ext>
            </a:extLst>
          </p:cNvPr>
          <p:cNvSpPr txBox="1">
            <a:spLocks noGrp="1"/>
          </p:cNvSpPr>
          <p:nvPr>
            <p:ph type="ctrTitle"/>
          </p:nvPr>
        </p:nvSpPr>
        <p:spPr>
          <a:xfrm>
            <a:off x="311708" y="744575"/>
            <a:ext cx="8520600" cy="79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US" dirty="0"/>
              <a:t>Concept 3</a:t>
            </a:r>
            <a:endParaRPr dirty="0"/>
          </a:p>
        </p:txBody>
      </p:sp>
      <p:sp>
        <p:nvSpPr>
          <p:cNvPr id="73" name="Google Shape;73;p16">
            <a:extLst>
              <a:ext uri="{FF2B5EF4-FFF2-40B4-BE49-F238E27FC236}">
                <a16:creationId xmlns:a16="http://schemas.microsoft.com/office/drawing/2014/main" id="{99CE88A3-5235-D17B-6323-90D60B75D567}"/>
              </a:ext>
            </a:extLst>
          </p:cNvPr>
          <p:cNvSpPr txBox="1">
            <a:spLocks noGrp="1"/>
          </p:cNvSpPr>
          <p:nvPr>
            <p:ph type="subTitle" idx="1"/>
          </p:nvPr>
        </p:nvSpPr>
        <p:spPr>
          <a:xfrm>
            <a:off x="311700" y="1779150"/>
            <a:ext cx="8520600" cy="1000146"/>
          </a:xfrm>
          <a:prstGeom prst="rect">
            <a:avLst/>
          </a:prstGeom>
        </p:spPr>
        <p:txBody>
          <a:bodyPr spcFirstLastPara="1" wrap="square" lIns="91425" tIns="91425" rIns="91425" bIns="91425" anchor="t" anchorCtr="0">
            <a:normAutofit fontScale="77500" lnSpcReduction="20000"/>
          </a:bodyPr>
          <a:lstStyle/>
          <a:p>
            <a:r>
              <a:rPr lang="en-US" dirty="0"/>
              <a:t>The NA groups delegate to the service structure the authority necessary to fulfill the responsibilities assigned to it.</a:t>
            </a:r>
          </a:p>
          <a:p>
            <a:pPr marL="0" lvl="0" indent="0" algn="ctr" rtl="0">
              <a:spcBef>
                <a:spcPts val="0"/>
              </a:spcBef>
              <a:spcAft>
                <a:spcPts val="0"/>
              </a:spcAft>
              <a:buNone/>
            </a:pPr>
            <a:endParaRPr lang="en-US" dirty="0"/>
          </a:p>
          <a:p>
            <a:pPr marL="0" lvl="0" indent="0" algn="ctr" rtl="0">
              <a:spcBef>
                <a:spcPts val="0"/>
              </a:spcBef>
              <a:spcAft>
                <a:spcPts val="0"/>
              </a:spcAft>
              <a:buNone/>
            </a:pPr>
            <a:endParaRPr dirty="0"/>
          </a:p>
        </p:txBody>
      </p:sp>
      <p:sp>
        <p:nvSpPr>
          <p:cNvPr id="2" name="TextBox 1">
            <a:extLst>
              <a:ext uri="{FF2B5EF4-FFF2-40B4-BE49-F238E27FC236}">
                <a16:creationId xmlns:a16="http://schemas.microsoft.com/office/drawing/2014/main" id="{09111904-1822-95F6-B8AB-62BE50595988}"/>
              </a:ext>
            </a:extLst>
          </p:cNvPr>
          <p:cNvSpPr txBox="1"/>
          <p:nvPr/>
        </p:nvSpPr>
        <p:spPr>
          <a:xfrm>
            <a:off x="736812" y="2453059"/>
            <a:ext cx="8095488" cy="1969770"/>
          </a:xfrm>
          <a:prstGeom prst="rect">
            <a:avLst/>
          </a:prstGeom>
          <a:noFill/>
        </p:spPr>
        <p:txBody>
          <a:bodyPr wrap="square" rtlCol="0">
            <a:spAutoFit/>
          </a:bodyPr>
          <a:lstStyle/>
          <a:p>
            <a:endParaRPr lang="en-US" dirty="0"/>
          </a:p>
          <a:p>
            <a:r>
              <a:rPr lang="en-US" u="sng" dirty="0">
                <a:ea typeface="MS Mincho" panose="02020609040205080304" pitchFamily="49" charset="-128"/>
                <a:cs typeface="Times New Roman" panose="02020603050405020304" pitchFamily="18" charset="0"/>
              </a:rPr>
              <a:t>Principle:</a:t>
            </a:r>
            <a:r>
              <a:rPr lang="en-US" dirty="0">
                <a:ea typeface="MS Mincho" panose="02020609040205080304" pitchFamily="49" charset="-128"/>
                <a:cs typeface="Times New Roman" panose="02020603050405020304" pitchFamily="18" charset="0"/>
              </a:rPr>
              <a:t> </a:t>
            </a:r>
            <a:r>
              <a:rPr lang="en-US" b="1" dirty="0">
                <a:ea typeface="MS Mincho" panose="02020609040205080304" pitchFamily="49" charset="-128"/>
                <a:cs typeface="Times New Roman" panose="02020603050405020304" pitchFamily="18" charset="0"/>
              </a:rPr>
              <a:t>Delegation - </a:t>
            </a:r>
            <a:r>
              <a:rPr lang="en-CA" dirty="0"/>
              <a:t>The transfer of responsibility for specific tasks from one group to another.</a:t>
            </a:r>
            <a:endParaRPr lang="en-US" dirty="0"/>
          </a:p>
          <a:p>
            <a:pPr lvl="0"/>
            <a:endParaRPr lang="en-US" b="1" dirty="0">
              <a:ea typeface="MS Mincho" panose="02020609040205080304" pitchFamily="49" charset="-128"/>
              <a:cs typeface="Times New Roman" panose="02020603050405020304" pitchFamily="18" charset="0"/>
            </a:endParaRPr>
          </a:p>
          <a:p>
            <a:pPr marL="285750" lvl="0" indent="-285750">
              <a:spcAft>
                <a:spcPts val="600"/>
              </a:spcAft>
              <a:buFont typeface="Arial" panose="020B0604020202020204" pitchFamily="34" charset="0"/>
              <a:buChar char="•"/>
            </a:pPr>
            <a:r>
              <a:rPr lang="en-US" dirty="0">
                <a:ea typeface="MS Mincho" panose="02020609040205080304" pitchFamily="49" charset="-128"/>
                <a:cs typeface="Times New Roman" panose="02020603050405020304" pitchFamily="18" charset="0"/>
              </a:rPr>
              <a:t>This concept encourages the delegation of service activities not directly involved in carrying the message of recovery to other service bodies for completion.</a:t>
            </a:r>
          </a:p>
          <a:p>
            <a:pPr marL="285750" lvl="0" indent="-285750">
              <a:spcAft>
                <a:spcPts val="600"/>
              </a:spcAft>
              <a:buFont typeface="Arial" panose="020B0604020202020204" pitchFamily="34" charset="0"/>
              <a:buChar char="•"/>
            </a:pPr>
            <a:r>
              <a:rPr lang="en-US" dirty="0">
                <a:ea typeface="MS Mincho" panose="02020609040205080304" pitchFamily="49" charset="-128"/>
                <a:cs typeface="Times New Roman" panose="02020603050405020304" pitchFamily="18" charset="0"/>
              </a:rPr>
              <a:t>The groups must the trust these service bodies to carry out their duties faithfully and with minimal oversite.</a:t>
            </a:r>
            <a:endParaRPr lang="en-CA" dirty="0"/>
          </a:p>
          <a:p>
            <a:endParaRPr lang="en-US" dirty="0"/>
          </a:p>
        </p:txBody>
      </p:sp>
    </p:spTree>
    <p:extLst>
      <p:ext uri="{BB962C8B-B14F-4D97-AF65-F5344CB8AC3E}">
        <p14:creationId xmlns:p14="http://schemas.microsoft.com/office/powerpoint/2010/main" val="1234077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7"/>
        <p:cNvGrpSpPr/>
        <p:nvPr/>
      </p:nvGrpSpPr>
      <p:grpSpPr>
        <a:xfrm>
          <a:off x="0" y="0"/>
          <a:ext cx="0" cy="0"/>
          <a:chOff x="0" y="0"/>
          <a:chExt cx="0" cy="0"/>
        </a:xfrm>
      </p:grpSpPr>
      <p:sp>
        <p:nvSpPr>
          <p:cNvPr id="78" name="Google Shape;78;p17"/>
          <p:cNvSpPr txBox="1">
            <a:spLocks noGrp="1"/>
          </p:cNvSpPr>
          <p:nvPr>
            <p:ph type="ctrTitle"/>
          </p:nvPr>
        </p:nvSpPr>
        <p:spPr>
          <a:xfrm>
            <a:off x="311700" y="342239"/>
            <a:ext cx="8520600" cy="2052600"/>
          </a:xfrm>
          <a:prstGeom prst="rect">
            <a:avLst/>
          </a:prstGeom>
        </p:spPr>
        <p:txBody>
          <a:bodyPr spcFirstLastPara="1" wrap="square" lIns="91425" tIns="91425" rIns="91425" bIns="91425" anchor="b" anchorCtr="0">
            <a:normAutofit/>
          </a:bodyPr>
          <a:lstStyle/>
          <a:p>
            <a:pPr lvl="0"/>
            <a:r>
              <a:rPr lang="en-US" sz="5400" dirty="0"/>
              <a:t>Group</a:t>
            </a:r>
            <a:br>
              <a:rPr lang="en-US" sz="5400" dirty="0"/>
            </a:br>
            <a:r>
              <a:rPr lang="en-US" sz="5400" dirty="0"/>
              <a:t>Discussion</a:t>
            </a:r>
            <a:endParaRPr dirty="0"/>
          </a:p>
        </p:txBody>
      </p:sp>
      <p:sp>
        <p:nvSpPr>
          <p:cNvPr id="79" name="Google Shape;79;p17"/>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dirty="0"/>
              <a:t>Concepts 1,2, and 3</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1">
          <a:extLst>
            <a:ext uri="{FF2B5EF4-FFF2-40B4-BE49-F238E27FC236}">
              <a16:creationId xmlns:a16="http://schemas.microsoft.com/office/drawing/2014/main" id="{D786F7FA-2A56-76A9-C2FE-755A39368DD8}"/>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4CA043AE-7A03-B1C3-5E08-C72F652CF3DC}"/>
              </a:ext>
            </a:extLst>
          </p:cNvPr>
          <p:cNvSpPr txBox="1">
            <a:spLocks noGrp="1"/>
          </p:cNvSpPr>
          <p:nvPr>
            <p:ph type="ctrTitle"/>
          </p:nvPr>
        </p:nvSpPr>
        <p:spPr>
          <a:xfrm>
            <a:off x="311708" y="744575"/>
            <a:ext cx="8520600" cy="79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US" dirty="0"/>
              <a:t>Concept 4</a:t>
            </a:r>
            <a:endParaRPr dirty="0"/>
          </a:p>
        </p:txBody>
      </p:sp>
      <p:sp>
        <p:nvSpPr>
          <p:cNvPr id="73" name="Google Shape;73;p16">
            <a:extLst>
              <a:ext uri="{FF2B5EF4-FFF2-40B4-BE49-F238E27FC236}">
                <a16:creationId xmlns:a16="http://schemas.microsoft.com/office/drawing/2014/main" id="{82CDD334-F441-2D5C-8F1E-2E545F6E9F10}"/>
              </a:ext>
            </a:extLst>
          </p:cNvPr>
          <p:cNvSpPr txBox="1">
            <a:spLocks noGrp="1"/>
          </p:cNvSpPr>
          <p:nvPr>
            <p:ph type="subTitle" idx="1"/>
          </p:nvPr>
        </p:nvSpPr>
        <p:spPr>
          <a:xfrm>
            <a:off x="311700" y="1779150"/>
            <a:ext cx="8520600" cy="1000146"/>
          </a:xfrm>
          <a:prstGeom prst="rect">
            <a:avLst/>
          </a:prstGeom>
        </p:spPr>
        <p:txBody>
          <a:bodyPr spcFirstLastPara="1" wrap="square" lIns="91425" tIns="91425" rIns="91425" bIns="91425" anchor="t" anchorCtr="0">
            <a:normAutofit fontScale="77500" lnSpcReduction="20000"/>
          </a:bodyPr>
          <a:lstStyle/>
          <a:p>
            <a:r>
              <a:rPr lang="en-US" dirty="0"/>
              <a:t>Effective leadership is highly valued in Narcotics Anonymous. Leadership qualities should be carefully considered when selecting trusted servants.</a:t>
            </a:r>
          </a:p>
          <a:p>
            <a:pPr marL="0" lvl="0" indent="0" algn="ctr" rtl="0">
              <a:spcBef>
                <a:spcPts val="0"/>
              </a:spcBef>
              <a:spcAft>
                <a:spcPts val="0"/>
              </a:spcAft>
              <a:buNone/>
            </a:pPr>
            <a:endParaRPr lang="en-US" dirty="0"/>
          </a:p>
          <a:p>
            <a:pPr marL="0" lvl="0" indent="0" algn="ctr" rtl="0">
              <a:spcBef>
                <a:spcPts val="0"/>
              </a:spcBef>
              <a:spcAft>
                <a:spcPts val="0"/>
              </a:spcAft>
              <a:buNone/>
            </a:pPr>
            <a:endParaRPr dirty="0"/>
          </a:p>
        </p:txBody>
      </p:sp>
      <p:sp>
        <p:nvSpPr>
          <p:cNvPr id="2" name="TextBox 1">
            <a:extLst>
              <a:ext uri="{FF2B5EF4-FFF2-40B4-BE49-F238E27FC236}">
                <a16:creationId xmlns:a16="http://schemas.microsoft.com/office/drawing/2014/main" id="{E9AF8AD4-B7BD-E409-8022-35B7346741E7}"/>
              </a:ext>
            </a:extLst>
          </p:cNvPr>
          <p:cNvSpPr txBox="1"/>
          <p:nvPr/>
        </p:nvSpPr>
        <p:spPr>
          <a:xfrm>
            <a:off x="736812" y="2453059"/>
            <a:ext cx="7175796" cy="2477601"/>
          </a:xfrm>
          <a:prstGeom prst="rect">
            <a:avLst/>
          </a:prstGeom>
          <a:noFill/>
        </p:spPr>
        <p:txBody>
          <a:bodyPr wrap="square" rtlCol="0">
            <a:spAutoFit/>
          </a:bodyPr>
          <a:lstStyle/>
          <a:p>
            <a:endParaRPr lang="en-US" dirty="0"/>
          </a:p>
          <a:p>
            <a:r>
              <a:rPr lang="en-US" u="sng" dirty="0">
                <a:ea typeface="MS Mincho" panose="02020609040205080304" pitchFamily="49" charset="-128"/>
                <a:cs typeface="Times New Roman" panose="02020603050405020304" pitchFamily="18" charset="0"/>
              </a:rPr>
              <a:t>Principle:</a:t>
            </a:r>
            <a:r>
              <a:rPr lang="en-US" dirty="0">
                <a:ea typeface="MS Mincho" panose="02020609040205080304" pitchFamily="49" charset="-128"/>
                <a:cs typeface="Times New Roman" panose="02020603050405020304" pitchFamily="18" charset="0"/>
              </a:rPr>
              <a:t> </a:t>
            </a:r>
            <a:r>
              <a:rPr lang="en-US" b="1" dirty="0">
                <a:ea typeface="MS Mincho" panose="02020609040205080304" pitchFamily="49" charset="-128"/>
                <a:cs typeface="Times New Roman" panose="02020603050405020304" pitchFamily="18" charset="0"/>
              </a:rPr>
              <a:t>Leadership - </a:t>
            </a:r>
            <a:r>
              <a:rPr lang="en-US" dirty="0"/>
              <a:t>A trait of a person who has a commanding authority or influence</a:t>
            </a:r>
          </a:p>
          <a:p>
            <a:pPr lvl="0"/>
            <a:endParaRPr lang="en-CA" b="1" dirty="0">
              <a:ea typeface="MS Mincho" panose="02020609040205080304" pitchFamily="49" charset="-128"/>
              <a:cs typeface="Times New Roman" panose="02020603050405020304" pitchFamily="18" charset="0"/>
            </a:endParaRPr>
          </a:p>
          <a:p>
            <a:pPr marL="285750" lvl="0" indent="-285750">
              <a:spcAft>
                <a:spcPts val="600"/>
              </a:spcAft>
              <a:buFont typeface="Arial" panose="020B0604020202020204" pitchFamily="34" charset="0"/>
              <a:buChar char="•"/>
            </a:pPr>
            <a:r>
              <a:rPr lang="en-US" dirty="0">
                <a:ea typeface="MS Mincho" panose="02020609040205080304" pitchFamily="49" charset="-128"/>
                <a:cs typeface="Times New Roman" panose="02020603050405020304" pitchFamily="18" charset="0"/>
              </a:rPr>
              <a:t>Any NA member can be a leader, and every NA member has the right to serve the Fellowship.</a:t>
            </a:r>
            <a:endParaRPr lang="en-CA" dirty="0">
              <a:ea typeface="MS Mincho" panose="02020609040205080304" pitchFamily="49" charset="-128"/>
              <a:cs typeface="Times New Roman" panose="02020603050405020304" pitchFamily="18" charset="0"/>
            </a:endParaRPr>
          </a:p>
          <a:p>
            <a:pPr marL="285750" lvl="0" indent="-285750">
              <a:spcAft>
                <a:spcPts val="600"/>
              </a:spcAft>
              <a:buFont typeface="Arial" panose="020B0604020202020204" pitchFamily="34" charset="0"/>
              <a:buChar char="•"/>
            </a:pPr>
            <a:r>
              <a:rPr lang="en-US" dirty="0">
                <a:ea typeface="MS Mincho" panose="02020609040205080304" pitchFamily="49" charset="-128"/>
                <a:cs typeface="Times New Roman" panose="02020603050405020304" pitchFamily="18" charset="0"/>
              </a:rPr>
              <a:t>Anyone may serve as a trusted servant within the bounds of the requirements of the position (i.e., clean time, transportation, computer skills, prior experience, etc.)</a:t>
            </a:r>
            <a:endParaRPr lang="en-CA" dirty="0">
              <a:ea typeface="MS Mincho" panose="02020609040205080304" pitchFamily="49" charset="-128"/>
              <a:cs typeface="Times New Roman" panose="02020603050405020304" pitchFamily="18" charset="0"/>
            </a:endParaRPr>
          </a:p>
          <a:p>
            <a:pPr marL="285750" indent="-285750">
              <a:spcAft>
                <a:spcPts val="600"/>
              </a:spcAft>
              <a:buFont typeface="Arial" panose="020B0604020202020204" pitchFamily="34" charset="0"/>
              <a:buChar char="•"/>
            </a:pPr>
            <a:r>
              <a:rPr lang="en-US" dirty="0">
                <a:ea typeface="MS Mincho" panose="02020609040205080304" pitchFamily="49" charset="-128"/>
                <a:cs typeface="Times New Roman" panose="02020603050405020304" pitchFamily="18" charset="0"/>
              </a:rPr>
              <a:t>We have an obligation to fill trusted servant positions with the best candidates possible to get the best results.</a:t>
            </a:r>
            <a:endParaRPr lang="en-CA" dirty="0"/>
          </a:p>
          <a:p>
            <a:endParaRPr lang="en-US" dirty="0"/>
          </a:p>
        </p:txBody>
      </p:sp>
    </p:spTree>
    <p:extLst>
      <p:ext uri="{BB962C8B-B14F-4D97-AF65-F5344CB8AC3E}">
        <p14:creationId xmlns:p14="http://schemas.microsoft.com/office/powerpoint/2010/main" val="967318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1">
          <a:extLst>
            <a:ext uri="{FF2B5EF4-FFF2-40B4-BE49-F238E27FC236}">
              <a16:creationId xmlns:a16="http://schemas.microsoft.com/office/drawing/2014/main" id="{3040FE63-28C3-DC6B-5083-6EE6AF655095}"/>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06EB8256-C79B-90DE-515C-53B05BA74AE7}"/>
              </a:ext>
            </a:extLst>
          </p:cNvPr>
          <p:cNvSpPr txBox="1">
            <a:spLocks noGrp="1"/>
          </p:cNvSpPr>
          <p:nvPr>
            <p:ph type="ctrTitle"/>
          </p:nvPr>
        </p:nvSpPr>
        <p:spPr>
          <a:xfrm>
            <a:off x="311708" y="744575"/>
            <a:ext cx="8520600" cy="79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US" dirty="0"/>
              <a:t>Concept 5</a:t>
            </a:r>
            <a:endParaRPr dirty="0"/>
          </a:p>
        </p:txBody>
      </p:sp>
      <p:sp>
        <p:nvSpPr>
          <p:cNvPr id="73" name="Google Shape;73;p16">
            <a:extLst>
              <a:ext uri="{FF2B5EF4-FFF2-40B4-BE49-F238E27FC236}">
                <a16:creationId xmlns:a16="http://schemas.microsoft.com/office/drawing/2014/main" id="{C6C19A4F-5788-9E77-6148-93E0C6258C31}"/>
              </a:ext>
            </a:extLst>
          </p:cNvPr>
          <p:cNvSpPr txBox="1">
            <a:spLocks noGrp="1"/>
          </p:cNvSpPr>
          <p:nvPr>
            <p:ph type="subTitle" idx="1"/>
          </p:nvPr>
        </p:nvSpPr>
        <p:spPr>
          <a:xfrm>
            <a:off x="311700" y="1779150"/>
            <a:ext cx="8520600" cy="1000146"/>
          </a:xfrm>
          <a:prstGeom prst="rect">
            <a:avLst/>
          </a:prstGeom>
        </p:spPr>
        <p:txBody>
          <a:bodyPr spcFirstLastPara="1" wrap="square" lIns="91425" tIns="91425" rIns="91425" bIns="91425" anchor="t" anchorCtr="0">
            <a:normAutofit fontScale="77500" lnSpcReduction="20000"/>
          </a:bodyPr>
          <a:lstStyle/>
          <a:p>
            <a:pPr marL="228600" indent="-228600">
              <a:tabLst>
                <a:tab pos="228600" algn="l"/>
              </a:tabLst>
            </a:pPr>
            <a:r>
              <a:rPr lang="en-US" dirty="0">
                <a:solidFill>
                  <a:srgbClr val="002060"/>
                </a:solidFill>
                <a:latin typeface="Palatino"/>
                <a:ea typeface="MS Mincho" panose="02020609040205080304" pitchFamily="49" charset="-128"/>
                <a:cs typeface="Times New Roman" panose="02020603050405020304" pitchFamily="18" charset="0"/>
              </a:rPr>
              <a:t>For each responsibility assigned to the service structure, a single point of decision and accountability</a:t>
            </a:r>
          </a:p>
          <a:p>
            <a:pPr marL="228600" indent="-228600">
              <a:tabLst>
                <a:tab pos="228600" algn="l"/>
              </a:tabLst>
            </a:pPr>
            <a:r>
              <a:rPr lang="en-US" dirty="0">
                <a:solidFill>
                  <a:srgbClr val="002060"/>
                </a:solidFill>
                <a:latin typeface="Palatino"/>
                <a:ea typeface="MS Mincho" panose="02020609040205080304" pitchFamily="49" charset="-128"/>
                <a:cs typeface="Times New Roman" panose="02020603050405020304" pitchFamily="18" charset="0"/>
              </a:rPr>
              <a:t>should be clearly defined. </a:t>
            </a:r>
          </a:p>
          <a:p>
            <a:pPr marL="0" lvl="0" indent="0" algn="ctr" rtl="0">
              <a:spcBef>
                <a:spcPts val="0"/>
              </a:spcBef>
              <a:spcAft>
                <a:spcPts val="0"/>
              </a:spcAft>
              <a:buNone/>
            </a:pPr>
            <a:endParaRPr lang="en-US" dirty="0">
              <a:solidFill>
                <a:srgbClr val="002060"/>
              </a:solidFill>
            </a:endParaRPr>
          </a:p>
          <a:p>
            <a:pPr marL="0" lvl="0" indent="0" algn="ctr" rtl="0">
              <a:spcBef>
                <a:spcPts val="0"/>
              </a:spcBef>
              <a:spcAft>
                <a:spcPts val="0"/>
              </a:spcAft>
              <a:buNone/>
            </a:pPr>
            <a:endParaRPr dirty="0">
              <a:solidFill>
                <a:srgbClr val="002060"/>
              </a:solidFill>
            </a:endParaRPr>
          </a:p>
        </p:txBody>
      </p:sp>
      <p:sp>
        <p:nvSpPr>
          <p:cNvPr id="2" name="TextBox 1">
            <a:extLst>
              <a:ext uri="{FF2B5EF4-FFF2-40B4-BE49-F238E27FC236}">
                <a16:creationId xmlns:a16="http://schemas.microsoft.com/office/drawing/2014/main" id="{A4A0948D-AF21-A84F-3032-A4CF5DF4464C}"/>
              </a:ext>
            </a:extLst>
          </p:cNvPr>
          <p:cNvSpPr txBox="1"/>
          <p:nvPr/>
        </p:nvSpPr>
        <p:spPr>
          <a:xfrm>
            <a:off x="724620" y="2779296"/>
            <a:ext cx="7919508" cy="1554272"/>
          </a:xfrm>
          <a:prstGeom prst="rect">
            <a:avLst/>
          </a:prstGeom>
          <a:noFill/>
        </p:spPr>
        <p:txBody>
          <a:bodyPr wrap="square" rtlCol="0">
            <a:spAutoFit/>
          </a:bodyPr>
          <a:lstStyle/>
          <a:p>
            <a:endParaRPr lang="en-US" dirty="0">
              <a:solidFill>
                <a:srgbClr val="002060"/>
              </a:solidFill>
            </a:endParaRPr>
          </a:p>
          <a:p>
            <a:r>
              <a:rPr lang="en-US" u="sng" dirty="0">
                <a:solidFill>
                  <a:srgbClr val="002060"/>
                </a:solidFill>
                <a:latin typeface="Palatino"/>
                <a:ea typeface="MS Mincho" panose="02020609040205080304" pitchFamily="49" charset="-128"/>
                <a:cs typeface="Times New Roman" panose="02020603050405020304" pitchFamily="18" charset="0"/>
              </a:rPr>
              <a:t>Principle</a:t>
            </a:r>
            <a:r>
              <a:rPr lang="en-US" dirty="0">
                <a:solidFill>
                  <a:srgbClr val="002060"/>
                </a:solidFill>
                <a:latin typeface="Palatino"/>
                <a:ea typeface="MS Mincho" panose="02020609040205080304" pitchFamily="49" charset="-128"/>
                <a:cs typeface="Times New Roman" panose="02020603050405020304" pitchFamily="18" charset="0"/>
              </a:rPr>
              <a:t>: </a:t>
            </a:r>
            <a:r>
              <a:rPr lang="en-US" b="1" dirty="0">
                <a:solidFill>
                  <a:srgbClr val="002060"/>
                </a:solidFill>
                <a:latin typeface="Palatino"/>
                <a:ea typeface="MS Mincho" panose="02020609040205080304" pitchFamily="49" charset="-128"/>
                <a:cs typeface="Times New Roman" panose="02020603050405020304" pitchFamily="18" charset="0"/>
              </a:rPr>
              <a:t>Accountability - </a:t>
            </a:r>
            <a:r>
              <a:rPr lang="en-US" dirty="0">
                <a:latin typeface="Palatino"/>
              </a:rPr>
              <a:t>The quality or state of being accountable (subject to giving an account)</a:t>
            </a:r>
          </a:p>
          <a:p>
            <a:pPr lvl="0"/>
            <a:endParaRPr lang="en-CA" sz="1100" b="1" dirty="0">
              <a:solidFill>
                <a:srgbClr val="002060"/>
              </a:solidFill>
              <a:latin typeface="Times" panose="02020603050405020304" pitchFamily="18" charset="0"/>
              <a:ea typeface="MS Mincho" panose="02020609040205080304" pitchFamily="49" charset="-128"/>
              <a:cs typeface="Times New Roman" panose="02020603050405020304" pitchFamily="18" charset="0"/>
            </a:endParaRPr>
          </a:p>
          <a:p>
            <a:pPr marL="285750" indent="-285750">
              <a:buFont typeface="Arial" panose="020B0604020202020204" pitchFamily="34" charset="0"/>
              <a:buChar char="•"/>
            </a:pPr>
            <a:r>
              <a:rPr lang="en-US" dirty="0">
                <a:solidFill>
                  <a:srgbClr val="002060"/>
                </a:solidFill>
                <a:latin typeface="Palatino"/>
                <a:ea typeface="MS Mincho" panose="02020609040205080304" pitchFamily="49" charset="-128"/>
                <a:cs typeface="Times New Roman" panose="02020603050405020304" pitchFamily="18" charset="0"/>
              </a:rPr>
              <a:t>Responsibilities and deliverables must be clearly defined, ideally in writing so there is no cause for ambiguity or confusion over what is expected of a trusted servant or service body.  Policy and guideline documents often accomplish this</a:t>
            </a:r>
            <a:endParaRPr lang="en-CA" dirty="0">
              <a:solidFill>
                <a:srgbClr val="002060"/>
              </a:solidFill>
            </a:endParaRPr>
          </a:p>
          <a:p>
            <a:endParaRPr lang="en-US" dirty="0">
              <a:solidFill>
                <a:srgbClr val="002060"/>
              </a:solidFill>
            </a:endParaRPr>
          </a:p>
        </p:txBody>
      </p:sp>
    </p:spTree>
    <p:extLst>
      <p:ext uri="{BB962C8B-B14F-4D97-AF65-F5344CB8AC3E}">
        <p14:creationId xmlns:p14="http://schemas.microsoft.com/office/powerpoint/2010/main" val="2568722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1">
          <a:extLst>
            <a:ext uri="{FF2B5EF4-FFF2-40B4-BE49-F238E27FC236}">
              <a16:creationId xmlns:a16="http://schemas.microsoft.com/office/drawing/2014/main" id="{58B13258-04D6-E3B9-6301-FF7F8F5084A4}"/>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C52154B7-5DD9-FF73-46C4-A0E5FFE786E8}"/>
              </a:ext>
            </a:extLst>
          </p:cNvPr>
          <p:cNvSpPr txBox="1">
            <a:spLocks noGrp="1"/>
          </p:cNvSpPr>
          <p:nvPr>
            <p:ph type="ctrTitle"/>
          </p:nvPr>
        </p:nvSpPr>
        <p:spPr>
          <a:xfrm>
            <a:off x="311708" y="744575"/>
            <a:ext cx="8520600" cy="79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US" dirty="0"/>
              <a:t>Concept 6</a:t>
            </a:r>
            <a:endParaRPr dirty="0"/>
          </a:p>
        </p:txBody>
      </p:sp>
      <p:sp>
        <p:nvSpPr>
          <p:cNvPr id="73" name="Google Shape;73;p16">
            <a:extLst>
              <a:ext uri="{FF2B5EF4-FFF2-40B4-BE49-F238E27FC236}">
                <a16:creationId xmlns:a16="http://schemas.microsoft.com/office/drawing/2014/main" id="{32B3144A-DF1A-B9ED-F73C-4BEDA9B4031D}"/>
              </a:ext>
            </a:extLst>
          </p:cNvPr>
          <p:cNvSpPr txBox="1">
            <a:spLocks noGrp="1"/>
          </p:cNvSpPr>
          <p:nvPr>
            <p:ph type="subTitle" idx="1"/>
          </p:nvPr>
        </p:nvSpPr>
        <p:spPr>
          <a:xfrm>
            <a:off x="311700" y="1779150"/>
            <a:ext cx="8520600" cy="792600"/>
          </a:xfrm>
          <a:prstGeom prst="rect">
            <a:avLst/>
          </a:prstGeom>
        </p:spPr>
        <p:txBody>
          <a:bodyPr spcFirstLastPara="1" wrap="square" lIns="91425" tIns="91425" rIns="91425" bIns="91425" anchor="t" anchorCtr="0">
            <a:normAutofit fontScale="62500" lnSpcReduction="20000"/>
          </a:bodyPr>
          <a:lstStyle/>
          <a:p>
            <a:pPr marL="342900" lvl="0">
              <a:tabLst>
                <a:tab pos="228600" algn="l"/>
              </a:tabLst>
            </a:pPr>
            <a:r>
              <a:rPr lang="en-US" b="1" dirty="0">
                <a:latin typeface="Palatino"/>
                <a:ea typeface="MS Mincho" panose="02020609040205080304" pitchFamily="49" charset="-128"/>
                <a:cs typeface="Times New Roman" panose="02020603050405020304" pitchFamily="18" charset="0"/>
              </a:rPr>
              <a:t>Group conscience is the spiritual means by which we invite a loving God to</a:t>
            </a:r>
          </a:p>
          <a:p>
            <a:pPr marL="342900" lvl="0">
              <a:spcAft>
                <a:spcPts val="1200"/>
              </a:spcAft>
              <a:tabLst>
                <a:tab pos="228600" algn="l"/>
              </a:tabLst>
            </a:pPr>
            <a:r>
              <a:rPr lang="en-US" b="1" dirty="0">
                <a:latin typeface="Palatino"/>
                <a:ea typeface="MS Mincho" panose="02020609040205080304" pitchFamily="49" charset="-128"/>
                <a:cs typeface="Times New Roman" panose="02020603050405020304" pitchFamily="18" charset="0"/>
              </a:rPr>
              <a:t>influence our decisions.</a:t>
            </a:r>
            <a:endParaRPr lang="en-US" dirty="0">
              <a:solidFill>
                <a:srgbClr val="002060"/>
              </a:solidFill>
            </a:endParaRPr>
          </a:p>
          <a:p>
            <a:pPr marL="0" lvl="0" indent="0" algn="ctr" rtl="0">
              <a:spcBef>
                <a:spcPts val="0"/>
              </a:spcBef>
              <a:spcAft>
                <a:spcPts val="0"/>
              </a:spcAft>
              <a:buNone/>
            </a:pPr>
            <a:endParaRPr dirty="0">
              <a:solidFill>
                <a:srgbClr val="002060"/>
              </a:solidFill>
            </a:endParaRPr>
          </a:p>
        </p:txBody>
      </p:sp>
      <p:sp>
        <p:nvSpPr>
          <p:cNvPr id="2" name="TextBox 1">
            <a:extLst>
              <a:ext uri="{FF2B5EF4-FFF2-40B4-BE49-F238E27FC236}">
                <a16:creationId xmlns:a16="http://schemas.microsoft.com/office/drawing/2014/main" id="{8966AA17-DE09-BB1B-2EFA-B06C8983523A}"/>
              </a:ext>
            </a:extLst>
          </p:cNvPr>
          <p:cNvSpPr txBox="1"/>
          <p:nvPr/>
        </p:nvSpPr>
        <p:spPr>
          <a:xfrm>
            <a:off x="724620" y="2571750"/>
            <a:ext cx="7200180" cy="1985159"/>
          </a:xfrm>
          <a:prstGeom prst="rect">
            <a:avLst/>
          </a:prstGeom>
          <a:noFill/>
        </p:spPr>
        <p:txBody>
          <a:bodyPr wrap="square" rtlCol="0">
            <a:spAutoFit/>
          </a:bodyPr>
          <a:lstStyle/>
          <a:p>
            <a:endParaRPr lang="en-US" dirty="0">
              <a:solidFill>
                <a:srgbClr val="002060"/>
              </a:solidFill>
            </a:endParaRPr>
          </a:p>
          <a:p>
            <a:r>
              <a:rPr lang="en-US" u="sng" dirty="0">
                <a:latin typeface="Palatino"/>
                <a:ea typeface="MS Mincho" panose="02020609040205080304" pitchFamily="49" charset="-128"/>
                <a:cs typeface="Times New Roman" panose="02020603050405020304" pitchFamily="18" charset="0"/>
              </a:rPr>
              <a:t>Principle</a:t>
            </a:r>
            <a:r>
              <a:rPr lang="en-US" dirty="0">
                <a:latin typeface="Palatino"/>
                <a:ea typeface="MS Mincho" panose="02020609040205080304" pitchFamily="49" charset="-128"/>
                <a:cs typeface="Times New Roman" panose="02020603050405020304" pitchFamily="18" charset="0"/>
              </a:rPr>
              <a:t>: </a:t>
            </a:r>
            <a:r>
              <a:rPr lang="en-US" b="1" dirty="0">
                <a:latin typeface="Palatino"/>
                <a:ea typeface="MS Mincho" panose="02020609040205080304" pitchFamily="49" charset="-128"/>
                <a:cs typeface="Times New Roman" panose="02020603050405020304" pitchFamily="18" charset="0"/>
              </a:rPr>
              <a:t>Spiritual Guidance - </a:t>
            </a:r>
            <a:r>
              <a:rPr lang="en-US" dirty="0">
                <a:latin typeface="Palatino"/>
              </a:rPr>
              <a:t>Relating to or consisting of spirit;</a:t>
            </a:r>
          </a:p>
          <a:p>
            <a:r>
              <a:rPr lang="en-US" dirty="0">
                <a:latin typeface="Palatino"/>
              </a:rPr>
              <a:t>The act or process of guiding</a:t>
            </a:r>
          </a:p>
          <a:p>
            <a:pPr lvl="0"/>
            <a:endParaRPr lang="en-CA" sz="1100" b="1" dirty="0">
              <a:latin typeface="Times" panose="02020603050405020304" pitchFamily="18" charset="0"/>
              <a:ea typeface="MS Mincho" panose="02020609040205080304" pitchFamily="49" charset="-128"/>
              <a:cs typeface="Times New Roman" panose="02020603050405020304" pitchFamily="18" charset="0"/>
            </a:endParaRPr>
          </a:p>
          <a:p>
            <a:pPr marL="285750" lvl="0" indent="-285750">
              <a:buFont typeface="Arial" panose="020B0604020202020204" pitchFamily="34" charset="0"/>
              <a:buChar char="•"/>
            </a:pPr>
            <a:r>
              <a:rPr lang="en-US" dirty="0">
                <a:latin typeface="Palatino"/>
                <a:ea typeface="MS Mincho" panose="02020609040205080304" pitchFamily="49" charset="-128"/>
                <a:cs typeface="Times New Roman" panose="02020603050405020304" pitchFamily="18" charset="0"/>
              </a:rPr>
              <a:t>Group conscience is the sum of all the individual consciences in the room, hopefully working together toward common goals.</a:t>
            </a:r>
            <a:endParaRPr lang="en-CA" sz="1100" dirty="0">
              <a:latin typeface="Times" panose="02020603050405020304" pitchFamily="18" charset="0"/>
              <a:ea typeface="MS Mincho" panose="02020609040205080304" pitchFamily="49" charset="-128"/>
              <a:cs typeface="Times New Roman" panose="02020603050405020304" pitchFamily="18" charset="0"/>
            </a:endParaRPr>
          </a:p>
          <a:p>
            <a:pPr marL="285750" indent="-285750">
              <a:buFont typeface="Arial" panose="020B0604020202020204" pitchFamily="34" charset="0"/>
              <a:buChar char="•"/>
            </a:pPr>
            <a:r>
              <a:rPr lang="en-US" dirty="0">
                <a:latin typeface="Palatino"/>
                <a:ea typeface="MS Mincho" panose="02020609040205080304" pitchFamily="49" charset="-128"/>
                <a:cs typeface="Times New Roman" panose="02020603050405020304" pitchFamily="18" charset="0"/>
              </a:rPr>
              <a:t>We seek spiritual unity (unanimity) in our decision making processes more than simple  majority votes.</a:t>
            </a:r>
            <a:endParaRPr lang="en-CA" dirty="0"/>
          </a:p>
          <a:p>
            <a:endParaRPr lang="en-US" dirty="0">
              <a:solidFill>
                <a:srgbClr val="002060"/>
              </a:solidFill>
            </a:endParaRPr>
          </a:p>
        </p:txBody>
      </p:sp>
    </p:spTree>
    <p:extLst>
      <p:ext uri="{BB962C8B-B14F-4D97-AF65-F5344CB8AC3E}">
        <p14:creationId xmlns:p14="http://schemas.microsoft.com/office/powerpoint/2010/main" val="792469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7">
          <a:extLst>
            <a:ext uri="{FF2B5EF4-FFF2-40B4-BE49-F238E27FC236}">
              <a16:creationId xmlns:a16="http://schemas.microsoft.com/office/drawing/2014/main" id="{D5BB8D1A-4F9C-2C72-36AC-F44925BE2797}"/>
            </a:ext>
          </a:extLst>
        </p:cNvPr>
        <p:cNvGrpSpPr/>
        <p:nvPr/>
      </p:nvGrpSpPr>
      <p:grpSpPr>
        <a:xfrm>
          <a:off x="0" y="0"/>
          <a:ext cx="0" cy="0"/>
          <a:chOff x="0" y="0"/>
          <a:chExt cx="0" cy="0"/>
        </a:xfrm>
      </p:grpSpPr>
      <p:sp>
        <p:nvSpPr>
          <p:cNvPr id="78" name="Google Shape;78;p17">
            <a:extLst>
              <a:ext uri="{FF2B5EF4-FFF2-40B4-BE49-F238E27FC236}">
                <a16:creationId xmlns:a16="http://schemas.microsoft.com/office/drawing/2014/main" id="{3DCD728F-1184-BA32-0942-AF232BDA92D2}"/>
              </a:ext>
            </a:extLst>
          </p:cNvPr>
          <p:cNvSpPr txBox="1">
            <a:spLocks noGrp="1"/>
          </p:cNvSpPr>
          <p:nvPr>
            <p:ph type="ctrTitle"/>
          </p:nvPr>
        </p:nvSpPr>
        <p:spPr>
          <a:xfrm>
            <a:off x="311700" y="342239"/>
            <a:ext cx="8520600" cy="2052600"/>
          </a:xfrm>
          <a:prstGeom prst="rect">
            <a:avLst/>
          </a:prstGeom>
        </p:spPr>
        <p:txBody>
          <a:bodyPr spcFirstLastPara="1" wrap="square" lIns="91425" tIns="91425" rIns="91425" bIns="91425" anchor="b" anchorCtr="0">
            <a:normAutofit/>
          </a:bodyPr>
          <a:lstStyle/>
          <a:p>
            <a:pPr lvl="0"/>
            <a:r>
              <a:rPr lang="en-US" sz="5400" dirty="0"/>
              <a:t>Group</a:t>
            </a:r>
            <a:br>
              <a:rPr lang="en-US" sz="5400" dirty="0"/>
            </a:br>
            <a:r>
              <a:rPr lang="en-US" sz="5400" dirty="0"/>
              <a:t>Discussion</a:t>
            </a:r>
            <a:endParaRPr dirty="0"/>
          </a:p>
        </p:txBody>
      </p:sp>
      <p:sp>
        <p:nvSpPr>
          <p:cNvPr id="79" name="Google Shape;79;p17">
            <a:extLst>
              <a:ext uri="{FF2B5EF4-FFF2-40B4-BE49-F238E27FC236}">
                <a16:creationId xmlns:a16="http://schemas.microsoft.com/office/drawing/2014/main" id="{864D58D7-F3D5-40A9-A96A-22DAF63027F5}"/>
              </a:ext>
            </a:extLst>
          </p:cNvPr>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dirty="0"/>
              <a:t>Concepts 4, 5, and 6</a:t>
            </a:r>
            <a:endParaRPr dirty="0"/>
          </a:p>
        </p:txBody>
      </p:sp>
    </p:spTree>
    <p:extLst>
      <p:ext uri="{BB962C8B-B14F-4D97-AF65-F5344CB8AC3E}">
        <p14:creationId xmlns:p14="http://schemas.microsoft.com/office/powerpoint/2010/main" val="2878135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1">
          <a:extLst>
            <a:ext uri="{FF2B5EF4-FFF2-40B4-BE49-F238E27FC236}">
              <a16:creationId xmlns:a16="http://schemas.microsoft.com/office/drawing/2014/main" id="{3027720A-C5F7-4FB6-5C11-133F5550B269}"/>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C0AA994B-9B62-158E-61BD-1E04E2EF7A6F}"/>
              </a:ext>
            </a:extLst>
          </p:cNvPr>
          <p:cNvSpPr txBox="1">
            <a:spLocks noGrp="1"/>
          </p:cNvSpPr>
          <p:nvPr>
            <p:ph type="ctrTitle"/>
          </p:nvPr>
        </p:nvSpPr>
        <p:spPr>
          <a:xfrm>
            <a:off x="311708" y="744575"/>
            <a:ext cx="8520600" cy="79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US" dirty="0"/>
              <a:t>Concept 7</a:t>
            </a:r>
            <a:endParaRPr dirty="0"/>
          </a:p>
        </p:txBody>
      </p:sp>
      <p:sp>
        <p:nvSpPr>
          <p:cNvPr id="73" name="Google Shape;73;p16">
            <a:extLst>
              <a:ext uri="{FF2B5EF4-FFF2-40B4-BE49-F238E27FC236}">
                <a16:creationId xmlns:a16="http://schemas.microsoft.com/office/drawing/2014/main" id="{47A90FE1-E541-38BE-64C4-ED2E3497EFF6}"/>
              </a:ext>
            </a:extLst>
          </p:cNvPr>
          <p:cNvSpPr txBox="1">
            <a:spLocks noGrp="1"/>
          </p:cNvSpPr>
          <p:nvPr>
            <p:ph type="subTitle" idx="1"/>
          </p:nvPr>
        </p:nvSpPr>
        <p:spPr>
          <a:xfrm>
            <a:off x="311708" y="1658162"/>
            <a:ext cx="8520600" cy="913588"/>
          </a:xfrm>
          <a:prstGeom prst="rect">
            <a:avLst/>
          </a:prstGeom>
        </p:spPr>
        <p:txBody>
          <a:bodyPr spcFirstLastPara="1" wrap="square" lIns="91425" tIns="91425" rIns="91425" bIns="91425" anchor="t" anchorCtr="0">
            <a:noAutofit/>
          </a:bodyPr>
          <a:lstStyle/>
          <a:p>
            <a:r>
              <a:rPr lang="en-US" sz="1800" dirty="0">
                <a:latin typeface="Palatino"/>
              </a:rPr>
              <a:t>All members of a service structure bear substantial responsibility for that body’s decisions and should be allowed to fully participate in its decision-making processes.</a:t>
            </a:r>
          </a:p>
        </p:txBody>
      </p:sp>
      <p:sp>
        <p:nvSpPr>
          <p:cNvPr id="2" name="TextBox 1">
            <a:extLst>
              <a:ext uri="{FF2B5EF4-FFF2-40B4-BE49-F238E27FC236}">
                <a16:creationId xmlns:a16="http://schemas.microsoft.com/office/drawing/2014/main" id="{E2520861-9F49-F7FE-7E7C-15358BE40135}"/>
              </a:ext>
            </a:extLst>
          </p:cNvPr>
          <p:cNvSpPr txBox="1"/>
          <p:nvPr/>
        </p:nvSpPr>
        <p:spPr>
          <a:xfrm>
            <a:off x="724620" y="2571750"/>
            <a:ext cx="7200180" cy="2031325"/>
          </a:xfrm>
          <a:prstGeom prst="rect">
            <a:avLst/>
          </a:prstGeom>
          <a:noFill/>
        </p:spPr>
        <p:txBody>
          <a:bodyPr wrap="square" rtlCol="0">
            <a:spAutoFit/>
          </a:bodyPr>
          <a:lstStyle/>
          <a:p>
            <a:endParaRPr lang="en-US" dirty="0">
              <a:solidFill>
                <a:srgbClr val="002060"/>
              </a:solidFill>
            </a:endParaRPr>
          </a:p>
          <a:p>
            <a:r>
              <a:rPr lang="en-US" dirty="0"/>
              <a:t>Principle: </a:t>
            </a:r>
            <a:r>
              <a:rPr lang="en-US" b="1" dirty="0"/>
              <a:t>Participation - </a:t>
            </a:r>
            <a:r>
              <a:rPr lang="en-US" dirty="0"/>
              <a:t>Ability for people to be involved in activities and decisions that affect their lives.</a:t>
            </a:r>
            <a:endParaRPr lang="en-US" b="1" dirty="0"/>
          </a:p>
          <a:p>
            <a:endParaRPr lang="en-US" b="1" dirty="0"/>
          </a:p>
          <a:p>
            <a:pPr marL="285750" indent="-285750">
              <a:buFont typeface="Arial" panose="020B0604020202020204" pitchFamily="34" charset="0"/>
              <a:buChar char="•"/>
            </a:pPr>
            <a:r>
              <a:rPr lang="en-US" dirty="0"/>
              <a:t>Diversity in our breadth of perspective and experience across our members is our strength.</a:t>
            </a:r>
          </a:p>
          <a:p>
            <a:pPr marL="285750" indent="-285750">
              <a:buFont typeface="Arial" panose="020B0604020202020204" pitchFamily="34" charset="0"/>
              <a:buChar char="•"/>
            </a:pPr>
            <a:r>
              <a:rPr lang="en-US" dirty="0"/>
              <a:t>In significant matters affecting the groups, a service body will want to ask for guidance directly from the groups.</a:t>
            </a:r>
          </a:p>
          <a:p>
            <a:endParaRPr lang="en-US" dirty="0">
              <a:solidFill>
                <a:srgbClr val="002060"/>
              </a:solidFill>
            </a:endParaRPr>
          </a:p>
        </p:txBody>
      </p:sp>
    </p:spTree>
    <p:extLst>
      <p:ext uri="{BB962C8B-B14F-4D97-AF65-F5344CB8AC3E}">
        <p14:creationId xmlns:p14="http://schemas.microsoft.com/office/powerpoint/2010/main" val="2600380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1">
          <a:extLst>
            <a:ext uri="{FF2B5EF4-FFF2-40B4-BE49-F238E27FC236}">
              <a16:creationId xmlns:a16="http://schemas.microsoft.com/office/drawing/2014/main" id="{55FC24F8-9B3B-CCDB-D19A-C2C644568CFE}"/>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577452D6-79A9-807C-F78B-37395C21F2F3}"/>
              </a:ext>
            </a:extLst>
          </p:cNvPr>
          <p:cNvSpPr txBox="1">
            <a:spLocks noGrp="1"/>
          </p:cNvSpPr>
          <p:nvPr>
            <p:ph type="ctrTitle"/>
          </p:nvPr>
        </p:nvSpPr>
        <p:spPr>
          <a:xfrm>
            <a:off x="311700" y="451967"/>
            <a:ext cx="8520600" cy="79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US" dirty="0"/>
              <a:t>Concept 8</a:t>
            </a:r>
            <a:endParaRPr dirty="0"/>
          </a:p>
        </p:txBody>
      </p:sp>
      <p:sp>
        <p:nvSpPr>
          <p:cNvPr id="73" name="Google Shape;73;p16">
            <a:extLst>
              <a:ext uri="{FF2B5EF4-FFF2-40B4-BE49-F238E27FC236}">
                <a16:creationId xmlns:a16="http://schemas.microsoft.com/office/drawing/2014/main" id="{08782BEF-C995-2CA4-B212-1F541B83F5AC}"/>
              </a:ext>
            </a:extLst>
          </p:cNvPr>
          <p:cNvSpPr txBox="1">
            <a:spLocks noGrp="1"/>
          </p:cNvSpPr>
          <p:nvPr>
            <p:ph type="subTitle" idx="1"/>
          </p:nvPr>
        </p:nvSpPr>
        <p:spPr>
          <a:xfrm>
            <a:off x="311700" y="1335540"/>
            <a:ext cx="8520600" cy="913588"/>
          </a:xfrm>
          <a:prstGeom prst="rect">
            <a:avLst/>
          </a:prstGeom>
        </p:spPr>
        <p:txBody>
          <a:bodyPr spcFirstLastPara="1" wrap="square" lIns="91425" tIns="91425" rIns="91425" bIns="91425" anchor="t" anchorCtr="0">
            <a:noAutofit/>
          </a:bodyPr>
          <a:lstStyle/>
          <a:p>
            <a:r>
              <a:rPr lang="en-US" sz="1800" dirty="0"/>
              <a:t>Our service structure depends on the integrity and effectiveness of our communications.</a:t>
            </a:r>
          </a:p>
        </p:txBody>
      </p:sp>
      <p:sp>
        <p:nvSpPr>
          <p:cNvPr id="2" name="TextBox 1">
            <a:extLst>
              <a:ext uri="{FF2B5EF4-FFF2-40B4-BE49-F238E27FC236}">
                <a16:creationId xmlns:a16="http://schemas.microsoft.com/office/drawing/2014/main" id="{B17EA8E4-6239-D785-822C-D3485C130C1D}"/>
              </a:ext>
            </a:extLst>
          </p:cNvPr>
          <p:cNvSpPr txBox="1"/>
          <p:nvPr/>
        </p:nvSpPr>
        <p:spPr>
          <a:xfrm>
            <a:off x="432012" y="2034957"/>
            <a:ext cx="7517172" cy="2893100"/>
          </a:xfrm>
          <a:prstGeom prst="rect">
            <a:avLst/>
          </a:prstGeom>
          <a:noFill/>
        </p:spPr>
        <p:txBody>
          <a:bodyPr wrap="square" rtlCol="0">
            <a:spAutoFit/>
          </a:bodyPr>
          <a:lstStyle/>
          <a:p>
            <a:endParaRPr lang="en-US" dirty="0">
              <a:solidFill>
                <a:srgbClr val="002060"/>
              </a:solidFill>
            </a:endParaRPr>
          </a:p>
          <a:p>
            <a:r>
              <a:rPr lang="en-US" dirty="0"/>
              <a:t>Principle: </a:t>
            </a:r>
            <a:r>
              <a:rPr lang="en-US" b="1" dirty="0"/>
              <a:t>Communication - </a:t>
            </a:r>
            <a:r>
              <a:rPr lang="en-US" dirty="0"/>
              <a:t>The successful conveying  and receiving </a:t>
            </a:r>
          </a:p>
          <a:p>
            <a:r>
              <a:rPr lang="en-US" dirty="0"/>
              <a:t>of information, ideas or feelings.</a:t>
            </a:r>
          </a:p>
          <a:p>
            <a:endParaRPr lang="en-US" b="1" dirty="0"/>
          </a:p>
          <a:p>
            <a:pPr marL="285750" indent="-285750">
              <a:buFont typeface="Arial" panose="020B0604020202020204" pitchFamily="34" charset="0"/>
              <a:buChar char="•"/>
            </a:pPr>
            <a:r>
              <a:rPr lang="en-US" dirty="0"/>
              <a:t>To maintain the unity and effectiveness of our groups, honest , open , and straightforward and regular communication is required in and between all of our service bodies.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Clear, frequent two-way communication is an important prerequisite for delegation and oversight of all our service functions.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Without the full picture, seen from all sides, our groups, service boards, and committees cannot develop and informed group conscience.</a:t>
            </a:r>
          </a:p>
          <a:p>
            <a:endParaRPr lang="en-US" dirty="0">
              <a:solidFill>
                <a:srgbClr val="002060"/>
              </a:solidFill>
            </a:endParaRPr>
          </a:p>
        </p:txBody>
      </p:sp>
    </p:spTree>
    <p:extLst>
      <p:ext uri="{BB962C8B-B14F-4D97-AF65-F5344CB8AC3E}">
        <p14:creationId xmlns:p14="http://schemas.microsoft.com/office/powerpoint/2010/main" val="2959283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1">
          <a:extLst>
            <a:ext uri="{FF2B5EF4-FFF2-40B4-BE49-F238E27FC236}">
              <a16:creationId xmlns:a16="http://schemas.microsoft.com/office/drawing/2014/main" id="{96972BC6-0F37-1067-F4FD-0B6D9D541176}"/>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6FAF1D67-0E6D-0C22-572E-361B930BD796}"/>
              </a:ext>
            </a:extLst>
          </p:cNvPr>
          <p:cNvSpPr txBox="1">
            <a:spLocks noGrp="1"/>
          </p:cNvSpPr>
          <p:nvPr>
            <p:ph type="ctrTitle"/>
          </p:nvPr>
        </p:nvSpPr>
        <p:spPr>
          <a:xfrm>
            <a:off x="311700" y="451967"/>
            <a:ext cx="8520600" cy="79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US" dirty="0"/>
              <a:t>Concept 9</a:t>
            </a:r>
            <a:endParaRPr dirty="0"/>
          </a:p>
        </p:txBody>
      </p:sp>
      <p:sp>
        <p:nvSpPr>
          <p:cNvPr id="73" name="Google Shape;73;p16">
            <a:extLst>
              <a:ext uri="{FF2B5EF4-FFF2-40B4-BE49-F238E27FC236}">
                <a16:creationId xmlns:a16="http://schemas.microsoft.com/office/drawing/2014/main" id="{9D8AC872-0CB9-DF9F-C53C-B15B1AAFC912}"/>
              </a:ext>
            </a:extLst>
          </p:cNvPr>
          <p:cNvSpPr txBox="1">
            <a:spLocks noGrp="1"/>
          </p:cNvSpPr>
          <p:nvPr>
            <p:ph type="subTitle" idx="1"/>
          </p:nvPr>
        </p:nvSpPr>
        <p:spPr>
          <a:xfrm>
            <a:off x="311700" y="1335540"/>
            <a:ext cx="8520600" cy="913588"/>
          </a:xfrm>
          <a:prstGeom prst="rect">
            <a:avLst/>
          </a:prstGeom>
        </p:spPr>
        <p:txBody>
          <a:bodyPr spcFirstLastPara="1" wrap="square" lIns="91425" tIns="91425" rIns="91425" bIns="91425" anchor="t" anchorCtr="0">
            <a:noAutofit/>
          </a:bodyPr>
          <a:lstStyle/>
          <a:p>
            <a:r>
              <a:rPr lang="en-US" sz="1800" dirty="0"/>
              <a:t>All elements of our service structure have the responsibility to carefully consider all viewpoints in their decision making processes.</a:t>
            </a:r>
          </a:p>
        </p:txBody>
      </p:sp>
      <p:sp>
        <p:nvSpPr>
          <p:cNvPr id="2" name="TextBox 1">
            <a:extLst>
              <a:ext uri="{FF2B5EF4-FFF2-40B4-BE49-F238E27FC236}">
                <a16:creationId xmlns:a16="http://schemas.microsoft.com/office/drawing/2014/main" id="{0A8378D9-A0F6-398F-4AF9-A3AF970308A0}"/>
              </a:ext>
            </a:extLst>
          </p:cNvPr>
          <p:cNvSpPr txBox="1"/>
          <p:nvPr/>
        </p:nvSpPr>
        <p:spPr>
          <a:xfrm>
            <a:off x="444204" y="2229320"/>
            <a:ext cx="7517172" cy="2677656"/>
          </a:xfrm>
          <a:prstGeom prst="rect">
            <a:avLst/>
          </a:prstGeom>
          <a:noFill/>
        </p:spPr>
        <p:txBody>
          <a:bodyPr wrap="square" rtlCol="0">
            <a:spAutoFit/>
          </a:bodyPr>
          <a:lstStyle/>
          <a:p>
            <a:r>
              <a:rPr lang="en-US" dirty="0"/>
              <a:t>Principle: </a:t>
            </a:r>
            <a:r>
              <a:rPr lang="en-US" b="1" dirty="0"/>
              <a:t>Open – mindedness - </a:t>
            </a:r>
            <a:r>
              <a:rPr lang="en-US" dirty="0"/>
              <a:t>Willingness to  search actively for evidence against one’s favored beliefs, plans, or goals, and the weighing of such evidence fairly when it is available.</a:t>
            </a:r>
            <a:endParaRPr lang="en-US" b="1" dirty="0"/>
          </a:p>
          <a:p>
            <a:endParaRPr lang="en-US" b="1" dirty="0"/>
          </a:p>
          <a:p>
            <a:pPr marL="285750" indent="-285750">
              <a:buFont typeface="Arial" panose="020B0604020202020204" pitchFamily="34" charset="0"/>
              <a:buChar char="•"/>
            </a:pPr>
            <a:r>
              <a:rPr lang="en-US" dirty="0"/>
              <a:t>When making  a decision, our groups, service boards, and committees should actively seek out all available viewpoints.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are responsible fort share our thoughts and our conscience with our fellow members, carefully explaining our position and listening with equal care to the position of  others.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Many service boards or committees set aside a portion of their agenda for open forums, when members can speak their minds on issues before the body.</a:t>
            </a:r>
          </a:p>
          <a:p>
            <a:endParaRPr lang="en-US" dirty="0">
              <a:solidFill>
                <a:srgbClr val="002060"/>
              </a:solidFill>
            </a:endParaRPr>
          </a:p>
        </p:txBody>
      </p:sp>
    </p:spTree>
    <p:extLst>
      <p:ext uri="{BB962C8B-B14F-4D97-AF65-F5344CB8AC3E}">
        <p14:creationId xmlns:p14="http://schemas.microsoft.com/office/powerpoint/2010/main" val="3931910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7">
          <a:extLst>
            <a:ext uri="{FF2B5EF4-FFF2-40B4-BE49-F238E27FC236}">
              <a16:creationId xmlns:a16="http://schemas.microsoft.com/office/drawing/2014/main" id="{9029C67D-96D8-C2D0-8591-92E8F32DC7BC}"/>
            </a:ext>
          </a:extLst>
        </p:cNvPr>
        <p:cNvGrpSpPr/>
        <p:nvPr/>
      </p:nvGrpSpPr>
      <p:grpSpPr>
        <a:xfrm>
          <a:off x="0" y="0"/>
          <a:ext cx="0" cy="0"/>
          <a:chOff x="0" y="0"/>
          <a:chExt cx="0" cy="0"/>
        </a:xfrm>
      </p:grpSpPr>
      <p:sp>
        <p:nvSpPr>
          <p:cNvPr id="78" name="Google Shape;78;p17">
            <a:extLst>
              <a:ext uri="{FF2B5EF4-FFF2-40B4-BE49-F238E27FC236}">
                <a16:creationId xmlns:a16="http://schemas.microsoft.com/office/drawing/2014/main" id="{010CA2F1-6562-F9E1-688A-00A8673ED9CC}"/>
              </a:ext>
            </a:extLst>
          </p:cNvPr>
          <p:cNvSpPr txBox="1">
            <a:spLocks noGrp="1"/>
          </p:cNvSpPr>
          <p:nvPr>
            <p:ph type="ctrTitle"/>
          </p:nvPr>
        </p:nvSpPr>
        <p:spPr>
          <a:xfrm>
            <a:off x="311700" y="342239"/>
            <a:ext cx="8520600" cy="2052600"/>
          </a:xfrm>
          <a:prstGeom prst="rect">
            <a:avLst/>
          </a:prstGeom>
        </p:spPr>
        <p:txBody>
          <a:bodyPr spcFirstLastPara="1" wrap="square" lIns="91425" tIns="91425" rIns="91425" bIns="91425" anchor="b" anchorCtr="0">
            <a:normAutofit/>
          </a:bodyPr>
          <a:lstStyle/>
          <a:p>
            <a:pPr lvl="0"/>
            <a:r>
              <a:rPr lang="en-US" sz="5400" dirty="0"/>
              <a:t>Group</a:t>
            </a:r>
            <a:br>
              <a:rPr lang="en-US" sz="5400" dirty="0"/>
            </a:br>
            <a:r>
              <a:rPr lang="en-US" sz="5400" dirty="0"/>
              <a:t>Discussion</a:t>
            </a:r>
            <a:endParaRPr dirty="0"/>
          </a:p>
        </p:txBody>
      </p:sp>
      <p:sp>
        <p:nvSpPr>
          <p:cNvPr id="79" name="Google Shape;79;p17">
            <a:extLst>
              <a:ext uri="{FF2B5EF4-FFF2-40B4-BE49-F238E27FC236}">
                <a16:creationId xmlns:a16="http://schemas.microsoft.com/office/drawing/2014/main" id="{E8E52555-03F7-89FC-EE7F-26EC0A743A71}"/>
              </a:ext>
            </a:extLst>
          </p:cNvPr>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dirty="0"/>
              <a:t>Concepts 7, 8, and 9</a:t>
            </a:r>
            <a:endParaRPr dirty="0"/>
          </a:p>
        </p:txBody>
      </p:sp>
    </p:spTree>
    <p:extLst>
      <p:ext uri="{BB962C8B-B14F-4D97-AF65-F5344CB8AC3E}">
        <p14:creationId xmlns:p14="http://schemas.microsoft.com/office/powerpoint/2010/main" val="2827132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1">
          <a:extLst>
            <a:ext uri="{FF2B5EF4-FFF2-40B4-BE49-F238E27FC236}">
              <a16:creationId xmlns:a16="http://schemas.microsoft.com/office/drawing/2014/main" id="{13059BE8-8631-3466-75A5-5D0F41736CDA}"/>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A0D730EE-9B59-FD8B-5034-FD06CE091FDD}"/>
              </a:ext>
            </a:extLst>
          </p:cNvPr>
          <p:cNvSpPr txBox="1">
            <a:spLocks noGrp="1"/>
          </p:cNvSpPr>
          <p:nvPr>
            <p:ph type="ctrTitle"/>
          </p:nvPr>
        </p:nvSpPr>
        <p:spPr>
          <a:xfrm>
            <a:off x="311700" y="451967"/>
            <a:ext cx="8520600" cy="79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US" dirty="0"/>
              <a:t>Concept 10</a:t>
            </a:r>
            <a:endParaRPr dirty="0"/>
          </a:p>
        </p:txBody>
      </p:sp>
      <p:sp>
        <p:nvSpPr>
          <p:cNvPr id="73" name="Google Shape;73;p16">
            <a:extLst>
              <a:ext uri="{FF2B5EF4-FFF2-40B4-BE49-F238E27FC236}">
                <a16:creationId xmlns:a16="http://schemas.microsoft.com/office/drawing/2014/main" id="{E3B0B4BC-A025-5A2F-ECD8-342791C113C5}"/>
              </a:ext>
            </a:extLst>
          </p:cNvPr>
          <p:cNvSpPr txBox="1">
            <a:spLocks noGrp="1"/>
          </p:cNvSpPr>
          <p:nvPr>
            <p:ph type="subTitle" idx="1"/>
          </p:nvPr>
        </p:nvSpPr>
        <p:spPr>
          <a:xfrm>
            <a:off x="311700" y="1335540"/>
            <a:ext cx="8520600" cy="913588"/>
          </a:xfrm>
          <a:prstGeom prst="rect">
            <a:avLst/>
          </a:prstGeom>
        </p:spPr>
        <p:txBody>
          <a:bodyPr spcFirstLastPara="1" wrap="square" lIns="91425" tIns="91425" rIns="91425" bIns="91425" anchor="t" anchorCtr="0">
            <a:noAutofit/>
          </a:bodyPr>
          <a:lstStyle/>
          <a:p>
            <a:r>
              <a:rPr lang="en-US" sz="1800" dirty="0"/>
              <a:t>Any member of a service body can petition that body for the redress of a personal grievance, without fear of reprisal.</a:t>
            </a:r>
          </a:p>
        </p:txBody>
      </p:sp>
      <p:sp>
        <p:nvSpPr>
          <p:cNvPr id="2" name="TextBox 1">
            <a:extLst>
              <a:ext uri="{FF2B5EF4-FFF2-40B4-BE49-F238E27FC236}">
                <a16:creationId xmlns:a16="http://schemas.microsoft.com/office/drawing/2014/main" id="{3C308A49-9D33-30F9-7A3C-1C52D8BD0E06}"/>
              </a:ext>
            </a:extLst>
          </p:cNvPr>
          <p:cNvSpPr txBox="1"/>
          <p:nvPr/>
        </p:nvSpPr>
        <p:spPr>
          <a:xfrm>
            <a:off x="444204" y="2229320"/>
            <a:ext cx="7517172" cy="1600438"/>
          </a:xfrm>
          <a:prstGeom prst="rect">
            <a:avLst/>
          </a:prstGeom>
          <a:noFill/>
        </p:spPr>
        <p:txBody>
          <a:bodyPr wrap="square" rtlCol="0">
            <a:spAutoFit/>
          </a:bodyPr>
          <a:lstStyle/>
          <a:p>
            <a:r>
              <a:rPr lang="en-US" dirty="0"/>
              <a:t>Principle: </a:t>
            </a:r>
            <a:r>
              <a:rPr lang="en-US" b="1" dirty="0"/>
              <a:t>Fairness - </a:t>
            </a:r>
            <a:r>
              <a:rPr lang="en-US" dirty="0"/>
              <a:t>Impartial and just treatment or behavior without favoritism or discrimination.</a:t>
            </a:r>
            <a:endParaRPr lang="en-US" b="1" dirty="0"/>
          </a:p>
          <a:p>
            <a:endParaRPr lang="en-US" dirty="0"/>
          </a:p>
          <a:p>
            <a:pPr marL="285750" indent="-285750">
              <a:buFont typeface="Arial" panose="020B0604020202020204" pitchFamily="34" charset="0"/>
              <a:buChar char="•"/>
            </a:pPr>
            <a:r>
              <a:rPr lang="en-US" dirty="0"/>
              <a:t>Together, the Ninth and Tenth Concepts support an atmosphere in which our members feel free to express themselves frankly on matters at hand. This open atmosphere is essential in developing an effective group conscience.</a:t>
            </a:r>
          </a:p>
          <a:p>
            <a:endParaRPr lang="en-US" dirty="0">
              <a:solidFill>
                <a:srgbClr val="002060"/>
              </a:solidFill>
            </a:endParaRPr>
          </a:p>
        </p:txBody>
      </p:sp>
    </p:spTree>
    <p:extLst>
      <p:ext uri="{BB962C8B-B14F-4D97-AF65-F5344CB8AC3E}">
        <p14:creationId xmlns:p14="http://schemas.microsoft.com/office/powerpoint/2010/main" val="1507200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1">
          <a:extLst>
            <a:ext uri="{FF2B5EF4-FFF2-40B4-BE49-F238E27FC236}">
              <a16:creationId xmlns:a16="http://schemas.microsoft.com/office/drawing/2014/main" id="{24AE4FD9-158B-F5B8-04F5-5352386FA15C}"/>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54C9BB3B-412C-8EBB-17E3-062A57003565}"/>
              </a:ext>
            </a:extLst>
          </p:cNvPr>
          <p:cNvSpPr txBox="1">
            <a:spLocks noGrp="1"/>
          </p:cNvSpPr>
          <p:nvPr>
            <p:ph type="ctrTitle"/>
          </p:nvPr>
        </p:nvSpPr>
        <p:spPr>
          <a:xfrm>
            <a:off x="311700" y="451967"/>
            <a:ext cx="8520600" cy="79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US" dirty="0"/>
              <a:t>Concept 11</a:t>
            </a:r>
            <a:endParaRPr dirty="0"/>
          </a:p>
        </p:txBody>
      </p:sp>
      <p:sp>
        <p:nvSpPr>
          <p:cNvPr id="73" name="Google Shape;73;p16">
            <a:extLst>
              <a:ext uri="{FF2B5EF4-FFF2-40B4-BE49-F238E27FC236}">
                <a16:creationId xmlns:a16="http://schemas.microsoft.com/office/drawing/2014/main" id="{02E5DD12-9389-BB8A-4406-F4C9901E2732}"/>
              </a:ext>
            </a:extLst>
          </p:cNvPr>
          <p:cNvSpPr txBox="1">
            <a:spLocks noGrp="1"/>
          </p:cNvSpPr>
          <p:nvPr>
            <p:ph type="subTitle" idx="1"/>
          </p:nvPr>
        </p:nvSpPr>
        <p:spPr>
          <a:xfrm>
            <a:off x="311700" y="1335540"/>
            <a:ext cx="8520600" cy="913588"/>
          </a:xfrm>
          <a:prstGeom prst="rect">
            <a:avLst/>
          </a:prstGeom>
        </p:spPr>
        <p:txBody>
          <a:bodyPr spcFirstLastPara="1" wrap="square" lIns="91425" tIns="91425" rIns="91425" bIns="91425" anchor="t" anchorCtr="0">
            <a:noAutofit/>
          </a:bodyPr>
          <a:lstStyle/>
          <a:p>
            <a:r>
              <a:rPr lang="en-US" sz="1800" dirty="0"/>
              <a:t>NA funds are to be used to further our primary purpose, and must be managed responsibly.</a:t>
            </a:r>
          </a:p>
        </p:txBody>
      </p:sp>
      <p:sp>
        <p:nvSpPr>
          <p:cNvPr id="2" name="TextBox 1">
            <a:extLst>
              <a:ext uri="{FF2B5EF4-FFF2-40B4-BE49-F238E27FC236}">
                <a16:creationId xmlns:a16="http://schemas.microsoft.com/office/drawing/2014/main" id="{D7A4C566-B0AE-8B0C-7240-9DB69AC5E9FD}"/>
              </a:ext>
            </a:extLst>
          </p:cNvPr>
          <p:cNvSpPr txBox="1"/>
          <p:nvPr/>
        </p:nvSpPr>
        <p:spPr>
          <a:xfrm>
            <a:off x="444204" y="2229320"/>
            <a:ext cx="7517172" cy="1323439"/>
          </a:xfrm>
          <a:prstGeom prst="rect">
            <a:avLst/>
          </a:prstGeom>
          <a:noFill/>
        </p:spPr>
        <p:txBody>
          <a:bodyPr wrap="square" rtlCol="0">
            <a:spAutoFit/>
          </a:bodyPr>
          <a:lstStyle/>
          <a:p>
            <a:pPr>
              <a:spcAft>
                <a:spcPts val="1200"/>
              </a:spcAft>
            </a:pPr>
            <a:r>
              <a:rPr lang="en-US" dirty="0">
                <a:ea typeface="MS Mincho" panose="02020609040205080304" pitchFamily="49" charset="-128"/>
                <a:cs typeface="Times New Roman" panose="02020603050405020304" pitchFamily="18" charset="0"/>
              </a:rPr>
              <a:t>Principle: </a:t>
            </a:r>
            <a:r>
              <a:rPr lang="en-US" b="1" dirty="0">
                <a:ea typeface="MS Mincho" panose="02020609040205080304" pitchFamily="49" charset="-128"/>
                <a:cs typeface="Times New Roman" panose="02020603050405020304" pitchFamily="18" charset="0"/>
              </a:rPr>
              <a:t>Prudence - </a:t>
            </a:r>
            <a:r>
              <a:rPr lang="en-US" dirty="0"/>
              <a:t>Acting with or showing care and thought for the future</a:t>
            </a:r>
            <a:r>
              <a:rPr lang="en-CA" dirty="0"/>
              <a:t>.</a:t>
            </a:r>
            <a:endParaRPr lang="en-US" b="1" dirty="0">
              <a:ea typeface="MS Mincho" panose="02020609040205080304" pitchFamily="49" charset="-128"/>
              <a:cs typeface="Times New Roman" panose="02020603050405020304" pitchFamily="18" charset="0"/>
            </a:endParaRPr>
          </a:p>
          <a:p>
            <a:pPr marL="285750" lvl="0" indent="-285750">
              <a:buFont typeface="Arial" panose="020B0604020202020204" pitchFamily="34" charset="0"/>
              <a:buChar char="•"/>
            </a:pPr>
            <a:r>
              <a:rPr lang="en-US" dirty="0">
                <a:ea typeface="MS Mincho" panose="02020609040205080304" pitchFamily="49" charset="-128"/>
                <a:cs typeface="Times New Roman" panose="02020603050405020304" pitchFamily="18" charset="0"/>
              </a:rPr>
              <a:t>With NA’s primary purpose in mind, our services will avoid wasting money, using the funds they’ve been given to carry our message as effectively as possible. </a:t>
            </a:r>
          </a:p>
          <a:p>
            <a:pPr marL="285750" lvl="0" indent="-285750">
              <a:buFont typeface="Arial" panose="020B0604020202020204" pitchFamily="34" charset="0"/>
              <a:buChar char="•"/>
            </a:pPr>
            <a:r>
              <a:rPr lang="en-US" dirty="0">
                <a:ea typeface="MS Mincho" panose="02020609040205080304" pitchFamily="49" charset="-128"/>
                <a:cs typeface="Times New Roman" panose="02020603050405020304" pitchFamily="18" charset="0"/>
              </a:rPr>
              <a:t>High on our list of priorities should be a commitment to further the goals of NA as a whole.</a:t>
            </a:r>
          </a:p>
          <a:p>
            <a:endParaRPr lang="en-US" dirty="0">
              <a:solidFill>
                <a:srgbClr val="002060"/>
              </a:solidFill>
            </a:endParaRPr>
          </a:p>
        </p:txBody>
      </p:sp>
    </p:spTree>
    <p:extLst>
      <p:ext uri="{BB962C8B-B14F-4D97-AF65-F5344CB8AC3E}">
        <p14:creationId xmlns:p14="http://schemas.microsoft.com/office/powerpoint/2010/main" val="4093121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1">
          <a:extLst>
            <a:ext uri="{FF2B5EF4-FFF2-40B4-BE49-F238E27FC236}">
              <a16:creationId xmlns:a16="http://schemas.microsoft.com/office/drawing/2014/main" id="{9DB3665F-68EE-E07B-570C-8A06DC9D8049}"/>
            </a:ext>
          </a:extLst>
        </p:cNvPr>
        <p:cNvGrpSpPr/>
        <p:nvPr/>
      </p:nvGrpSpPr>
      <p:grpSpPr>
        <a:xfrm>
          <a:off x="0" y="0"/>
          <a:ext cx="0" cy="0"/>
          <a:chOff x="0" y="0"/>
          <a:chExt cx="0" cy="0"/>
        </a:xfrm>
      </p:grpSpPr>
      <p:sp>
        <p:nvSpPr>
          <p:cNvPr id="72" name="Google Shape;72;p16">
            <a:extLst>
              <a:ext uri="{FF2B5EF4-FFF2-40B4-BE49-F238E27FC236}">
                <a16:creationId xmlns:a16="http://schemas.microsoft.com/office/drawing/2014/main" id="{D3E1E15D-D226-BB6B-9700-ED062067AF9A}"/>
              </a:ext>
            </a:extLst>
          </p:cNvPr>
          <p:cNvSpPr txBox="1">
            <a:spLocks noGrp="1"/>
          </p:cNvSpPr>
          <p:nvPr>
            <p:ph type="ctrTitle"/>
          </p:nvPr>
        </p:nvSpPr>
        <p:spPr>
          <a:xfrm>
            <a:off x="311700" y="451967"/>
            <a:ext cx="8520600" cy="79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US" dirty="0"/>
              <a:t>Concept 12</a:t>
            </a:r>
            <a:endParaRPr dirty="0"/>
          </a:p>
        </p:txBody>
      </p:sp>
      <p:sp>
        <p:nvSpPr>
          <p:cNvPr id="73" name="Google Shape;73;p16">
            <a:extLst>
              <a:ext uri="{FF2B5EF4-FFF2-40B4-BE49-F238E27FC236}">
                <a16:creationId xmlns:a16="http://schemas.microsoft.com/office/drawing/2014/main" id="{F21F3AD6-315D-8057-40FF-58C97DAC7FD5}"/>
              </a:ext>
            </a:extLst>
          </p:cNvPr>
          <p:cNvSpPr txBox="1">
            <a:spLocks noGrp="1"/>
          </p:cNvSpPr>
          <p:nvPr>
            <p:ph type="subTitle" idx="1"/>
          </p:nvPr>
        </p:nvSpPr>
        <p:spPr>
          <a:xfrm>
            <a:off x="311700" y="1335540"/>
            <a:ext cx="8520600" cy="913588"/>
          </a:xfrm>
          <a:prstGeom prst="rect">
            <a:avLst/>
          </a:prstGeom>
        </p:spPr>
        <p:txBody>
          <a:bodyPr spcFirstLastPara="1" wrap="square" lIns="91425" tIns="91425" rIns="91425" bIns="91425" anchor="t" anchorCtr="0">
            <a:noAutofit/>
          </a:bodyPr>
          <a:lstStyle/>
          <a:p>
            <a:r>
              <a:rPr lang="en-US" sz="1800" dirty="0"/>
              <a:t>In keeping with the spiritual nature of Narcotics Anonymous, our structure should always be one of service, never of government.</a:t>
            </a:r>
          </a:p>
        </p:txBody>
      </p:sp>
      <p:sp>
        <p:nvSpPr>
          <p:cNvPr id="2" name="TextBox 1">
            <a:extLst>
              <a:ext uri="{FF2B5EF4-FFF2-40B4-BE49-F238E27FC236}">
                <a16:creationId xmlns:a16="http://schemas.microsoft.com/office/drawing/2014/main" id="{88476430-E44A-8152-1045-2E38B72402D7}"/>
              </a:ext>
            </a:extLst>
          </p:cNvPr>
          <p:cNvSpPr txBox="1"/>
          <p:nvPr/>
        </p:nvSpPr>
        <p:spPr>
          <a:xfrm>
            <a:off x="444204" y="2229320"/>
            <a:ext cx="7517172" cy="2677656"/>
          </a:xfrm>
          <a:prstGeom prst="rect">
            <a:avLst/>
          </a:prstGeom>
          <a:noFill/>
        </p:spPr>
        <p:txBody>
          <a:bodyPr wrap="square" rtlCol="0">
            <a:spAutoFit/>
          </a:bodyPr>
          <a:lstStyle/>
          <a:p>
            <a:r>
              <a:rPr lang="en-US" dirty="0">
                <a:ea typeface="MS Mincho" panose="02020609040205080304" pitchFamily="49" charset="-128"/>
                <a:cs typeface="Times New Roman" panose="02020603050405020304" pitchFamily="18" charset="0"/>
              </a:rPr>
              <a:t>Principle: </a:t>
            </a:r>
            <a:r>
              <a:rPr lang="en-US" b="1" dirty="0">
                <a:ea typeface="MS Mincho" panose="02020609040205080304" pitchFamily="49" charset="-128"/>
                <a:cs typeface="Times New Roman" panose="02020603050405020304" pitchFamily="18" charset="0"/>
              </a:rPr>
              <a:t>Service - </a:t>
            </a:r>
            <a:r>
              <a:rPr lang="en-CA" dirty="0"/>
              <a:t>Contribution to the welfare of others.</a:t>
            </a:r>
            <a:endParaRPr lang="en-US" b="1" dirty="0">
              <a:ea typeface="MS Mincho" panose="02020609040205080304" pitchFamily="49" charset="-128"/>
              <a:cs typeface="Times New Roman" panose="02020603050405020304" pitchFamily="18" charset="0"/>
            </a:endParaRPr>
          </a:p>
          <a:p>
            <a:pPr lvl="0"/>
            <a:endParaRPr lang="en-US" b="1" dirty="0">
              <a:ea typeface="MS Mincho" panose="02020609040205080304" pitchFamily="49" charset="-128"/>
              <a:cs typeface="Times New Roman" panose="02020603050405020304" pitchFamily="18" charset="0"/>
            </a:endParaRPr>
          </a:p>
          <a:p>
            <a:pPr marL="285750" lvl="0" indent="-285750">
              <a:buFont typeface="Arial" panose="020B0604020202020204" pitchFamily="34" charset="0"/>
              <a:buChar char="•"/>
            </a:pPr>
            <a:r>
              <a:rPr lang="en-US" dirty="0">
                <a:ea typeface="MS Mincho" panose="02020609040205080304" pitchFamily="49" charset="-128"/>
                <a:cs typeface="Times New Roman" panose="02020603050405020304" pitchFamily="18" charset="0"/>
              </a:rPr>
              <a:t>In service, we express our gratitude for the recovery others have shared with us by carrying ours to others. Nothing could be further from the drive to rule or direct than this spirit of selfless service. </a:t>
            </a:r>
          </a:p>
          <a:p>
            <a:pPr marL="285750" lvl="0" indent="-285750">
              <a:buFont typeface="Arial" panose="020B0604020202020204" pitchFamily="34" charset="0"/>
              <a:buChar char="•"/>
            </a:pPr>
            <a:r>
              <a:rPr lang="en-US" dirty="0">
                <a:ea typeface="MS Mincho" panose="02020609040205080304" pitchFamily="49" charset="-128"/>
                <a:cs typeface="Times New Roman" panose="02020603050405020304" pitchFamily="18" charset="0"/>
              </a:rPr>
              <a:t>Our groups have joined together to create a service structure, a cooperative effort designed to help them carry the message further than they could carry it separately.</a:t>
            </a:r>
          </a:p>
          <a:p>
            <a:pPr marL="285750" lvl="0" indent="-285750">
              <a:buFont typeface="Arial" panose="020B0604020202020204" pitchFamily="34" charset="0"/>
              <a:buChar char="•"/>
            </a:pPr>
            <a:r>
              <a:rPr lang="en-US" dirty="0">
                <a:ea typeface="MS Mincho" panose="02020609040205080304" pitchFamily="49" charset="-128"/>
                <a:cs typeface="Times New Roman" panose="02020603050405020304" pitchFamily="18" charset="0"/>
              </a:rPr>
              <a:t>When any one element attempts to act as an agency of government, rather than a vehicle for service, it strains the ties that bind us all together, threatening our fellowship’s overall effectiveness in fulfilling its primary purpose. Humility is an essential attribute of non-governing service in Narcotics Anonymous.</a:t>
            </a:r>
          </a:p>
          <a:p>
            <a:endParaRPr lang="en-US" dirty="0">
              <a:solidFill>
                <a:srgbClr val="002060"/>
              </a:solidFill>
            </a:endParaRPr>
          </a:p>
        </p:txBody>
      </p:sp>
    </p:spTree>
    <p:extLst>
      <p:ext uri="{BB962C8B-B14F-4D97-AF65-F5344CB8AC3E}">
        <p14:creationId xmlns:p14="http://schemas.microsoft.com/office/powerpoint/2010/main" val="3029327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7">
          <a:extLst>
            <a:ext uri="{FF2B5EF4-FFF2-40B4-BE49-F238E27FC236}">
              <a16:creationId xmlns:a16="http://schemas.microsoft.com/office/drawing/2014/main" id="{67101400-961A-1645-3041-4690546A7610}"/>
            </a:ext>
          </a:extLst>
        </p:cNvPr>
        <p:cNvGrpSpPr/>
        <p:nvPr/>
      </p:nvGrpSpPr>
      <p:grpSpPr>
        <a:xfrm>
          <a:off x="0" y="0"/>
          <a:ext cx="0" cy="0"/>
          <a:chOff x="0" y="0"/>
          <a:chExt cx="0" cy="0"/>
        </a:xfrm>
      </p:grpSpPr>
      <p:sp>
        <p:nvSpPr>
          <p:cNvPr id="78" name="Google Shape;78;p17">
            <a:extLst>
              <a:ext uri="{FF2B5EF4-FFF2-40B4-BE49-F238E27FC236}">
                <a16:creationId xmlns:a16="http://schemas.microsoft.com/office/drawing/2014/main" id="{D3124723-D3B8-9CD5-C5BE-5DC6B6FC5251}"/>
              </a:ext>
            </a:extLst>
          </p:cNvPr>
          <p:cNvSpPr txBox="1">
            <a:spLocks noGrp="1"/>
          </p:cNvSpPr>
          <p:nvPr>
            <p:ph type="ctrTitle"/>
          </p:nvPr>
        </p:nvSpPr>
        <p:spPr>
          <a:xfrm>
            <a:off x="311700" y="342239"/>
            <a:ext cx="8520600" cy="2052600"/>
          </a:xfrm>
          <a:prstGeom prst="rect">
            <a:avLst/>
          </a:prstGeom>
        </p:spPr>
        <p:txBody>
          <a:bodyPr spcFirstLastPara="1" wrap="square" lIns="91425" tIns="91425" rIns="91425" bIns="91425" anchor="b" anchorCtr="0">
            <a:normAutofit/>
          </a:bodyPr>
          <a:lstStyle/>
          <a:p>
            <a:pPr lvl="0"/>
            <a:r>
              <a:rPr lang="en-US" sz="5400" dirty="0"/>
              <a:t>Group</a:t>
            </a:r>
            <a:br>
              <a:rPr lang="en-US" sz="5400" dirty="0"/>
            </a:br>
            <a:r>
              <a:rPr lang="en-US" sz="5400" dirty="0"/>
              <a:t>Discussion</a:t>
            </a:r>
            <a:endParaRPr dirty="0"/>
          </a:p>
        </p:txBody>
      </p:sp>
      <p:sp>
        <p:nvSpPr>
          <p:cNvPr id="79" name="Google Shape;79;p17">
            <a:extLst>
              <a:ext uri="{FF2B5EF4-FFF2-40B4-BE49-F238E27FC236}">
                <a16:creationId xmlns:a16="http://schemas.microsoft.com/office/drawing/2014/main" id="{467C8692-1DC5-683F-7C20-D07AEA84A477}"/>
              </a:ext>
            </a:extLst>
          </p:cNvPr>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dirty="0"/>
              <a:t>Concepts 10, 11, 12</a:t>
            </a:r>
            <a:endParaRPr dirty="0"/>
          </a:p>
        </p:txBody>
      </p:sp>
    </p:spTree>
    <p:extLst>
      <p:ext uri="{BB962C8B-B14F-4D97-AF65-F5344CB8AC3E}">
        <p14:creationId xmlns:p14="http://schemas.microsoft.com/office/powerpoint/2010/main" val="2269170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sp>
        <p:nvSpPr>
          <p:cNvPr id="96" name="Google Shape;96;p20"/>
          <p:cNvSpPr txBox="1">
            <a:spLocks noGrp="1"/>
          </p:cNvSpPr>
          <p:nvPr>
            <p:ph type="ctrTitle"/>
          </p:nvPr>
        </p:nvSpPr>
        <p:spPr>
          <a:xfrm>
            <a:off x="292800" y="308150"/>
            <a:ext cx="7250400" cy="10641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Thank You!</a:t>
            </a:r>
            <a:endParaRPr/>
          </a:p>
        </p:txBody>
      </p:sp>
      <p:sp>
        <p:nvSpPr>
          <p:cNvPr id="97" name="Google Shape;97;p20"/>
          <p:cNvSpPr txBox="1">
            <a:spLocks noGrp="1"/>
          </p:cNvSpPr>
          <p:nvPr>
            <p:ph type="subTitle" idx="1"/>
          </p:nvPr>
        </p:nvSpPr>
        <p:spPr>
          <a:xfrm>
            <a:off x="241200" y="1703425"/>
            <a:ext cx="5408400" cy="2647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Contact Info:</a:t>
            </a:r>
          </a:p>
          <a:p>
            <a:pPr marL="0" lvl="0" indent="0" algn="l" rtl="0">
              <a:spcBef>
                <a:spcPts val="0"/>
              </a:spcBef>
              <a:spcAft>
                <a:spcPts val="0"/>
              </a:spcAft>
              <a:buNone/>
            </a:pPr>
            <a:r>
              <a:rPr lang="en" dirty="0"/>
              <a:t>Tommy N. – </a:t>
            </a:r>
            <a:r>
              <a:rPr lang="en" dirty="0">
                <a:hlinkClick r:id="rId4"/>
              </a:rPr>
              <a:t>tommynewcombe@yahoo.com</a:t>
            </a:r>
            <a:endParaRPr lang="en" dirty="0"/>
          </a:p>
          <a:p>
            <a:pPr marL="0" lvl="0" indent="0" algn="l" rtl="0">
              <a:spcBef>
                <a:spcPts val="0"/>
              </a:spcBef>
              <a:spcAft>
                <a:spcPts val="0"/>
              </a:spcAft>
              <a:buNone/>
            </a:pPr>
            <a:r>
              <a:rPr lang="en" dirty="0"/>
              <a:t>Matt F. - </a:t>
            </a:r>
            <a:endParaRPr dirty="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2743</Words>
  <Application>Microsoft Office PowerPoint</Application>
  <PresentationFormat>On-screen Show (16:9)</PresentationFormat>
  <Paragraphs>143</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MS Mincho</vt:lpstr>
      <vt:lpstr>Arial</vt:lpstr>
      <vt:lpstr>Cambria</vt:lpstr>
      <vt:lpstr>Palatino</vt:lpstr>
      <vt:lpstr>Times</vt:lpstr>
      <vt:lpstr>Simple Light</vt:lpstr>
      <vt:lpstr>Something about the Concepts</vt:lpstr>
      <vt:lpstr>Introduction</vt:lpstr>
      <vt:lpstr>Introduction</vt:lpstr>
      <vt:lpstr>Concept 1</vt:lpstr>
      <vt:lpstr>Concept 2</vt:lpstr>
      <vt:lpstr>Concept 3</vt:lpstr>
      <vt:lpstr>Group Discussion</vt:lpstr>
      <vt:lpstr>Concept 4</vt:lpstr>
      <vt:lpstr>Concept 5</vt:lpstr>
      <vt:lpstr>Concept 6</vt:lpstr>
      <vt:lpstr>Group Discussion</vt:lpstr>
      <vt:lpstr>Concept 7</vt:lpstr>
      <vt:lpstr>Concept 8</vt:lpstr>
      <vt:lpstr>Concept 9</vt:lpstr>
      <vt:lpstr>Group Discussion</vt:lpstr>
      <vt:lpstr>Concept 10</vt:lpstr>
      <vt:lpstr>Concept 11</vt:lpstr>
      <vt:lpstr>Concept 12</vt:lpstr>
      <vt:lpstr>Group Discussion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Tommy Newcombe</dc:creator>
  <cp:lastModifiedBy>Tommy Newcombe</cp:lastModifiedBy>
  <cp:revision>1</cp:revision>
  <dcterms:modified xsi:type="dcterms:W3CDTF">2026-08-29T19:12:04Z</dcterms:modified>
</cp:coreProperties>
</file>