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Merriweather Medium"/>
      <p:regular r:id="rId36"/>
      <p:bold r:id="rId37"/>
      <p:italic r:id="rId38"/>
      <p:boldItalic r:id="rId39"/>
    </p:embeddedFont>
    <p:embeddedFont>
      <p:font typeface="Pacifico"/>
      <p:regular r:id="rId40"/>
    </p:embeddedFont>
    <p:embeddedFont>
      <p:font typeface="Merriweather"/>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acifico-regular.fntdata"/><Relationship Id="rId20" Type="http://schemas.openxmlformats.org/officeDocument/2006/relationships/slide" Target="slides/slide15.xml"/><Relationship Id="rId42" Type="http://schemas.openxmlformats.org/officeDocument/2006/relationships/font" Target="fonts/Merriweather-bold.fntdata"/><Relationship Id="rId41" Type="http://schemas.openxmlformats.org/officeDocument/2006/relationships/font" Target="fonts/Merriweather-regular.fntdata"/><Relationship Id="rId22" Type="http://schemas.openxmlformats.org/officeDocument/2006/relationships/slide" Target="slides/slide17.xml"/><Relationship Id="rId44" Type="http://schemas.openxmlformats.org/officeDocument/2006/relationships/font" Target="fonts/Merriweather-boldItalic.fntdata"/><Relationship Id="rId21" Type="http://schemas.openxmlformats.org/officeDocument/2006/relationships/slide" Target="slides/slide16.xml"/><Relationship Id="rId43" Type="http://schemas.openxmlformats.org/officeDocument/2006/relationships/font" Target="fonts/Merriweather-italic.fnt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MerriweatherMedium-bold.fntdata"/><Relationship Id="rId14" Type="http://schemas.openxmlformats.org/officeDocument/2006/relationships/slide" Target="slides/slide9.xml"/><Relationship Id="rId36" Type="http://schemas.openxmlformats.org/officeDocument/2006/relationships/font" Target="fonts/MerriweatherMedium-regular.fntdata"/><Relationship Id="rId17" Type="http://schemas.openxmlformats.org/officeDocument/2006/relationships/slide" Target="slides/slide12.xml"/><Relationship Id="rId39" Type="http://schemas.openxmlformats.org/officeDocument/2006/relationships/font" Target="fonts/MerriweatherMedium-boldItalic.fntdata"/><Relationship Id="rId16" Type="http://schemas.openxmlformats.org/officeDocument/2006/relationships/slide" Target="slides/slide11.xml"/><Relationship Id="rId38" Type="http://schemas.openxmlformats.org/officeDocument/2006/relationships/font" Target="fonts/MerriweatherMedium-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f9aa41247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f9aa41247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9aa412472_1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f9aa412472_1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9aa412472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9aa412472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b980a28a6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fb980a28a6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f9aa412472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f9aa412472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a81e77947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a81e77947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409d3f4d6f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409d3f4d6f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fa81e77947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fa81e77947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fb1230eb24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fb1230eb24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fa81e77947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fa81e77947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9c2b8a52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9c2b8a5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fa81e7794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fa81e7794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fa81e77947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fa81e77947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9c2b8a52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f9c2b8a52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a81e77947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fa81e77947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fa81e77947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fa81e77947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9aa412472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f9aa412472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fa81e77947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fa81e77947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fb1230eb24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fb1230eb24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Charles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b1230eb24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fb1230eb24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Charles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409eb2a4c6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409eb2a4c6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fb1230eb24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fb1230eb24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a81e7794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fa81e7794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fa81e7794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3fa81e7794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fa81e7794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fa81e7794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fa81e77947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3fa81e77947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fa81e77947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fa81e77947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f9aa412472_1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f9aa412472_1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fa81e77947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fa81e77947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b1230eb24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fb1230eb24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 Video</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8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7.pn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9.jpg"/><Relationship Id="rId6" Type="http://schemas.openxmlformats.org/officeDocument/2006/relationships/image" Target="../media/image6.png"/><Relationship Id="rId7" Type="http://schemas.openxmlformats.org/officeDocument/2006/relationships/image" Target="../media/image18.jpg"/><Relationship Id="rId8"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3.jpg"/><Relationship Id="rId5" Type="http://schemas.openxmlformats.org/officeDocument/2006/relationships/image" Target="../media/image10.jpg"/><Relationship Id="rId6"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7.pn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jpg"/><Relationship Id="rId4" Type="http://schemas.openxmlformats.org/officeDocument/2006/relationships/image" Target="../media/image11.jpg"/><Relationship Id="rId5" Type="http://schemas.openxmlformats.org/officeDocument/2006/relationships/image" Target="../media/image1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14.jpg"/><Relationship Id="rId5" Type="http://schemas.openxmlformats.org/officeDocument/2006/relationships/image" Target="../media/image38.png"/><Relationship Id="rId6"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8.png"/><Relationship Id="rId4" Type="http://schemas.openxmlformats.org/officeDocument/2006/relationships/image" Target="../media/image38.png"/><Relationship Id="rId5" Type="http://schemas.openxmlformats.org/officeDocument/2006/relationships/image" Target="../media/image31.png"/><Relationship Id="rId6"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15.jpg"/><Relationship Id="rId4" Type="http://schemas.openxmlformats.org/officeDocument/2006/relationships/image" Target="../media/image19.jpg"/><Relationship Id="rId9" Type="http://schemas.openxmlformats.org/officeDocument/2006/relationships/image" Target="../media/image29.jpg"/><Relationship Id="rId5" Type="http://schemas.openxmlformats.org/officeDocument/2006/relationships/image" Target="../media/image27.jp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1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6.png"/><Relationship Id="rId4" Type="http://schemas.openxmlformats.org/officeDocument/2006/relationships/image" Target="../media/image2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4.jpg"/><Relationship Id="rId4" Type="http://schemas.openxmlformats.org/officeDocument/2006/relationships/image" Target="../media/image32.jpg"/><Relationship Id="rId5"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hyperlink" Target="http://www.youtube.com/watch?v=QoSqJ1ObI7s" TargetMode="Externa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292800" y="396350"/>
            <a:ext cx="7250400" cy="1161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200">
                <a:latin typeface="Merriweather"/>
                <a:ea typeface="Merriweather"/>
                <a:cs typeface="Merriweather"/>
                <a:sym typeface="Merriweather"/>
              </a:rPr>
              <a:t>The Heart of Service: </a:t>
            </a:r>
            <a:endParaRPr sz="4200">
              <a:latin typeface="Merriweather"/>
              <a:ea typeface="Merriweather"/>
              <a:cs typeface="Merriweather"/>
              <a:sym typeface="Merriweather"/>
            </a:endParaRPr>
          </a:p>
          <a:p>
            <a:pPr indent="0" lvl="0" marL="0" rtl="0" algn="ctr">
              <a:spcBef>
                <a:spcPts val="0"/>
              </a:spcBef>
              <a:spcAft>
                <a:spcPts val="0"/>
              </a:spcAft>
              <a:buNone/>
            </a:pPr>
            <a:r>
              <a:rPr lang="en" sz="2600">
                <a:latin typeface="Merriweather"/>
                <a:ea typeface="Merriweather"/>
                <a:cs typeface="Merriweather"/>
                <a:sym typeface="Merriweather"/>
              </a:rPr>
              <a:t>Connecting Members, Regions &amp; Resources</a:t>
            </a:r>
            <a:endParaRPr sz="2600">
              <a:latin typeface="Merriweather"/>
              <a:ea typeface="Merriweather"/>
              <a:cs typeface="Merriweather"/>
              <a:sym typeface="Merriweather"/>
            </a:endParaRPr>
          </a:p>
        </p:txBody>
      </p:sp>
      <p:sp>
        <p:nvSpPr>
          <p:cNvPr id="55" name="Google Shape;55;p13"/>
          <p:cNvSpPr txBox="1"/>
          <p:nvPr>
            <p:ph idx="1" type="subTitle"/>
          </p:nvPr>
        </p:nvSpPr>
        <p:spPr>
          <a:xfrm>
            <a:off x="3479175" y="2010825"/>
            <a:ext cx="5408400" cy="1647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605"/>
              <a:buNone/>
            </a:pPr>
            <a:r>
              <a:rPr lang="en" sz="2750">
                <a:solidFill>
                  <a:schemeClr val="dk1"/>
                </a:solidFill>
                <a:latin typeface="Merriweather"/>
                <a:ea typeface="Merriweather"/>
                <a:cs typeface="Merriweather"/>
                <a:sym typeface="Merriweather"/>
              </a:rPr>
              <a:t>L</a:t>
            </a:r>
            <a:r>
              <a:rPr lang="en" sz="2750">
                <a:solidFill>
                  <a:schemeClr val="dk1"/>
                </a:solidFill>
                <a:latin typeface="Merriweather Medium"/>
                <a:ea typeface="Merriweather Medium"/>
                <a:cs typeface="Merriweather Medium"/>
                <a:sym typeface="Merriweather Medium"/>
              </a:rPr>
              <a:t>aura M. Chicagoland Region</a:t>
            </a:r>
            <a:endParaRPr sz="2750">
              <a:solidFill>
                <a:schemeClr val="dk1"/>
              </a:solidFill>
              <a:latin typeface="Merriweather Medium"/>
              <a:ea typeface="Merriweather Medium"/>
              <a:cs typeface="Merriweather Medium"/>
              <a:sym typeface="Merriweather Medium"/>
            </a:endParaRPr>
          </a:p>
          <a:p>
            <a:pPr indent="0" lvl="0" marL="0" rtl="0" algn="ctr">
              <a:lnSpc>
                <a:spcPct val="100000"/>
              </a:lnSpc>
              <a:spcBef>
                <a:spcPts val="0"/>
              </a:spcBef>
              <a:spcAft>
                <a:spcPts val="0"/>
              </a:spcAft>
              <a:buSzPts val="605"/>
              <a:buNone/>
            </a:pPr>
            <a:r>
              <a:rPr lang="en" sz="2750">
                <a:solidFill>
                  <a:schemeClr val="dk1"/>
                </a:solidFill>
                <a:latin typeface="Merriweather Medium"/>
                <a:ea typeface="Merriweather Medium"/>
                <a:cs typeface="Merriweather Medium"/>
                <a:sym typeface="Merriweather Medium"/>
              </a:rPr>
              <a:t>&amp;</a:t>
            </a:r>
            <a:endParaRPr sz="2750">
              <a:solidFill>
                <a:schemeClr val="dk1"/>
              </a:solidFill>
              <a:latin typeface="Merriweather Medium"/>
              <a:ea typeface="Merriweather Medium"/>
              <a:cs typeface="Merriweather Medium"/>
              <a:sym typeface="Merriweather Medium"/>
            </a:endParaRPr>
          </a:p>
          <a:p>
            <a:pPr indent="0" lvl="0" marL="0" rtl="0" algn="ctr">
              <a:lnSpc>
                <a:spcPct val="100000"/>
              </a:lnSpc>
              <a:spcBef>
                <a:spcPts val="0"/>
              </a:spcBef>
              <a:spcAft>
                <a:spcPts val="0"/>
              </a:spcAft>
              <a:buSzPts val="605"/>
              <a:buNone/>
            </a:pPr>
            <a:r>
              <a:rPr lang="en" sz="2750">
                <a:solidFill>
                  <a:schemeClr val="dk1"/>
                </a:solidFill>
                <a:latin typeface="Merriweather Medium"/>
                <a:ea typeface="Merriweather Medium"/>
                <a:cs typeface="Merriweather Medium"/>
                <a:sym typeface="Merriweather Medium"/>
              </a:rPr>
              <a:t>Kirby M. Ohio Region</a:t>
            </a:r>
            <a:endParaRPr sz="2750">
              <a:solidFill>
                <a:schemeClr val="dk1"/>
              </a:solidFill>
              <a:latin typeface="Merriweather Medium"/>
              <a:ea typeface="Merriweather Medium"/>
              <a:cs typeface="Merriweather Medium"/>
              <a:sym typeface="Merriweather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14"/>
          <p:cNvSpPr txBox="1"/>
          <p:nvPr>
            <p:ph type="ctrTitle"/>
          </p:nvPr>
        </p:nvSpPr>
        <p:spPr>
          <a:xfrm>
            <a:off x="294075" y="423325"/>
            <a:ext cx="7202400" cy="1393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Clr>
                <a:schemeClr val="dk1"/>
              </a:buClr>
              <a:buSzPct val="25581"/>
              <a:buFont typeface="Arial"/>
              <a:buNone/>
            </a:pPr>
            <a:r>
              <a:rPr lang="en" sz="4300">
                <a:latin typeface="Merriweather"/>
                <a:ea typeface="Merriweather"/>
                <a:cs typeface="Merriweather"/>
                <a:sym typeface="Merriweather"/>
              </a:rPr>
              <a:t>The Heart of Service: </a:t>
            </a:r>
            <a:endParaRPr sz="4300">
              <a:latin typeface="Merriweather"/>
              <a:ea typeface="Merriweather"/>
              <a:cs typeface="Merriweather"/>
              <a:sym typeface="Merriweather"/>
            </a:endParaRPr>
          </a:p>
          <a:p>
            <a:pPr indent="0" lvl="0" marL="0" rtl="0" algn="ctr">
              <a:spcBef>
                <a:spcPts val="0"/>
              </a:spcBef>
              <a:spcAft>
                <a:spcPts val="0"/>
              </a:spcAft>
              <a:buClr>
                <a:schemeClr val="dk1"/>
              </a:buClr>
              <a:buSzPct val="39286"/>
              <a:buFont typeface="Arial"/>
              <a:buNone/>
            </a:pPr>
            <a:r>
              <a:rPr lang="en" sz="2800">
                <a:latin typeface="Merriweather"/>
                <a:ea typeface="Merriweather"/>
                <a:cs typeface="Merriweather"/>
                <a:sym typeface="Merriweather"/>
              </a:rPr>
              <a:t>Connecting Members, Regions &amp; Resources</a:t>
            </a:r>
            <a:endParaRPr sz="2800">
              <a:latin typeface="Merriweather"/>
              <a:ea typeface="Merriweather"/>
              <a:cs typeface="Merriweather"/>
              <a:sym typeface="Merriweather"/>
            </a:endParaRPr>
          </a:p>
          <a:p>
            <a:pPr indent="0" lvl="0" marL="0" rtl="0" algn="ctr">
              <a:spcBef>
                <a:spcPts val="0"/>
              </a:spcBef>
              <a:spcAft>
                <a:spcPts val="0"/>
              </a:spcAft>
              <a:buNone/>
            </a:pPr>
            <a:r>
              <a:t/>
            </a:r>
            <a:endParaRPr sz="2300"/>
          </a:p>
        </p:txBody>
      </p:sp>
      <p:sp>
        <p:nvSpPr>
          <p:cNvPr id="61" name="Google Shape;61;p14"/>
          <p:cNvSpPr txBox="1"/>
          <p:nvPr>
            <p:ph idx="1" type="subTitle"/>
          </p:nvPr>
        </p:nvSpPr>
        <p:spPr>
          <a:xfrm>
            <a:off x="3439600" y="1693325"/>
            <a:ext cx="5468100" cy="25050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en" sz="2150">
                <a:solidFill>
                  <a:schemeClr val="dk1"/>
                </a:solidFill>
                <a:latin typeface="Merriweather"/>
                <a:ea typeface="Merriweather"/>
                <a:cs typeface="Merriweather"/>
                <a:sym typeface="Merriweather"/>
              </a:rPr>
              <a:t>Connecting with our members </a:t>
            </a:r>
            <a:endParaRPr sz="2150">
              <a:solidFill>
                <a:schemeClr val="dk1"/>
              </a:solidFill>
              <a:latin typeface="Merriweather"/>
              <a:ea typeface="Merriweather"/>
              <a:cs typeface="Merriweather"/>
              <a:sym typeface="Merriweather"/>
            </a:endParaRPr>
          </a:p>
          <a:p>
            <a:pPr indent="0" lvl="0" marL="0" rtl="0" algn="ctr">
              <a:lnSpc>
                <a:spcPct val="100000"/>
              </a:lnSpc>
              <a:spcBef>
                <a:spcPts val="0"/>
              </a:spcBef>
              <a:spcAft>
                <a:spcPts val="0"/>
              </a:spcAft>
              <a:buNone/>
            </a:pPr>
            <a:r>
              <a:rPr lang="en" sz="2150">
                <a:solidFill>
                  <a:schemeClr val="dk1"/>
                </a:solidFill>
                <a:latin typeface="Merriweather"/>
                <a:ea typeface="Merriweather"/>
                <a:cs typeface="Merriweather"/>
                <a:sym typeface="Merriweather"/>
              </a:rPr>
              <a:t>by combining our services through Public Relations, H&amp;I, Phonelines and Fellowship Development to strengthen </a:t>
            </a:r>
            <a:r>
              <a:rPr b="1" lang="en" sz="2150">
                <a:solidFill>
                  <a:schemeClr val="dk1"/>
                </a:solidFill>
                <a:latin typeface="Merriweather"/>
                <a:ea typeface="Merriweather"/>
                <a:cs typeface="Merriweather"/>
                <a:sym typeface="Merriweather"/>
              </a:rPr>
              <a:t>communication</a:t>
            </a:r>
            <a:r>
              <a:rPr lang="en" sz="2150">
                <a:solidFill>
                  <a:schemeClr val="dk1"/>
                </a:solidFill>
                <a:latin typeface="Merriweather"/>
                <a:ea typeface="Merriweather"/>
                <a:cs typeface="Merriweather"/>
                <a:sym typeface="Merriweather"/>
              </a:rPr>
              <a:t>, </a:t>
            </a:r>
            <a:r>
              <a:rPr b="1" lang="en" sz="2150">
                <a:solidFill>
                  <a:schemeClr val="dk1"/>
                </a:solidFill>
                <a:latin typeface="Merriweather"/>
                <a:ea typeface="Merriweather"/>
                <a:cs typeface="Merriweather"/>
                <a:sym typeface="Merriweather"/>
              </a:rPr>
              <a:t>collaboration</a:t>
            </a:r>
            <a:r>
              <a:rPr lang="en" sz="2150">
                <a:solidFill>
                  <a:schemeClr val="dk1"/>
                </a:solidFill>
                <a:latin typeface="Merriweather"/>
                <a:ea typeface="Merriweather"/>
                <a:cs typeface="Merriweather"/>
                <a:sym typeface="Merriweather"/>
              </a:rPr>
              <a:t> and </a:t>
            </a:r>
            <a:endParaRPr sz="2150">
              <a:solidFill>
                <a:schemeClr val="dk1"/>
              </a:solidFill>
              <a:latin typeface="Merriweather"/>
              <a:ea typeface="Merriweather"/>
              <a:cs typeface="Merriweather"/>
              <a:sym typeface="Merriweather"/>
            </a:endParaRPr>
          </a:p>
          <a:p>
            <a:pPr indent="0" lvl="0" marL="0" rtl="0" algn="ctr">
              <a:lnSpc>
                <a:spcPct val="100000"/>
              </a:lnSpc>
              <a:spcBef>
                <a:spcPts val="0"/>
              </a:spcBef>
              <a:spcAft>
                <a:spcPts val="0"/>
              </a:spcAft>
              <a:buClr>
                <a:schemeClr val="dk1"/>
              </a:buClr>
              <a:buSzPts val="1100"/>
              <a:buFont typeface="Arial"/>
              <a:buNone/>
            </a:pPr>
            <a:r>
              <a:rPr lang="en" sz="2150">
                <a:solidFill>
                  <a:schemeClr val="dk1"/>
                </a:solidFill>
                <a:latin typeface="Merriweather"/>
                <a:ea typeface="Merriweather"/>
                <a:cs typeface="Merriweather"/>
                <a:sym typeface="Merriweather"/>
              </a:rPr>
              <a:t>our ability to </a:t>
            </a:r>
            <a:r>
              <a:rPr b="1" lang="en" sz="2150">
                <a:solidFill>
                  <a:schemeClr val="dk1"/>
                </a:solidFill>
                <a:latin typeface="Merriweather"/>
                <a:ea typeface="Merriweather"/>
                <a:cs typeface="Merriweather"/>
                <a:sym typeface="Merriweather"/>
              </a:rPr>
              <a:t>carry the message</a:t>
            </a:r>
            <a:r>
              <a:rPr lang="en" sz="2150">
                <a:solidFill>
                  <a:schemeClr val="dk1"/>
                </a:solidFill>
                <a:latin typeface="Merriweather"/>
                <a:ea typeface="Merriweather"/>
                <a:cs typeface="Merriweather"/>
                <a:sym typeface="Merriweather"/>
              </a:rPr>
              <a:t> on all levels of service.</a:t>
            </a:r>
            <a:endParaRPr sz="2150">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 name="Shape 65"/>
        <p:cNvGrpSpPr/>
        <p:nvPr/>
      </p:nvGrpSpPr>
      <p:grpSpPr>
        <a:xfrm>
          <a:off x="0" y="0"/>
          <a:ext cx="0" cy="0"/>
          <a:chOff x="0" y="0"/>
          <a:chExt cx="0" cy="0"/>
        </a:xfrm>
      </p:grpSpPr>
      <p:sp>
        <p:nvSpPr>
          <p:cNvPr id="66" name="Google Shape;66;p15"/>
          <p:cNvSpPr txBox="1"/>
          <p:nvPr>
            <p:ph type="ctrTitle"/>
          </p:nvPr>
        </p:nvSpPr>
        <p:spPr>
          <a:xfrm>
            <a:off x="311700" y="172900"/>
            <a:ext cx="8520600" cy="224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2800">
              <a:latin typeface="Merriweather"/>
              <a:ea typeface="Merriweather"/>
              <a:cs typeface="Merriweather"/>
              <a:sym typeface="Merriweather"/>
            </a:endParaRPr>
          </a:p>
          <a:p>
            <a:pPr indent="0" lvl="0" marL="0" rtl="0" algn="l">
              <a:spcBef>
                <a:spcPts val="0"/>
              </a:spcBef>
              <a:spcAft>
                <a:spcPts val="0"/>
              </a:spcAft>
              <a:buNone/>
            </a:pPr>
            <a:r>
              <a:rPr lang="en" sz="2500">
                <a:latin typeface="Merriweather Medium"/>
                <a:ea typeface="Merriweather Medium"/>
                <a:cs typeface="Merriweather Medium"/>
                <a:sym typeface="Merriweather Medium"/>
              </a:rPr>
              <a:t>Today we will be sharing on….</a:t>
            </a:r>
            <a:endParaRPr sz="2500">
              <a:latin typeface="Merriweather Medium"/>
              <a:ea typeface="Merriweather Medium"/>
              <a:cs typeface="Merriweather Medium"/>
              <a:sym typeface="Merriweather Medium"/>
            </a:endParaRPr>
          </a:p>
          <a:p>
            <a:pPr indent="0" lvl="0" marL="0" rtl="0" algn="ctr">
              <a:spcBef>
                <a:spcPts val="1000"/>
              </a:spcBef>
              <a:spcAft>
                <a:spcPts val="0"/>
              </a:spcAft>
              <a:buNone/>
            </a:pPr>
            <a:r>
              <a:rPr lang="en" sz="2500">
                <a:latin typeface="Merriweather"/>
                <a:ea typeface="Merriweather"/>
                <a:cs typeface="Merriweather"/>
                <a:sym typeface="Merriweather"/>
              </a:rPr>
              <a:t>Public Relations</a:t>
            </a:r>
            <a:endParaRPr sz="2500">
              <a:latin typeface="Merriweather"/>
              <a:ea typeface="Merriweather"/>
              <a:cs typeface="Merriweather"/>
              <a:sym typeface="Merriweather"/>
            </a:endParaRPr>
          </a:p>
          <a:p>
            <a:pPr indent="0" lvl="0" marL="0" rtl="0" algn="ctr">
              <a:spcBef>
                <a:spcPts val="0"/>
              </a:spcBef>
              <a:spcAft>
                <a:spcPts val="0"/>
              </a:spcAft>
              <a:buNone/>
            </a:pPr>
            <a:r>
              <a:rPr lang="en" sz="2500">
                <a:latin typeface="Merriweather"/>
                <a:ea typeface="Merriweather"/>
                <a:cs typeface="Merriweather"/>
                <a:sym typeface="Merriweather"/>
              </a:rPr>
              <a:t>H&amp;I (Hospitals and Institutions)</a:t>
            </a:r>
            <a:endParaRPr sz="2500">
              <a:latin typeface="Merriweather"/>
              <a:ea typeface="Merriweather"/>
              <a:cs typeface="Merriweather"/>
              <a:sym typeface="Merriweather"/>
            </a:endParaRPr>
          </a:p>
          <a:p>
            <a:pPr indent="0" lvl="0" marL="0" rtl="0" algn="ctr">
              <a:spcBef>
                <a:spcPts val="0"/>
              </a:spcBef>
              <a:spcAft>
                <a:spcPts val="0"/>
              </a:spcAft>
              <a:buNone/>
            </a:pPr>
            <a:r>
              <a:rPr lang="en" sz="2500">
                <a:latin typeface="Merriweather"/>
                <a:ea typeface="Merriweather"/>
                <a:cs typeface="Merriweather"/>
                <a:sym typeface="Merriweather"/>
              </a:rPr>
              <a:t>Phonelines</a:t>
            </a:r>
            <a:endParaRPr sz="2500">
              <a:latin typeface="Merriweather"/>
              <a:ea typeface="Merriweather"/>
              <a:cs typeface="Merriweather"/>
              <a:sym typeface="Merriweather"/>
            </a:endParaRPr>
          </a:p>
          <a:p>
            <a:pPr indent="0" lvl="0" marL="0" rtl="0" algn="ctr">
              <a:spcBef>
                <a:spcPts val="0"/>
              </a:spcBef>
              <a:spcAft>
                <a:spcPts val="0"/>
              </a:spcAft>
              <a:buClr>
                <a:schemeClr val="dk1"/>
              </a:buClr>
              <a:buSzPts val="1100"/>
              <a:buFont typeface="Arial"/>
              <a:buNone/>
            </a:pPr>
            <a:r>
              <a:rPr lang="en" sz="2500">
                <a:latin typeface="Merriweather"/>
                <a:ea typeface="Merriweather"/>
                <a:cs typeface="Merriweather"/>
                <a:sym typeface="Merriweather"/>
              </a:rPr>
              <a:t>Fellowship Developement</a:t>
            </a:r>
            <a:endParaRPr sz="5400">
              <a:latin typeface="Merriweather"/>
              <a:ea typeface="Merriweather"/>
              <a:cs typeface="Merriweather"/>
              <a:sym typeface="Merriweather"/>
            </a:endParaRPr>
          </a:p>
        </p:txBody>
      </p:sp>
      <p:sp>
        <p:nvSpPr>
          <p:cNvPr id="67" name="Google Shape;67;p15"/>
          <p:cNvSpPr txBox="1"/>
          <p:nvPr>
            <p:ph idx="1" type="subTitle"/>
          </p:nvPr>
        </p:nvSpPr>
        <p:spPr>
          <a:xfrm>
            <a:off x="311700" y="2571700"/>
            <a:ext cx="8520600" cy="20673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2500">
                <a:solidFill>
                  <a:schemeClr val="dk1"/>
                </a:solidFill>
                <a:latin typeface="Merriweather Medium"/>
                <a:ea typeface="Merriweather Medium"/>
                <a:cs typeface="Merriweather Medium"/>
                <a:sym typeface="Merriweather Medium"/>
              </a:rPr>
              <a:t>Later on we will collaborate in our Small Groups on….</a:t>
            </a:r>
            <a:endParaRPr sz="2500">
              <a:solidFill>
                <a:schemeClr val="dk1"/>
              </a:solidFill>
              <a:latin typeface="Merriweather Medium"/>
              <a:ea typeface="Merriweather Medium"/>
              <a:cs typeface="Merriweather Medium"/>
              <a:sym typeface="Merriweather Medium"/>
            </a:endParaRPr>
          </a:p>
          <a:p>
            <a:pPr indent="0" lvl="0" marL="0" rtl="0" algn="ctr">
              <a:lnSpc>
                <a:spcPct val="80000"/>
              </a:lnSpc>
              <a:spcBef>
                <a:spcPts val="1000"/>
              </a:spcBef>
              <a:spcAft>
                <a:spcPts val="0"/>
              </a:spcAft>
              <a:buNone/>
            </a:pPr>
            <a:r>
              <a:rPr lang="en" sz="2500">
                <a:solidFill>
                  <a:schemeClr val="dk1"/>
                </a:solidFill>
                <a:latin typeface="Merriweather"/>
                <a:ea typeface="Merriweather"/>
                <a:cs typeface="Merriweather"/>
                <a:sym typeface="Merriweather"/>
              </a:rPr>
              <a:t>The Three C’s</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                 C</a:t>
            </a:r>
            <a:r>
              <a:rPr lang="en" sz="2500">
                <a:solidFill>
                  <a:schemeClr val="dk1"/>
                </a:solidFill>
                <a:latin typeface="Merriweather"/>
                <a:ea typeface="Merriweather"/>
                <a:cs typeface="Merriweather"/>
                <a:sym typeface="Merriweather"/>
              </a:rPr>
              <a:t>ommunication </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                       	 Collaboration </a:t>
            </a:r>
            <a:endParaRPr sz="2500">
              <a:solidFill>
                <a:schemeClr val="dk1"/>
              </a:solidFill>
              <a:latin typeface="Merriweather"/>
              <a:ea typeface="Merriweather"/>
              <a:cs typeface="Merriweather"/>
              <a:sym typeface="Merriweather"/>
            </a:endParaRPr>
          </a:p>
          <a:p>
            <a:pPr indent="457200" lvl="0" marL="914400" rtl="0" algn="l">
              <a:lnSpc>
                <a:spcPct val="100000"/>
              </a:lnSpc>
              <a:spcBef>
                <a:spcPts val="0"/>
              </a:spcBef>
              <a:spcAft>
                <a:spcPts val="0"/>
              </a:spcAft>
              <a:buClr>
                <a:schemeClr val="dk1"/>
              </a:buClr>
              <a:buSzPts val="1100"/>
              <a:buFont typeface="Arial"/>
              <a:buNone/>
            </a:pPr>
            <a:r>
              <a:rPr lang="en" sz="2500">
                <a:solidFill>
                  <a:schemeClr val="dk1"/>
                </a:solidFill>
                <a:latin typeface="Merriweather"/>
                <a:ea typeface="Merriweather"/>
                <a:cs typeface="Merriweather"/>
                <a:sym typeface="Merriweather"/>
              </a:rPr>
              <a:t>                    Carry the message</a:t>
            </a:r>
            <a:endParaRPr sz="2500">
              <a:solidFill>
                <a:schemeClr val="dk1"/>
              </a:solidFill>
              <a:latin typeface="Merriweather"/>
              <a:ea typeface="Merriweather"/>
              <a:cs typeface="Merriweather"/>
              <a:sym typeface="Merriweather"/>
            </a:endParaRPr>
          </a:p>
          <a:p>
            <a:pPr indent="0" lvl="0" marL="0" rtl="0" algn="ctr">
              <a:lnSpc>
                <a:spcPct val="80000"/>
              </a:lnSpc>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6"/>
          <p:cNvSpPr txBox="1"/>
          <p:nvPr>
            <p:ph type="ctrTitle"/>
          </p:nvPr>
        </p:nvSpPr>
        <p:spPr>
          <a:xfrm>
            <a:off x="4082425" y="2068200"/>
            <a:ext cx="4765800" cy="863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4400">
                <a:latin typeface="Merriweather Medium"/>
                <a:ea typeface="Merriweather Medium"/>
                <a:cs typeface="Merriweather Medium"/>
                <a:sym typeface="Merriweather Medium"/>
              </a:rPr>
              <a:t>Public Relations</a:t>
            </a:r>
            <a:endParaRPr sz="4780">
              <a:latin typeface="Merriweather"/>
              <a:ea typeface="Merriweather"/>
              <a:cs typeface="Merriweather"/>
              <a:sym typeface="Merriweather"/>
            </a:endParaRPr>
          </a:p>
        </p:txBody>
      </p:sp>
      <p:pic>
        <p:nvPicPr>
          <p:cNvPr id="73" name="Google Shape;73;p16" title="IMG_8072.JPG"/>
          <p:cNvPicPr preferRelativeResize="0"/>
          <p:nvPr/>
        </p:nvPicPr>
        <p:blipFill rotWithShape="1">
          <a:blip r:embed="rId4">
            <a:alphaModFix/>
          </a:blip>
          <a:srcRect b="0" l="2401" r="0" t="0"/>
          <a:stretch/>
        </p:blipFill>
        <p:spPr>
          <a:xfrm rot="-589178">
            <a:off x="366812" y="695995"/>
            <a:ext cx="3841477" cy="375150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 name="Shape 77"/>
        <p:cNvGrpSpPr/>
        <p:nvPr/>
      </p:nvGrpSpPr>
      <p:grpSpPr>
        <a:xfrm>
          <a:off x="0" y="0"/>
          <a:ext cx="0" cy="0"/>
          <a:chOff x="0" y="0"/>
          <a:chExt cx="0" cy="0"/>
        </a:xfrm>
      </p:grpSpPr>
      <p:sp>
        <p:nvSpPr>
          <p:cNvPr id="78" name="Google Shape;78;p17"/>
          <p:cNvSpPr txBox="1"/>
          <p:nvPr>
            <p:ph type="ctrTitle"/>
          </p:nvPr>
        </p:nvSpPr>
        <p:spPr>
          <a:xfrm>
            <a:off x="311700" y="349900"/>
            <a:ext cx="8520600" cy="5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Clr>
                <a:schemeClr val="dk1"/>
              </a:buClr>
              <a:buSzPts val="990"/>
              <a:buFont typeface="Arial"/>
              <a:buNone/>
            </a:pPr>
            <a:r>
              <a:rPr lang="en" sz="3100">
                <a:latin typeface="Merriweather Medium"/>
                <a:ea typeface="Merriweather Medium"/>
                <a:cs typeface="Merriweather Medium"/>
                <a:sym typeface="Merriweather Medium"/>
              </a:rPr>
              <a:t>Public Relations</a:t>
            </a:r>
            <a:endParaRPr sz="3100">
              <a:latin typeface="Merriweather Medium"/>
              <a:ea typeface="Merriweather Medium"/>
              <a:cs typeface="Merriweather Medium"/>
              <a:sym typeface="Merriweather Medium"/>
            </a:endParaRPr>
          </a:p>
        </p:txBody>
      </p:sp>
      <p:sp>
        <p:nvSpPr>
          <p:cNvPr id="79" name="Google Shape;79;p17"/>
          <p:cNvSpPr txBox="1"/>
          <p:nvPr>
            <p:ph idx="1" type="subTitle"/>
          </p:nvPr>
        </p:nvSpPr>
        <p:spPr>
          <a:xfrm>
            <a:off x="311700" y="909700"/>
            <a:ext cx="8520600" cy="38880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en" sz="1800">
                <a:solidFill>
                  <a:schemeClr val="dk1"/>
                </a:solidFill>
                <a:latin typeface="Merriweather Medium"/>
                <a:ea typeface="Merriweather Medium"/>
                <a:cs typeface="Merriweather Medium"/>
                <a:sym typeface="Merriweather Medium"/>
              </a:rPr>
              <a:t>What is Narcotics Anonymous?</a:t>
            </a:r>
            <a:endParaRPr sz="1800">
              <a:solidFill>
                <a:schemeClr val="dk1"/>
              </a:solidFill>
              <a:latin typeface="Merriweather Medium"/>
              <a:ea typeface="Merriweather Medium"/>
              <a:cs typeface="Merriweather Medium"/>
              <a:sym typeface="Merriweather Medium"/>
            </a:endParaRPr>
          </a:p>
          <a:p>
            <a:pPr indent="0" lvl="0" marL="0" rtl="0" algn="just">
              <a:lnSpc>
                <a:spcPct val="115000"/>
              </a:lnSpc>
              <a:spcBef>
                <a:spcPts val="1000"/>
              </a:spcBef>
              <a:spcAft>
                <a:spcPts val="0"/>
              </a:spcAft>
              <a:buNone/>
            </a:pPr>
            <a:r>
              <a:rPr lang="en" sz="1700">
                <a:solidFill>
                  <a:schemeClr val="dk1"/>
                </a:solidFill>
                <a:latin typeface="Merriweather"/>
                <a:ea typeface="Merriweather"/>
                <a:cs typeface="Merriweather"/>
                <a:sym typeface="Merriweather"/>
              </a:rPr>
              <a:t>Narcotics Anonymous is a global, community-based organization with </a:t>
            </a:r>
            <a:endParaRPr sz="1700">
              <a:solidFill>
                <a:schemeClr val="dk1"/>
              </a:solidFill>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700">
                <a:solidFill>
                  <a:schemeClr val="dk1"/>
                </a:solidFill>
                <a:latin typeface="Merriweather"/>
                <a:ea typeface="Merriweather"/>
                <a:cs typeface="Merriweather"/>
                <a:sym typeface="Merriweather"/>
              </a:rPr>
              <a:t>a multilingual and multicultural membership. NA was founded in 1953, and our membership growth was minimal during our initial twenty years as an organization. Since the publication of our Basic Text in 1983, the number of members and meetings has increased dramatically. We have over 79,000 meetings in 122 countries and our literature is translated into 105 different languages. We offer recovery from the effects of addiction through working a twelve-step program, including regular attendance at group meetings. The group atmosphere provides help from peers and offers an ongoing </a:t>
            </a:r>
            <a:endParaRPr sz="1700">
              <a:solidFill>
                <a:schemeClr val="dk1"/>
              </a:solidFill>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700">
                <a:solidFill>
                  <a:schemeClr val="dk1"/>
                </a:solidFill>
                <a:latin typeface="Merriweather"/>
                <a:ea typeface="Merriweather"/>
                <a:cs typeface="Merriweather"/>
                <a:sym typeface="Merriweather"/>
              </a:rPr>
              <a:t>support network for addicts who wish to pursue and maintain </a:t>
            </a:r>
            <a:endParaRPr sz="1700">
              <a:solidFill>
                <a:schemeClr val="dk1"/>
              </a:solidFill>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700">
                <a:solidFill>
                  <a:schemeClr val="dk1"/>
                </a:solidFill>
                <a:latin typeface="Merriweather"/>
                <a:ea typeface="Merriweather"/>
                <a:cs typeface="Merriweather"/>
                <a:sym typeface="Merriweather"/>
              </a:rPr>
              <a:t>a drug-free lifestyle.</a:t>
            </a:r>
            <a:endParaRPr sz="1700">
              <a:solidFill>
                <a:schemeClr val="dk1"/>
              </a:solidFill>
              <a:latin typeface="Merriweather"/>
              <a:ea typeface="Merriweather"/>
              <a:cs typeface="Merriweather"/>
              <a:sym typeface="Merriweather"/>
            </a:endParaRPr>
          </a:p>
          <a:p>
            <a:pPr indent="0" lvl="0" marL="0" rtl="0" algn="ctr">
              <a:spcBef>
                <a:spcPts val="0"/>
              </a:spcBef>
              <a:spcAft>
                <a:spcPts val="0"/>
              </a:spcAft>
              <a:buClr>
                <a:schemeClr val="dk1"/>
              </a:buClr>
              <a:buSzPts val="1100"/>
              <a:buFont typeface="Arial"/>
              <a:buNone/>
            </a:pPr>
            <a:r>
              <a:t/>
            </a:r>
            <a:endParaRPr sz="3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ctrTitle"/>
          </p:nvPr>
        </p:nvSpPr>
        <p:spPr>
          <a:xfrm>
            <a:off x="311700" y="172850"/>
            <a:ext cx="8520600" cy="5057100"/>
          </a:xfrm>
          <a:prstGeom prst="rect">
            <a:avLst/>
          </a:prstGeom>
        </p:spPr>
        <p:txBody>
          <a:bodyPr anchorCtr="0" anchor="b" bIns="91425" lIns="91425" spcFirstLastPara="1" rIns="91425" wrap="square" tIns="91425">
            <a:normAutofit fontScale="90000"/>
          </a:bodyPr>
          <a:lstStyle/>
          <a:p>
            <a:pPr indent="0" lvl="0" marL="0" rtl="0" algn="just">
              <a:lnSpc>
                <a:spcPct val="115000"/>
              </a:lnSpc>
              <a:spcBef>
                <a:spcPts val="0"/>
              </a:spcBef>
              <a:spcAft>
                <a:spcPts val="0"/>
              </a:spcAft>
              <a:buClr>
                <a:schemeClr val="dk1"/>
              </a:buClr>
              <a:buSzPct val="53083"/>
              <a:buFont typeface="Arial"/>
              <a:buNone/>
            </a:pPr>
            <a:r>
              <a:rPr lang="en" sz="2072">
                <a:latin typeface="Merriweather Medium"/>
                <a:ea typeface="Merriweather Medium"/>
                <a:cs typeface="Merriweather Medium"/>
                <a:sym typeface="Merriweather Medium"/>
              </a:rPr>
              <a:t>Why is public relations important to the NA member?</a:t>
            </a:r>
            <a:endParaRPr sz="2072">
              <a:latin typeface="Merriweather Medium"/>
              <a:ea typeface="Merriweather Medium"/>
              <a:cs typeface="Merriweather Medium"/>
              <a:sym typeface="Merriweather Medium"/>
            </a:endParaRPr>
          </a:p>
          <a:p>
            <a:pPr indent="0" lvl="0" marL="0" rtl="0" algn="just">
              <a:lnSpc>
                <a:spcPct val="115000"/>
              </a:lnSpc>
              <a:spcBef>
                <a:spcPts val="1000"/>
              </a:spcBef>
              <a:spcAft>
                <a:spcPts val="0"/>
              </a:spcAft>
              <a:buClr>
                <a:schemeClr val="dk1"/>
              </a:buClr>
              <a:buSzPct val="53083"/>
              <a:buFont typeface="Arial"/>
              <a:buNone/>
            </a:pPr>
            <a:r>
              <a:rPr lang="en" sz="2072">
                <a:latin typeface="Merriweather"/>
                <a:ea typeface="Merriweather"/>
                <a:cs typeface="Merriweather"/>
                <a:sym typeface="Merriweather"/>
              </a:rPr>
              <a:t>The Narcotics Anonymous message is “that an addict, any addict, </a:t>
            </a:r>
            <a:endParaRPr sz="2072">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ct val="53083"/>
              <a:buFont typeface="Arial"/>
              <a:buNone/>
            </a:pPr>
            <a:r>
              <a:rPr lang="en" sz="2072">
                <a:latin typeface="Merriweather"/>
                <a:ea typeface="Merriweather"/>
                <a:cs typeface="Merriweather"/>
                <a:sym typeface="Merriweather"/>
              </a:rPr>
              <a:t>can stop using drugs, lose the desire to use and find a new way to </a:t>
            </a:r>
            <a:endParaRPr sz="2072">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ct val="53083"/>
              <a:buFont typeface="Arial"/>
              <a:buNone/>
            </a:pPr>
            <a:r>
              <a:rPr lang="en" sz="2072">
                <a:latin typeface="Merriweather"/>
                <a:ea typeface="Merriweather"/>
                <a:cs typeface="Merriweather"/>
                <a:sym typeface="Merriweather"/>
              </a:rPr>
              <a:t>live.” Our relations with the public enable us to share this message </a:t>
            </a:r>
            <a:endParaRPr sz="2072">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ct val="53083"/>
              <a:buFont typeface="Arial"/>
              <a:buNone/>
            </a:pPr>
            <a:r>
              <a:rPr lang="en" sz="2072">
                <a:latin typeface="Merriweather"/>
                <a:ea typeface="Merriweather"/>
                <a:cs typeface="Merriweather"/>
                <a:sym typeface="Merriweather"/>
              </a:rPr>
              <a:t>broadly so that those who might benefit from our program of recovery can find us. We perform public relations service to increase the awareness and credibility of the NA program. We share our message openly with the public at large, with prospective members, and with professionals. Maintaining an open, attractive attitude in these efforts helps us to create and improve relationships with those </a:t>
            </a:r>
            <a:endParaRPr sz="2072">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ct val="53083"/>
              <a:buFont typeface="Arial"/>
              <a:buNone/>
            </a:pPr>
            <a:r>
              <a:rPr lang="en" sz="2072">
                <a:latin typeface="Merriweather"/>
                <a:ea typeface="Merriweather"/>
                <a:cs typeface="Merriweather"/>
                <a:sym typeface="Merriweather"/>
              </a:rPr>
              <a:t>outside the fellowship. Establishing and maintaining a </a:t>
            </a:r>
            <a:endParaRPr sz="2072">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ct val="53083"/>
              <a:buFont typeface="Arial"/>
              <a:buNone/>
            </a:pPr>
            <a:r>
              <a:rPr lang="en" sz="2072">
                <a:latin typeface="Merriweather"/>
                <a:ea typeface="Merriweather"/>
                <a:cs typeface="Merriweather"/>
                <a:sym typeface="Merriweather"/>
              </a:rPr>
              <a:t>Commitment to these relationships, can help us to </a:t>
            </a:r>
            <a:endParaRPr sz="2072">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ct val="53083"/>
              <a:buFont typeface="Arial"/>
              <a:buNone/>
            </a:pPr>
            <a:r>
              <a:rPr lang="en" sz="2072">
                <a:latin typeface="Merriweather"/>
                <a:ea typeface="Merriweather"/>
                <a:cs typeface="Merriweather"/>
                <a:sym typeface="Merriweather"/>
              </a:rPr>
              <a:t>further our primary purpose.</a:t>
            </a:r>
            <a:endParaRPr sz="2072">
              <a:latin typeface="Merriweather"/>
              <a:ea typeface="Merriweather"/>
              <a:cs typeface="Merriweather"/>
              <a:sym typeface="Merriweather"/>
            </a:endParaRPr>
          </a:p>
          <a:p>
            <a:pPr indent="0" lvl="0" marL="0" rtl="0" algn="just">
              <a:spcBef>
                <a:spcPts val="0"/>
              </a:spcBef>
              <a:spcAft>
                <a:spcPts val="0"/>
              </a:spcAft>
              <a:buNone/>
            </a:pPr>
            <a:r>
              <a:t/>
            </a:r>
            <a:endParaRPr sz="1961"/>
          </a:p>
        </p:txBody>
      </p:sp>
      <p:pic>
        <p:nvPicPr>
          <p:cNvPr id="85" name="Google Shape;85;p18" title="IMG_7951.PNG"/>
          <p:cNvPicPr preferRelativeResize="0"/>
          <p:nvPr/>
        </p:nvPicPr>
        <p:blipFill rotWithShape="1">
          <a:blip r:embed="rId3">
            <a:alphaModFix/>
          </a:blip>
          <a:srcRect b="0" l="6777" r="0" t="0"/>
          <a:stretch/>
        </p:blipFill>
        <p:spPr>
          <a:xfrm>
            <a:off x="7470875" y="3589325"/>
            <a:ext cx="1361425" cy="13796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9"/>
          <p:cNvSpPr txBox="1"/>
          <p:nvPr>
            <p:ph type="ctrTitle"/>
          </p:nvPr>
        </p:nvSpPr>
        <p:spPr>
          <a:xfrm>
            <a:off x="292650" y="361950"/>
            <a:ext cx="4736700" cy="4286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 sz="2515">
                <a:latin typeface="Merriweather"/>
                <a:ea typeface="Merriweather"/>
                <a:cs typeface="Merriweather"/>
                <a:sym typeface="Merriweather"/>
              </a:rPr>
              <a:t>The purpose of Public Relations in Narcotics Anonymous is to inform the public that NA exists and offers recovery from the disease of addiction. A public relations committee helps to ensure that accurate information about our fellowship is available to the public. </a:t>
            </a:r>
            <a:endParaRPr sz="5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0"/>
          <p:cNvSpPr txBox="1"/>
          <p:nvPr>
            <p:ph type="ctrTitle"/>
          </p:nvPr>
        </p:nvSpPr>
        <p:spPr>
          <a:xfrm>
            <a:off x="311700" y="402375"/>
            <a:ext cx="8520600" cy="4478700"/>
          </a:xfrm>
          <a:prstGeom prst="rect">
            <a:avLst/>
          </a:prstGeom>
        </p:spPr>
        <p:txBody>
          <a:bodyPr anchorCtr="0" anchor="b" bIns="91425" lIns="91425" spcFirstLastPara="1" rIns="91425" wrap="square" tIns="91425">
            <a:noAutofit/>
          </a:bodyPr>
          <a:lstStyle/>
          <a:p>
            <a:pPr indent="0" lvl="0" marL="0" rtl="0" algn="just">
              <a:lnSpc>
                <a:spcPct val="115000"/>
              </a:lnSpc>
              <a:spcBef>
                <a:spcPts val="0"/>
              </a:spcBef>
              <a:spcAft>
                <a:spcPts val="0"/>
              </a:spcAft>
              <a:buClr>
                <a:schemeClr val="dk1"/>
              </a:buClr>
              <a:buSzPts val="990"/>
              <a:buFont typeface="Arial"/>
              <a:buNone/>
            </a:pPr>
            <a:r>
              <a:rPr lang="en" sz="1930">
                <a:latin typeface="Merriweather Medium"/>
                <a:ea typeface="Merriweather Medium"/>
                <a:cs typeface="Merriweather Medium"/>
                <a:sym typeface="Merriweather Medium"/>
              </a:rPr>
              <a:t>What does “Public Relations” mean for NA members?</a:t>
            </a:r>
            <a:endParaRPr sz="1930">
              <a:latin typeface="Merriweather Medium"/>
              <a:ea typeface="Merriweather Medium"/>
              <a:cs typeface="Merriweather Medium"/>
              <a:sym typeface="Merriweather Medium"/>
            </a:endParaRPr>
          </a:p>
          <a:p>
            <a:pPr indent="0" lvl="0" marL="0" rtl="0" algn="just">
              <a:lnSpc>
                <a:spcPct val="115000"/>
              </a:lnSpc>
              <a:spcBef>
                <a:spcPts val="0"/>
              </a:spcBef>
              <a:spcAft>
                <a:spcPts val="0"/>
              </a:spcAft>
              <a:buClr>
                <a:schemeClr val="dk1"/>
              </a:buClr>
              <a:buSzPts val="990"/>
              <a:buFont typeface="Arial"/>
              <a:buNone/>
            </a:pPr>
            <a:r>
              <a:t/>
            </a:r>
            <a:endParaRPr sz="1930">
              <a:latin typeface="Merriweather"/>
              <a:ea typeface="Merriweather"/>
              <a:cs typeface="Merriweather"/>
              <a:sym typeface="Merriweather"/>
            </a:endParaRPr>
          </a:p>
          <a:p>
            <a:pPr indent="0" lvl="0" marL="0" rtl="0" algn="just">
              <a:lnSpc>
                <a:spcPct val="115000"/>
              </a:lnSpc>
              <a:spcBef>
                <a:spcPts val="0"/>
              </a:spcBef>
              <a:spcAft>
                <a:spcPts val="0"/>
              </a:spcAft>
              <a:buSzPts val="990"/>
              <a:buNone/>
            </a:pPr>
            <a:r>
              <a:rPr lang="en" sz="1930">
                <a:latin typeface="Merriweather"/>
                <a:ea typeface="Merriweather"/>
                <a:cs typeface="Merriweather"/>
                <a:sym typeface="Merriweather"/>
              </a:rPr>
              <a:t>For our purposes in Narcotics Anonymous, the term “public relations” refers to all of the relationships we create and maintain with the general public, professionals, potential members, and each other in our groups and service communities. We have been establishing relationships with the public all along, whether we have made a choice to be aware of and participate in those relationships or not. It is time to look more closely at how we relate to the rest of society as well as to fellow members. It is time to gather our collective </a:t>
            </a:r>
            <a:endParaRPr sz="1930">
              <a:latin typeface="Merriweather"/>
              <a:ea typeface="Merriweather"/>
              <a:cs typeface="Merriweather"/>
              <a:sym typeface="Merriweather"/>
            </a:endParaRPr>
          </a:p>
          <a:p>
            <a:pPr indent="0" lvl="0" marL="0" rtl="0" algn="just">
              <a:lnSpc>
                <a:spcPct val="115000"/>
              </a:lnSpc>
              <a:spcBef>
                <a:spcPts val="0"/>
              </a:spcBef>
              <a:spcAft>
                <a:spcPts val="0"/>
              </a:spcAft>
              <a:buSzPts val="990"/>
              <a:buNone/>
            </a:pPr>
            <a:r>
              <a:rPr lang="en" sz="1930">
                <a:latin typeface="Merriweather"/>
                <a:ea typeface="Merriweather"/>
                <a:cs typeface="Merriweather"/>
                <a:sym typeface="Merriweather"/>
              </a:rPr>
              <a:t>experience, and improve our service efforts so </a:t>
            </a:r>
            <a:endParaRPr sz="1930">
              <a:latin typeface="Merriweather"/>
              <a:ea typeface="Merriweather"/>
              <a:cs typeface="Merriweather"/>
              <a:sym typeface="Merriweather"/>
            </a:endParaRPr>
          </a:p>
          <a:p>
            <a:pPr indent="0" lvl="0" marL="0" rtl="0" algn="just">
              <a:lnSpc>
                <a:spcPct val="115000"/>
              </a:lnSpc>
              <a:spcBef>
                <a:spcPts val="0"/>
              </a:spcBef>
              <a:spcAft>
                <a:spcPts val="0"/>
              </a:spcAft>
              <a:buSzPts val="990"/>
              <a:buNone/>
            </a:pPr>
            <a:r>
              <a:rPr lang="en" sz="1930">
                <a:latin typeface="Merriweather"/>
                <a:ea typeface="Merriweather"/>
                <a:cs typeface="Merriweather"/>
                <a:sym typeface="Merriweather"/>
              </a:rPr>
              <a:t>NA can continue to become a more reliable and </a:t>
            </a:r>
            <a:endParaRPr sz="1930">
              <a:latin typeface="Merriweather"/>
              <a:ea typeface="Merriweather"/>
              <a:cs typeface="Merriweather"/>
              <a:sym typeface="Merriweather"/>
            </a:endParaRPr>
          </a:p>
          <a:p>
            <a:pPr indent="0" lvl="0" marL="0" rtl="0" algn="just">
              <a:lnSpc>
                <a:spcPct val="115000"/>
              </a:lnSpc>
              <a:spcBef>
                <a:spcPts val="0"/>
              </a:spcBef>
              <a:spcAft>
                <a:spcPts val="0"/>
              </a:spcAft>
              <a:buSzPts val="990"/>
              <a:buNone/>
            </a:pPr>
            <a:r>
              <a:rPr lang="en" sz="1930">
                <a:latin typeface="Merriweather"/>
                <a:ea typeface="Merriweather"/>
                <a:cs typeface="Merriweather"/>
                <a:sym typeface="Merriweather"/>
              </a:rPr>
              <a:t>recognizable program of recovery.</a:t>
            </a:r>
            <a:endParaRPr sz="4780"/>
          </a:p>
        </p:txBody>
      </p:sp>
      <p:pic>
        <p:nvPicPr>
          <p:cNvPr id="96" name="Google Shape;96;p20" title="IMG_7946.jpg"/>
          <p:cNvPicPr preferRelativeResize="0"/>
          <p:nvPr/>
        </p:nvPicPr>
        <p:blipFill>
          <a:blip r:embed="rId3">
            <a:alphaModFix/>
          </a:blip>
          <a:stretch>
            <a:fillRect/>
          </a:stretch>
        </p:blipFill>
        <p:spPr>
          <a:xfrm>
            <a:off x="7143174" y="3480600"/>
            <a:ext cx="1689125" cy="1400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0" name="Shape 100"/>
        <p:cNvGrpSpPr/>
        <p:nvPr/>
      </p:nvGrpSpPr>
      <p:grpSpPr>
        <a:xfrm>
          <a:off x="0" y="0"/>
          <a:ext cx="0" cy="0"/>
          <a:chOff x="0" y="0"/>
          <a:chExt cx="0" cy="0"/>
        </a:xfrm>
      </p:grpSpPr>
      <p:sp>
        <p:nvSpPr>
          <p:cNvPr id="101" name="Google Shape;101;p21"/>
          <p:cNvSpPr txBox="1"/>
          <p:nvPr/>
        </p:nvSpPr>
        <p:spPr>
          <a:xfrm>
            <a:off x="1246625" y="1101663"/>
            <a:ext cx="6477000" cy="2225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Merriweather Medium"/>
                <a:ea typeface="Merriweather Medium"/>
                <a:cs typeface="Merriweather Medium"/>
                <a:sym typeface="Merriweather Medium"/>
              </a:rPr>
              <a:t> </a:t>
            </a:r>
            <a:r>
              <a:rPr lang="en" sz="2200">
                <a:latin typeface="Merriweather Medium"/>
                <a:ea typeface="Merriweather Medium"/>
                <a:cs typeface="Merriweather Medium"/>
                <a:sym typeface="Merriweather Medium"/>
              </a:rPr>
              <a:t>Chicagoland Region Public Relations</a:t>
            </a:r>
            <a:r>
              <a:rPr lang="en" sz="2000">
                <a:latin typeface="Merriweather"/>
                <a:ea typeface="Merriweather"/>
                <a:cs typeface="Merriweather"/>
                <a:sym typeface="Merriweather"/>
              </a:rPr>
              <a:t> </a:t>
            </a:r>
            <a:endParaRPr sz="2000">
              <a:latin typeface="Merriweather"/>
              <a:ea typeface="Merriweather"/>
              <a:cs typeface="Merriweather"/>
              <a:sym typeface="Merriweather"/>
            </a:endParaRPr>
          </a:p>
          <a:p>
            <a:pPr indent="0" lvl="0" marL="0" rtl="0" algn="ctr">
              <a:spcBef>
                <a:spcPts val="1000"/>
              </a:spcBef>
              <a:spcAft>
                <a:spcPts val="0"/>
              </a:spcAft>
              <a:buNone/>
            </a:pPr>
            <a:r>
              <a:rPr lang="en" sz="2000">
                <a:solidFill>
                  <a:schemeClr val="dk1"/>
                </a:solidFill>
                <a:latin typeface="Merriweather"/>
                <a:ea typeface="Merriweather"/>
                <a:cs typeface="Merriweather"/>
                <a:sym typeface="Merriweather"/>
              </a:rPr>
              <a:t>This is what's under our Umbrella</a:t>
            </a:r>
            <a:endParaRPr sz="2000">
              <a:solidFill>
                <a:schemeClr val="dk1"/>
              </a:solidFill>
              <a:latin typeface="Merriweather"/>
              <a:ea typeface="Merriweather"/>
              <a:cs typeface="Merriweather"/>
              <a:sym typeface="Merriweather"/>
            </a:endParaRPr>
          </a:p>
          <a:p>
            <a:pPr indent="0" lvl="0" marL="0" rtl="0" algn="ctr">
              <a:spcBef>
                <a:spcPts val="0"/>
              </a:spcBef>
              <a:spcAft>
                <a:spcPts val="0"/>
              </a:spcAft>
              <a:buNone/>
            </a:pPr>
            <a:r>
              <a:rPr lang="en" sz="2000">
                <a:solidFill>
                  <a:schemeClr val="dk1"/>
                </a:solidFill>
                <a:latin typeface="Merriweather"/>
                <a:ea typeface="Merriweather"/>
                <a:cs typeface="Merriweather"/>
                <a:sym typeface="Merriweather"/>
              </a:rPr>
              <a:t>                                                  </a:t>
            </a:r>
            <a:r>
              <a:rPr lang="en" sz="1600">
                <a:solidFill>
                  <a:schemeClr val="dk1"/>
                </a:solidFill>
                <a:latin typeface="Merriweather"/>
                <a:ea typeface="Merriweather"/>
                <a:cs typeface="Merriweather"/>
                <a:sym typeface="Merriweather"/>
              </a:rPr>
              <a:t>(Structure)</a:t>
            </a:r>
            <a:endParaRPr sz="1600">
              <a:solidFill>
                <a:schemeClr val="dk1"/>
              </a:solidFill>
              <a:latin typeface="Merriweather"/>
              <a:ea typeface="Merriweather"/>
              <a:cs typeface="Merriweather"/>
              <a:sym typeface="Merriweather"/>
            </a:endParaRPr>
          </a:p>
          <a:p>
            <a:pPr indent="0" lvl="0" marL="0" rtl="0" algn="ctr">
              <a:spcBef>
                <a:spcPts val="0"/>
              </a:spcBef>
              <a:spcAft>
                <a:spcPts val="0"/>
              </a:spcAft>
              <a:buNone/>
            </a:pPr>
            <a:r>
              <a:t/>
            </a:r>
            <a:endParaRPr sz="2000">
              <a:latin typeface="Merriweather"/>
              <a:ea typeface="Merriweather"/>
              <a:cs typeface="Merriweather"/>
              <a:sym typeface="Merriweather"/>
            </a:endParaRPr>
          </a:p>
          <a:p>
            <a:pPr indent="0" lvl="0" marL="0" rtl="0" algn="l">
              <a:lnSpc>
                <a:spcPct val="115000"/>
              </a:lnSpc>
              <a:spcBef>
                <a:spcPts val="0"/>
              </a:spcBef>
              <a:spcAft>
                <a:spcPts val="0"/>
              </a:spcAft>
              <a:buNone/>
            </a:pPr>
            <a:r>
              <a:rPr lang="en" sz="2000">
                <a:latin typeface="Merriweather"/>
                <a:ea typeface="Merriweather"/>
                <a:cs typeface="Merriweather"/>
                <a:sym typeface="Merriweather"/>
              </a:rPr>
              <a:t>         </a:t>
            </a:r>
            <a:endParaRPr sz="2000">
              <a:latin typeface="Merriweather"/>
              <a:ea typeface="Merriweather"/>
              <a:cs typeface="Merriweather"/>
              <a:sym typeface="Merriweather"/>
            </a:endParaRPr>
          </a:p>
          <a:p>
            <a:pPr indent="0" lvl="0" marL="0" rtl="0" algn="just">
              <a:lnSpc>
                <a:spcPct val="115000"/>
              </a:lnSpc>
              <a:spcBef>
                <a:spcPts val="150"/>
              </a:spcBef>
              <a:spcAft>
                <a:spcPts val="150"/>
              </a:spcAft>
              <a:buNone/>
            </a:pPr>
            <a:r>
              <a:t/>
            </a:r>
            <a:endParaRPr b="1" sz="1800">
              <a:latin typeface="Merriweather"/>
              <a:ea typeface="Merriweather"/>
              <a:cs typeface="Merriweather"/>
              <a:sym typeface="Merriweather"/>
            </a:endParaRPr>
          </a:p>
        </p:txBody>
      </p:sp>
      <p:pic>
        <p:nvPicPr>
          <p:cNvPr id="102" name="Google Shape;102;p21"/>
          <p:cNvPicPr preferRelativeResize="0"/>
          <p:nvPr/>
        </p:nvPicPr>
        <p:blipFill>
          <a:blip r:embed="rId3">
            <a:alphaModFix/>
          </a:blip>
          <a:stretch>
            <a:fillRect/>
          </a:stretch>
        </p:blipFill>
        <p:spPr>
          <a:xfrm>
            <a:off x="3248375" y="1760849"/>
            <a:ext cx="2364476" cy="2364476"/>
          </a:xfrm>
          <a:prstGeom prst="rect">
            <a:avLst/>
          </a:prstGeom>
          <a:noFill/>
          <a:ln>
            <a:noFill/>
          </a:ln>
        </p:spPr>
      </p:pic>
      <p:sp>
        <p:nvSpPr>
          <p:cNvPr id="103" name="Google Shape;103;p21"/>
          <p:cNvSpPr txBox="1"/>
          <p:nvPr/>
        </p:nvSpPr>
        <p:spPr>
          <a:xfrm>
            <a:off x="3222288" y="4004375"/>
            <a:ext cx="2699400" cy="800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000">
                <a:latin typeface="Merriweather"/>
                <a:ea typeface="Merriweather"/>
                <a:cs typeface="Merriweather"/>
                <a:sym typeface="Merriweather"/>
              </a:rPr>
              <a:t>Public Relations</a:t>
            </a:r>
            <a:endParaRPr sz="2000">
              <a:latin typeface="Merriweather"/>
              <a:ea typeface="Merriweather"/>
              <a:cs typeface="Merriweather"/>
              <a:sym typeface="Merriweather"/>
            </a:endParaRPr>
          </a:p>
          <a:p>
            <a:pPr indent="0" lvl="0" marL="0" rtl="0" algn="ctr">
              <a:spcBef>
                <a:spcPts val="0"/>
              </a:spcBef>
              <a:spcAft>
                <a:spcPts val="0"/>
              </a:spcAft>
              <a:buNone/>
            </a:pPr>
            <a:r>
              <a:rPr lang="en" sz="2000">
                <a:latin typeface="Merriweather"/>
                <a:ea typeface="Merriweather"/>
                <a:cs typeface="Merriweather"/>
                <a:sym typeface="Merriweather"/>
              </a:rPr>
              <a:t>Includes 15 Area’s</a:t>
            </a:r>
            <a:endParaRPr sz="2000">
              <a:latin typeface="Merriweather"/>
              <a:ea typeface="Merriweather"/>
              <a:cs typeface="Merriweather"/>
              <a:sym typeface="Merriweather"/>
            </a:endParaRPr>
          </a:p>
        </p:txBody>
      </p:sp>
      <p:sp>
        <p:nvSpPr>
          <p:cNvPr id="104" name="Google Shape;104;p21"/>
          <p:cNvSpPr txBox="1"/>
          <p:nvPr/>
        </p:nvSpPr>
        <p:spPr>
          <a:xfrm>
            <a:off x="282025" y="2371575"/>
            <a:ext cx="3368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Merriweather"/>
                <a:ea typeface="Merriweather"/>
                <a:cs typeface="Merriweather"/>
                <a:sym typeface="Merriweather"/>
              </a:rPr>
              <a:t>Hospitals &amp; Institutions</a:t>
            </a:r>
            <a:endParaRPr sz="2000">
              <a:latin typeface="Merriweather"/>
              <a:ea typeface="Merriweather"/>
              <a:cs typeface="Merriweather"/>
              <a:sym typeface="Merriweather"/>
            </a:endParaRPr>
          </a:p>
        </p:txBody>
      </p:sp>
      <p:sp>
        <p:nvSpPr>
          <p:cNvPr id="105" name="Google Shape;105;p21"/>
          <p:cNvSpPr txBox="1"/>
          <p:nvPr/>
        </p:nvSpPr>
        <p:spPr>
          <a:xfrm>
            <a:off x="5533252" y="2398275"/>
            <a:ext cx="206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Merriweather"/>
                <a:ea typeface="Merriweather"/>
                <a:cs typeface="Merriweather"/>
                <a:sym typeface="Merriweather"/>
              </a:rPr>
              <a:t>Phonelines</a:t>
            </a:r>
            <a:endParaRPr sz="2000">
              <a:latin typeface="Merriweather"/>
              <a:ea typeface="Merriweather"/>
              <a:cs typeface="Merriweather"/>
              <a:sym typeface="Merriweather"/>
            </a:endParaRPr>
          </a:p>
        </p:txBody>
      </p:sp>
      <p:sp>
        <p:nvSpPr>
          <p:cNvPr id="106" name="Google Shape;106;p21"/>
          <p:cNvSpPr txBox="1"/>
          <p:nvPr/>
        </p:nvSpPr>
        <p:spPr>
          <a:xfrm>
            <a:off x="4928550" y="2981825"/>
            <a:ext cx="35589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Merriweather"/>
                <a:ea typeface="Merriweather"/>
                <a:cs typeface="Merriweather"/>
                <a:sym typeface="Merriweather"/>
              </a:rPr>
              <a:t>Writing Behind the Walls</a:t>
            </a:r>
            <a:endParaRPr sz="2000">
              <a:latin typeface="Merriweather"/>
              <a:ea typeface="Merriweather"/>
              <a:cs typeface="Merriweather"/>
              <a:sym typeface="Merriweather"/>
            </a:endParaRPr>
          </a:p>
        </p:txBody>
      </p:sp>
      <p:sp>
        <p:nvSpPr>
          <p:cNvPr id="107" name="Google Shape;107;p21"/>
          <p:cNvSpPr txBox="1"/>
          <p:nvPr/>
        </p:nvSpPr>
        <p:spPr>
          <a:xfrm>
            <a:off x="2453776" y="2864163"/>
            <a:ext cx="14634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Merriweather"/>
                <a:ea typeface="Merriweather"/>
                <a:cs typeface="Merriweather"/>
                <a:sym typeface="Merriweather"/>
              </a:rPr>
              <a:t>Website</a:t>
            </a:r>
            <a:endParaRPr sz="2000">
              <a:latin typeface="Merriweather"/>
              <a:ea typeface="Merriweather"/>
              <a:cs typeface="Merriweather"/>
              <a:sym typeface="Merriweather"/>
            </a:endParaRPr>
          </a:p>
        </p:txBody>
      </p:sp>
      <p:pic>
        <p:nvPicPr>
          <p:cNvPr id="108" name="Google Shape;108;p21"/>
          <p:cNvPicPr preferRelativeResize="0"/>
          <p:nvPr/>
        </p:nvPicPr>
        <p:blipFill>
          <a:blip r:embed="rId4">
            <a:alphaModFix/>
          </a:blip>
          <a:stretch>
            <a:fillRect/>
          </a:stretch>
        </p:blipFill>
        <p:spPr>
          <a:xfrm>
            <a:off x="3701450" y="105825"/>
            <a:ext cx="1741100" cy="915550"/>
          </a:xfrm>
          <a:prstGeom prst="rect">
            <a:avLst/>
          </a:prstGeom>
          <a:noFill/>
          <a:ln>
            <a:noFill/>
          </a:ln>
        </p:spPr>
      </p:pic>
      <p:pic>
        <p:nvPicPr>
          <p:cNvPr id="109" name="Google Shape;109;p21"/>
          <p:cNvPicPr preferRelativeResize="0"/>
          <p:nvPr/>
        </p:nvPicPr>
        <p:blipFill>
          <a:blip r:embed="rId5">
            <a:alphaModFix/>
          </a:blip>
          <a:stretch>
            <a:fillRect/>
          </a:stretch>
        </p:blipFill>
        <p:spPr>
          <a:xfrm rot="1162685">
            <a:off x="7124188" y="522621"/>
            <a:ext cx="1514024" cy="1982935"/>
          </a:xfrm>
          <a:prstGeom prst="rect">
            <a:avLst/>
          </a:prstGeom>
          <a:noFill/>
          <a:ln>
            <a:noFill/>
          </a:ln>
        </p:spPr>
      </p:pic>
      <p:pic>
        <p:nvPicPr>
          <p:cNvPr id="110" name="Google Shape;110;p21"/>
          <p:cNvPicPr preferRelativeResize="0"/>
          <p:nvPr/>
        </p:nvPicPr>
        <p:blipFill rotWithShape="1">
          <a:blip r:embed="rId6">
            <a:alphaModFix/>
          </a:blip>
          <a:srcRect b="0" l="19659" r="10082" t="10426"/>
          <a:stretch/>
        </p:blipFill>
        <p:spPr>
          <a:xfrm>
            <a:off x="282025" y="531575"/>
            <a:ext cx="1741099" cy="1684910"/>
          </a:xfrm>
          <a:prstGeom prst="rect">
            <a:avLst/>
          </a:prstGeom>
          <a:noFill/>
          <a:ln cap="flat" cmpd="sng" w="9525">
            <a:solidFill>
              <a:srgbClr val="B7B7B7"/>
            </a:solidFill>
            <a:prstDash val="solid"/>
            <a:round/>
            <a:headEnd len="sm" w="sm" type="none"/>
            <a:tailEnd len="sm" w="sm" type="none"/>
          </a:ln>
        </p:spPr>
      </p:pic>
      <p:pic>
        <p:nvPicPr>
          <p:cNvPr id="111" name="Google Shape;111;p21"/>
          <p:cNvPicPr preferRelativeResize="0"/>
          <p:nvPr/>
        </p:nvPicPr>
        <p:blipFill rotWithShape="1">
          <a:blip r:embed="rId7">
            <a:alphaModFix/>
          </a:blip>
          <a:srcRect b="0" l="0" r="0" t="3642"/>
          <a:stretch/>
        </p:blipFill>
        <p:spPr>
          <a:xfrm>
            <a:off x="282025" y="3360486"/>
            <a:ext cx="3020875" cy="1769289"/>
          </a:xfrm>
          <a:prstGeom prst="rect">
            <a:avLst/>
          </a:prstGeom>
          <a:noFill/>
          <a:ln cap="flat" cmpd="sng" w="9525">
            <a:solidFill>
              <a:srgbClr val="B7B7B7"/>
            </a:solidFill>
            <a:prstDash val="solid"/>
            <a:round/>
            <a:headEnd len="sm" w="sm" type="none"/>
            <a:tailEnd len="sm" w="sm" type="none"/>
          </a:ln>
        </p:spPr>
      </p:pic>
      <p:pic>
        <p:nvPicPr>
          <p:cNvPr id="112" name="Google Shape;112;p21" title="IMG_7946.jpg"/>
          <p:cNvPicPr preferRelativeResize="0"/>
          <p:nvPr/>
        </p:nvPicPr>
        <p:blipFill>
          <a:blip r:embed="rId8">
            <a:alphaModFix/>
          </a:blip>
          <a:stretch>
            <a:fillRect/>
          </a:stretch>
        </p:blipFill>
        <p:spPr>
          <a:xfrm>
            <a:off x="7064326" y="3755682"/>
            <a:ext cx="1423125" cy="117991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18" name="Google Shape;118;p2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19" name="Google Shape;119;p22" title="IMG_7809.PNG"/>
          <p:cNvPicPr preferRelativeResize="0"/>
          <p:nvPr/>
        </p:nvPicPr>
        <p:blipFill>
          <a:blip r:embed="rId3">
            <a:alphaModFix/>
          </a:blip>
          <a:stretch>
            <a:fillRect/>
          </a:stretch>
        </p:blipFill>
        <p:spPr>
          <a:xfrm rot="-644038">
            <a:off x="392934" y="675553"/>
            <a:ext cx="2906530" cy="4492518"/>
          </a:xfrm>
          <a:prstGeom prst="rect">
            <a:avLst/>
          </a:prstGeom>
          <a:noFill/>
          <a:ln>
            <a:noFill/>
          </a:ln>
        </p:spPr>
      </p:pic>
      <p:pic>
        <p:nvPicPr>
          <p:cNvPr id="120" name="Google Shape;120;p22" title="IMG_7810.jpg"/>
          <p:cNvPicPr preferRelativeResize="0"/>
          <p:nvPr/>
        </p:nvPicPr>
        <p:blipFill>
          <a:blip r:embed="rId4">
            <a:alphaModFix/>
          </a:blip>
          <a:stretch>
            <a:fillRect/>
          </a:stretch>
        </p:blipFill>
        <p:spPr>
          <a:xfrm>
            <a:off x="3150055" y="837650"/>
            <a:ext cx="2594999" cy="2430851"/>
          </a:xfrm>
          <a:prstGeom prst="rect">
            <a:avLst/>
          </a:prstGeom>
          <a:noFill/>
          <a:ln>
            <a:noFill/>
          </a:ln>
        </p:spPr>
      </p:pic>
      <p:pic>
        <p:nvPicPr>
          <p:cNvPr id="121" name="Google Shape;121;p22" title="IMG_7813.JPG"/>
          <p:cNvPicPr preferRelativeResize="0"/>
          <p:nvPr/>
        </p:nvPicPr>
        <p:blipFill>
          <a:blip r:embed="rId5">
            <a:alphaModFix/>
          </a:blip>
          <a:stretch>
            <a:fillRect/>
          </a:stretch>
        </p:blipFill>
        <p:spPr>
          <a:xfrm rot="872081">
            <a:off x="5425649" y="991149"/>
            <a:ext cx="3362651" cy="4222276"/>
          </a:xfrm>
          <a:prstGeom prst="rect">
            <a:avLst/>
          </a:prstGeom>
          <a:noFill/>
          <a:ln>
            <a:noFill/>
          </a:ln>
        </p:spPr>
      </p:pic>
      <p:sp>
        <p:nvSpPr>
          <p:cNvPr id="122" name="Google Shape;122;p22"/>
          <p:cNvSpPr txBox="1"/>
          <p:nvPr/>
        </p:nvSpPr>
        <p:spPr>
          <a:xfrm>
            <a:off x="311700" y="135350"/>
            <a:ext cx="8520600" cy="572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solidFill>
                  <a:schemeClr val="dk1"/>
                </a:solidFill>
                <a:latin typeface="Merriweather Medium"/>
                <a:ea typeface="Merriweather Medium"/>
                <a:cs typeface="Merriweather Medium"/>
                <a:sym typeface="Merriweather Medium"/>
              </a:rPr>
              <a:t>Ohio Region Public Relations</a:t>
            </a:r>
            <a:endParaRPr sz="2700">
              <a:solidFill>
                <a:schemeClr val="dk1"/>
              </a:solidFill>
              <a:latin typeface="Merriweather Medium"/>
              <a:ea typeface="Merriweather Medium"/>
              <a:cs typeface="Merriweather Medium"/>
              <a:sym typeface="Merriweather Medium"/>
            </a:endParaRPr>
          </a:p>
        </p:txBody>
      </p:sp>
      <p:pic>
        <p:nvPicPr>
          <p:cNvPr id="123" name="Google Shape;123;p22" title="IMG_7946.jpg"/>
          <p:cNvPicPr preferRelativeResize="0"/>
          <p:nvPr/>
        </p:nvPicPr>
        <p:blipFill>
          <a:blip r:embed="rId6">
            <a:alphaModFix/>
          </a:blip>
          <a:stretch>
            <a:fillRect/>
          </a:stretch>
        </p:blipFill>
        <p:spPr>
          <a:xfrm>
            <a:off x="3722286" y="3925300"/>
            <a:ext cx="1353625" cy="1122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sp>
        <p:nvSpPr>
          <p:cNvPr id="128" name="Google Shape;128;p23"/>
          <p:cNvSpPr txBox="1"/>
          <p:nvPr>
            <p:ph type="ctrTitle"/>
          </p:nvPr>
        </p:nvSpPr>
        <p:spPr>
          <a:xfrm>
            <a:off x="3699700" y="2296800"/>
            <a:ext cx="5158800" cy="549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3070">
                <a:latin typeface="Merriweather Medium"/>
                <a:ea typeface="Merriweather Medium"/>
                <a:cs typeface="Merriweather Medium"/>
                <a:sym typeface="Merriweather Medium"/>
              </a:rPr>
              <a:t>Hospitals and Institutions</a:t>
            </a:r>
            <a:endParaRPr sz="4780">
              <a:latin typeface="Merriweather Medium"/>
              <a:ea typeface="Merriweather Medium"/>
              <a:cs typeface="Merriweather Medium"/>
              <a:sym typeface="Merriweather Medium"/>
            </a:endParaRPr>
          </a:p>
        </p:txBody>
      </p:sp>
      <p:pic>
        <p:nvPicPr>
          <p:cNvPr id="129" name="Google Shape;129;p23" title="IMG_7952.jpg"/>
          <p:cNvPicPr preferRelativeResize="0"/>
          <p:nvPr/>
        </p:nvPicPr>
        <p:blipFill>
          <a:blip r:embed="rId4">
            <a:alphaModFix/>
          </a:blip>
          <a:stretch>
            <a:fillRect/>
          </a:stretch>
        </p:blipFill>
        <p:spPr>
          <a:xfrm rot="-821065">
            <a:off x="595652" y="681953"/>
            <a:ext cx="3125520" cy="399354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4"/>
          <p:cNvSpPr txBox="1"/>
          <p:nvPr>
            <p:ph type="ctrTitle"/>
          </p:nvPr>
        </p:nvSpPr>
        <p:spPr>
          <a:xfrm>
            <a:off x="311700" y="322500"/>
            <a:ext cx="8520600" cy="4498500"/>
          </a:xfrm>
          <a:prstGeom prst="rect">
            <a:avLst/>
          </a:prstGeom>
        </p:spPr>
        <p:txBody>
          <a:bodyPr anchorCtr="0" anchor="b" bIns="91425" lIns="91425" spcFirstLastPara="1" rIns="91425" wrap="square" tIns="91425">
            <a:noAutofit/>
          </a:bodyPr>
          <a:lstStyle/>
          <a:p>
            <a:pPr indent="0" lvl="0" marL="0" rtl="0" algn="just">
              <a:spcBef>
                <a:spcPts val="0"/>
              </a:spcBef>
              <a:spcAft>
                <a:spcPts val="0"/>
              </a:spcAft>
              <a:buNone/>
            </a:pPr>
            <a:r>
              <a:rPr lang="en" sz="2500">
                <a:latin typeface="Merriweather"/>
                <a:ea typeface="Merriweather"/>
                <a:cs typeface="Merriweather"/>
                <a:sym typeface="Merriweather"/>
              </a:rPr>
              <a:t>H&amp;I meetings can carry the NA message of recovery to addicts who do not have full access to regular Narcotics Anonymous meetings. H&amp;I is an important service in our public relations efforts to inform the public and the potential member about our program. When addicts seeking recovery know who we are and where to find our meetings, our efforts have been successful. H&amp;I meetings and presentations, </a:t>
            </a:r>
            <a:endParaRPr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except for those in long-term facilities, </a:t>
            </a:r>
            <a:endParaRPr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are intended to introduce attendees to </a:t>
            </a:r>
            <a:endParaRPr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some of the basics of the NA program. </a:t>
            </a:r>
            <a:endParaRPr sz="2300"/>
          </a:p>
        </p:txBody>
      </p:sp>
      <p:pic>
        <p:nvPicPr>
          <p:cNvPr id="135" name="Google Shape;135;p24" title="IMG_7946.jpg"/>
          <p:cNvPicPr preferRelativeResize="0"/>
          <p:nvPr/>
        </p:nvPicPr>
        <p:blipFill>
          <a:blip r:embed="rId3">
            <a:alphaModFix/>
          </a:blip>
          <a:stretch>
            <a:fillRect/>
          </a:stretch>
        </p:blipFill>
        <p:spPr>
          <a:xfrm>
            <a:off x="7159275" y="3376525"/>
            <a:ext cx="1673025" cy="1387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5"/>
          <p:cNvSpPr txBox="1"/>
          <p:nvPr>
            <p:ph type="ctrTitle"/>
          </p:nvPr>
        </p:nvSpPr>
        <p:spPr>
          <a:xfrm>
            <a:off x="311700" y="367400"/>
            <a:ext cx="8520600" cy="4624800"/>
          </a:xfrm>
          <a:prstGeom prst="rect">
            <a:avLst/>
          </a:prstGeom>
        </p:spPr>
        <p:txBody>
          <a:bodyPr anchorCtr="0" anchor="b"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1500">
                <a:latin typeface="Merriweather"/>
                <a:ea typeface="Merriweather"/>
                <a:cs typeface="Merriweather"/>
                <a:sym typeface="Merriweather"/>
              </a:rPr>
              <a:t>H&amp;I/PI/PR COOPERATION</a:t>
            </a:r>
            <a:endParaRPr sz="1500">
              <a:latin typeface="Merriweather"/>
              <a:ea typeface="Merriweather"/>
              <a:cs typeface="Merriweather"/>
              <a:sym typeface="Merriweather"/>
            </a:endParaRPr>
          </a:p>
          <a:p>
            <a:pPr indent="0" lvl="0" marL="0" rtl="0" algn="just">
              <a:lnSpc>
                <a:spcPct val="115000"/>
              </a:lnSpc>
              <a:spcBef>
                <a:spcPts val="1000"/>
              </a:spcBef>
              <a:spcAft>
                <a:spcPts val="0"/>
              </a:spcAft>
              <a:buClr>
                <a:schemeClr val="dk1"/>
              </a:buClr>
              <a:buSzPts val="1100"/>
              <a:buFont typeface="Arial"/>
              <a:buNone/>
            </a:pPr>
            <a:r>
              <a:rPr lang="en" sz="1500">
                <a:latin typeface="Merriweather"/>
                <a:ea typeface="Merriweather"/>
                <a:cs typeface="Merriweather"/>
                <a:sym typeface="Merriweather"/>
              </a:rPr>
              <a:t>Rules of Thumb for Cooperation between H&amp;I and PI/PR</a:t>
            </a:r>
            <a:endParaRPr sz="1500">
              <a:latin typeface="Merriweather"/>
              <a:ea typeface="Merriweather"/>
              <a:cs typeface="Merriweather"/>
              <a:sym typeface="Merriweather"/>
            </a:endParaRPr>
          </a:p>
          <a:p>
            <a:pPr indent="0" lvl="0" marL="0" rtl="0" algn="just">
              <a:lnSpc>
                <a:spcPct val="115000"/>
              </a:lnSpc>
              <a:spcBef>
                <a:spcPts val="1000"/>
              </a:spcBef>
              <a:spcAft>
                <a:spcPts val="0"/>
              </a:spcAft>
              <a:buNone/>
            </a:pPr>
            <a:r>
              <a:rPr lang="en" sz="1500">
                <a:latin typeface="Merriweather"/>
                <a:ea typeface="Merriweather"/>
                <a:cs typeface="Merriweather"/>
                <a:sym typeface="Merriweather"/>
              </a:rPr>
              <a:t>1. Remember, we all belong to the same fellowship and our</a:t>
            </a:r>
            <a:r>
              <a:rPr lang="en" sz="1500">
                <a:latin typeface="Merriweather"/>
                <a:ea typeface="Merriweather"/>
                <a:cs typeface="Merriweather"/>
                <a:sym typeface="Merriweather"/>
              </a:rPr>
              <a:t> </a:t>
            </a:r>
            <a:endParaRPr sz="1500">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ts val="1100"/>
              <a:buFont typeface="Arial"/>
              <a:buNone/>
            </a:pPr>
            <a:r>
              <a:rPr lang="en" sz="1500">
                <a:latin typeface="Merriweather"/>
                <a:ea typeface="Merriweather"/>
                <a:cs typeface="Merriweather"/>
                <a:sym typeface="Merriweather"/>
              </a:rPr>
              <a:t>primary purpose is the same no matter to which subcommittee we belong.</a:t>
            </a:r>
            <a:endParaRPr sz="1500">
              <a:latin typeface="Merriweather"/>
              <a:ea typeface="Merriweather"/>
              <a:cs typeface="Merriweather"/>
              <a:sym typeface="Merriweather"/>
            </a:endParaRPr>
          </a:p>
          <a:p>
            <a:pPr indent="0" lvl="0" marL="0" rtl="0" algn="just">
              <a:lnSpc>
                <a:spcPct val="115000"/>
              </a:lnSpc>
              <a:spcBef>
                <a:spcPts val="1000"/>
              </a:spcBef>
              <a:spcAft>
                <a:spcPts val="0"/>
              </a:spcAft>
              <a:buClr>
                <a:schemeClr val="dk1"/>
              </a:buClr>
              <a:buSzPts val="1100"/>
              <a:buFont typeface="Arial"/>
              <a:buNone/>
            </a:pPr>
            <a:r>
              <a:rPr lang="en" sz="1500">
                <a:latin typeface="Merriweather"/>
                <a:ea typeface="Merriweather"/>
                <a:cs typeface="Merriweather"/>
                <a:sym typeface="Merriweather"/>
              </a:rPr>
              <a:t>2. Communication between the two subcommittees ahead of time (that means planning together on how to proceed) will help avoid problems and promote unity.</a:t>
            </a:r>
            <a:endParaRPr sz="1500">
              <a:latin typeface="Merriweather"/>
              <a:ea typeface="Merriweather"/>
              <a:cs typeface="Merriweather"/>
              <a:sym typeface="Merriweather"/>
            </a:endParaRPr>
          </a:p>
          <a:p>
            <a:pPr indent="0" lvl="0" marL="0" rtl="0" algn="just">
              <a:lnSpc>
                <a:spcPct val="115000"/>
              </a:lnSpc>
              <a:spcBef>
                <a:spcPts val="1000"/>
              </a:spcBef>
              <a:spcAft>
                <a:spcPts val="0"/>
              </a:spcAft>
              <a:buClr>
                <a:schemeClr val="dk1"/>
              </a:buClr>
              <a:buSzPts val="1100"/>
              <a:buFont typeface="Arial"/>
              <a:buNone/>
            </a:pPr>
            <a:r>
              <a:rPr lang="en" sz="1500">
                <a:latin typeface="Merriweather"/>
                <a:ea typeface="Merriweather"/>
                <a:cs typeface="Merriweather"/>
                <a:sym typeface="Merriweather"/>
              </a:rPr>
              <a:t>3. Flexibility will allow for cooperation that responds to the needs of the facility while upholding our traditions.</a:t>
            </a:r>
            <a:endParaRPr sz="1500">
              <a:latin typeface="Merriweather"/>
              <a:ea typeface="Merriweather"/>
              <a:cs typeface="Merriweather"/>
              <a:sym typeface="Merriweather"/>
            </a:endParaRPr>
          </a:p>
          <a:p>
            <a:pPr indent="0" lvl="0" marL="0" rtl="0" algn="just">
              <a:lnSpc>
                <a:spcPct val="115000"/>
              </a:lnSpc>
              <a:spcBef>
                <a:spcPts val="1000"/>
              </a:spcBef>
              <a:spcAft>
                <a:spcPts val="0"/>
              </a:spcAft>
              <a:buClr>
                <a:schemeClr val="dk1"/>
              </a:buClr>
              <a:buSzPts val="1100"/>
              <a:buFont typeface="Arial"/>
              <a:buNone/>
            </a:pPr>
            <a:r>
              <a:rPr lang="en" sz="1500">
                <a:latin typeface="Merriweather"/>
                <a:ea typeface="Merriweather"/>
                <a:cs typeface="Merriweather"/>
                <a:sym typeface="Merriweather"/>
              </a:rPr>
              <a:t>4. “I can’t, but we can” applies to subcommittee members and subcommittees.</a:t>
            </a:r>
            <a:endParaRPr sz="1500">
              <a:latin typeface="Merriweather"/>
              <a:ea typeface="Merriweather"/>
              <a:cs typeface="Merriweather"/>
              <a:sym typeface="Merriweather"/>
            </a:endParaRPr>
          </a:p>
          <a:p>
            <a:pPr indent="0" lvl="0" marL="0" rtl="0" algn="just">
              <a:lnSpc>
                <a:spcPct val="115000"/>
              </a:lnSpc>
              <a:spcBef>
                <a:spcPts val="1000"/>
              </a:spcBef>
              <a:spcAft>
                <a:spcPts val="0"/>
              </a:spcAft>
              <a:buClr>
                <a:schemeClr val="dk1"/>
              </a:buClr>
              <a:buSzPts val="1100"/>
              <a:buFont typeface="Arial"/>
              <a:buNone/>
            </a:pPr>
            <a:r>
              <a:rPr lang="en" sz="1500">
                <a:latin typeface="Merriweather"/>
                <a:ea typeface="Merriweather"/>
                <a:cs typeface="Merriweather"/>
                <a:sym typeface="Merriweather"/>
              </a:rPr>
              <a:t>5. Work together. When we don’t, we divert ourselves from our primary purpose.</a:t>
            </a:r>
            <a:endParaRPr sz="1500">
              <a:latin typeface="Merriweather"/>
              <a:ea typeface="Merriweather"/>
              <a:cs typeface="Merriweather"/>
              <a:sym typeface="Merriweather"/>
            </a:endParaRPr>
          </a:p>
          <a:p>
            <a:pPr indent="0" lvl="0" marL="0" rtl="0" algn="just">
              <a:lnSpc>
                <a:spcPct val="115000"/>
              </a:lnSpc>
              <a:spcBef>
                <a:spcPts val="1000"/>
              </a:spcBef>
              <a:spcAft>
                <a:spcPts val="0"/>
              </a:spcAft>
              <a:buNone/>
            </a:pPr>
            <a:r>
              <a:rPr lang="en" sz="1500">
                <a:latin typeface="Merriweather"/>
                <a:ea typeface="Merriweather"/>
                <a:cs typeface="Merriweather"/>
                <a:sym typeface="Merriweather"/>
              </a:rPr>
              <a:t>There may be instances where the most effective and productive presentation can only be accomplished by a combined effort of representatives from H&amp;I and PI/PR. This, of course, is a perfect application of our Twelve Steps and Twelve Traditions working together to carry the message of NA recovery to the still-suffering addict.</a:t>
            </a:r>
            <a:endParaRPr sz="1500">
              <a:latin typeface="Merriweather"/>
              <a:ea typeface="Merriweather"/>
              <a:cs typeface="Merriweather"/>
              <a:sym typeface="Merriweather"/>
            </a:endParaRPr>
          </a:p>
        </p:txBody>
      </p:sp>
      <p:pic>
        <p:nvPicPr>
          <p:cNvPr id="141" name="Google Shape;141;p25" title="IMG_7951.PNG"/>
          <p:cNvPicPr preferRelativeResize="0"/>
          <p:nvPr/>
        </p:nvPicPr>
        <p:blipFill>
          <a:blip r:embed="rId3">
            <a:alphaModFix/>
          </a:blip>
          <a:stretch>
            <a:fillRect/>
          </a:stretch>
        </p:blipFill>
        <p:spPr>
          <a:xfrm>
            <a:off x="7263274" y="139950"/>
            <a:ext cx="1481550" cy="1399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6"/>
          <p:cNvSpPr txBox="1"/>
          <p:nvPr>
            <p:ph type="ctrTitle"/>
          </p:nvPr>
        </p:nvSpPr>
        <p:spPr>
          <a:xfrm>
            <a:off x="311700" y="419875"/>
            <a:ext cx="5514000" cy="4093800"/>
          </a:xfrm>
          <a:prstGeom prst="rect">
            <a:avLst/>
          </a:prstGeom>
        </p:spPr>
        <p:txBody>
          <a:bodyPr anchorCtr="0" anchor="b" bIns="91425" lIns="91425" spcFirstLastPara="1" rIns="91425" wrap="square" tIns="91425">
            <a:normAutofit/>
          </a:bodyPr>
          <a:lstStyle/>
          <a:p>
            <a:pPr indent="0" lvl="0" marL="0" rtl="0" algn="just">
              <a:lnSpc>
                <a:spcPct val="115000"/>
              </a:lnSpc>
              <a:spcBef>
                <a:spcPts val="0"/>
              </a:spcBef>
              <a:spcAft>
                <a:spcPts val="0"/>
              </a:spcAft>
              <a:buNone/>
            </a:pPr>
            <a:r>
              <a:rPr lang="en" sz="1900">
                <a:latin typeface="Merriweather"/>
                <a:ea typeface="Merriweather"/>
                <a:cs typeface="Merriweather"/>
                <a:sym typeface="Merriweather"/>
              </a:rPr>
              <a:t>An H&amp;I meeting provides the first exposure to recovery in Narcotics Anonymous for many addicts, so it is imperative that we carry a clear and consistent message of Narcotics Anonymous recovery, and project a positive image of our fellowship. This also applies </a:t>
            </a:r>
            <a:endParaRPr sz="1900">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900">
                <a:latin typeface="Merriweather"/>
                <a:ea typeface="Merriweather"/>
                <a:cs typeface="Merriweather"/>
                <a:sym typeface="Merriweather"/>
              </a:rPr>
              <a:t>to how we handle the facility </a:t>
            </a:r>
            <a:endParaRPr sz="1900">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900">
                <a:latin typeface="Merriweather"/>
                <a:ea typeface="Merriweather"/>
                <a:cs typeface="Merriweather"/>
                <a:sym typeface="Merriweather"/>
              </a:rPr>
              <a:t>administration. In order to keep </a:t>
            </a:r>
            <a:endParaRPr sz="1900">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900">
                <a:latin typeface="Merriweather"/>
                <a:ea typeface="Merriweather"/>
                <a:cs typeface="Merriweather"/>
                <a:sym typeface="Merriweather"/>
              </a:rPr>
              <a:t>any difficulties to a minimum, take </a:t>
            </a:r>
            <a:endParaRPr sz="1900">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900">
                <a:latin typeface="Merriweather"/>
                <a:ea typeface="Merriweather"/>
                <a:cs typeface="Merriweather"/>
                <a:sym typeface="Merriweather"/>
              </a:rPr>
              <a:t>care to maintain consistent contact </a:t>
            </a:r>
            <a:endParaRPr sz="1900">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ts val="1100"/>
              <a:buFont typeface="Arial"/>
              <a:buNone/>
            </a:pPr>
            <a:r>
              <a:rPr lang="en" sz="1900">
                <a:latin typeface="Merriweather"/>
                <a:ea typeface="Merriweather"/>
                <a:cs typeface="Merriweather"/>
                <a:sym typeface="Merriweather"/>
              </a:rPr>
              <a:t>between the facility and the subcommittee.</a:t>
            </a:r>
            <a:endParaRPr sz="6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7"/>
          <p:cNvSpPr txBox="1"/>
          <p:nvPr>
            <p:ph type="ctrTitle"/>
          </p:nvPr>
        </p:nvSpPr>
        <p:spPr>
          <a:xfrm>
            <a:off x="311700" y="507350"/>
            <a:ext cx="8520600" cy="4321200"/>
          </a:xfrm>
          <a:prstGeom prst="rect">
            <a:avLst/>
          </a:prstGeom>
        </p:spPr>
        <p:txBody>
          <a:bodyPr anchorCtr="0" anchor="b"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lang="en" sz="1700">
                <a:latin typeface="Merriweather Medium"/>
                <a:ea typeface="Merriweather Medium"/>
                <a:cs typeface="Merriweather Medium"/>
                <a:sym typeface="Merriweather Medium"/>
              </a:rPr>
              <a:t>SERVICES OTHER THAN MEETINGS</a:t>
            </a:r>
            <a:endParaRPr sz="1700">
              <a:latin typeface="Merriweather Medium"/>
              <a:ea typeface="Merriweather Medium"/>
              <a:cs typeface="Merriweather Medium"/>
              <a:sym typeface="Merriweather Medium"/>
            </a:endParaRPr>
          </a:p>
          <a:p>
            <a:pPr indent="0" lvl="0" marL="0" rtl="0" algn="just">
              <a:lnSpc>
                <a:spcPct val="115000"/>
              </a:lnSpc>
              <a:spcBef>
                <a:spcPts val="0"/>
              </a:spcBef>
              <a:spcAft>
                <a:spcPts val="0"/>
              </a:spcAft>
              <a:buClr>
                <a:schemeClr val="dk1"/>
              </a:buClr>
              <a:buSzPts val="1100"/>
              <a:buFont typeface="Arial"/>
              <a:buNone/>
            </a:pPr>
            <a:r>
              <a:t/>
            </a:r>
            <a:endParaRPr sz="1700">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700">
                <a:latin typeface="Merriweather"/>
                <a:ea typeface="Merriweather"/>
                <a:cs typeface="Merriweather"/>
                <a:sym typeface="Merriweather"/>
              </a:rPr>
              <a:t>Often H&amp;I subcommittees are requested to provide services </a:t>
            </a:r>
            <a:endParaRPr sz="1700">
              <a:latin typeface="Merriweather"/>
              <a:ea typeface="Merriweather"/>
              <a:cs typeface="Merriweather"/>
              <a:sym typeface="Merriweather"/>
            </a:endParaRPr>
          </a:p>
          <a:p>
            <a:pPr indent="0" lvl="0" marL="0" rtl="0" algn="just">
              <a:lnSpc>
                <a:spcPct val="115000"/>
              </a:lnSpc>
              <a:spcBef>
                <a:spcPts val="0"/>
              </a:spcBef>
              <a:spcAft>
                <a:spcPts val="0"/>
              </a:spcAft>
              <a:buNone/>
            </a:pPr>
            <a:r>
              <a:rPr lang="en" sz="1700">
                <a:latin typeface="Merriweather"/>
                <a:ea typeface="Merriweather"/>
                <a:cs typeface="Merriweather"/>
                <a:sym typeface="Merriweather"/>
              </a:rPr>
              <a:t>other than H&amp;I meetings/presentations. In responding to </a:t>
            </a:r>
            <a:endParaRPr sz="1700">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ts val="1100"/>
              <a:buFont typeface="Arial"/>
              <a:buNone/>
            </a:pPr>
            <a:r>
              <a:rPr lang="en" sz="1700">
                <a:latin typeface="Merriweather"/>
                <a:ea typeface="Merriweather"/>
                <a:cs typeface="Merriweather"/>
                <a:sym typeface="Merriweather"/>
              </a:rPr>
              <a:t>such requests it is essential that we are clear about what kinds of services are appropriate for an H&amp;I subcommittee to provide. Treatment facilities and correctional institutions cannot be expected to completely understand the scope and function of an H&amp;I subcommittee. They may make requests which we are either unable or unwilling to meet. It is the responsibility of the H&amp;I subcommittee to establish limits to their services based on the Twelve Traditions, the H&amp;I structure, and current resources.</a:t>
            </a:r>
            <a:endParaRPr sz="1700">
              <a:latin typeface="Merriweather"/>
              <a:ea typeface="Merriweather"/>
              <a:cs typeface="Merriweather"/>
              <a:sym typeface="Merriweather"/>
            </a:endParaRPr>
          </a:p>
          <a:p>
            <a:pPr indent="0" lvl="0" marL="0" rtl="0" algn="just">
              <a:lnSpc>
                <a:spcPct val="115000"/>
              </a:lnSpc>
              <a:spcBef>
                <a:spcPts val="0"/>
              </a:spcBef>
              <a:spcAft>
                <a:spcPts val="0"/>
              </a:spcAft>
              <a:buClr>
                <a:schemeClr val="dk1"/>
              </a:buClr>
              <a:buSzPts val="1100"/>
              <a:buFont typeface="Arial"/>
              <a:buNone/>
            </a:pPr>
            <a:r>
              <a:rPr lang="en" sz="1700">
                <a:latin typeface="Merriweather"/>
                <a:ea typeface="Merriweather"/>
                <a:cs typeface="Merriweather"/>
                <a:sym typeface="Merriweather"/>
              </a:rPr>
              <a:t>Many of the services requested will call for cooperation and coordination between the H&amp;I and PI/PR subcommittees, since much of this work could reasonably fall into the domain of either subcommittee.</a:t>
            </a:r>
            <a:endParaRPr sz="5800"/>
          </a:p>
        </p:txBody>
      </p:sp>
      <p:pic>
        <p:nvPicPr>
          <p:cNvPr id="152" name="Google Shape;152;p27" title="IMG_7946.jpg"/>
          <p:cNvPicPr preferRelativeResize="0"/>
          <p:nvPr/>
        </p:nvPicPr>
        <p:blipFill>
          <a:blip r:embed="rId3">
            <a:alphaModFix/>
          </a:blip>
          <a:stretch>
            <a:fillRect/>
          </a:stretch>
        </p:blipFill>
        <p:spPr>
          <a:xfrm>
            <a:off x="7205275" y="396800"/>
            <a:ext cx="1522050" cy="12619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pic>
        <p:nvPicPr>
          <p:cNvPr id="157" name="Google Shape;157;p28" title="IMG_7957.jpg"/>
          <p:cNvPicPr preferRelativeResize="0"/>
          <p:nvPr/>
        </p:nvPicPr>
        <p:blipFill>
          <a:blip r:embed="rId3">
            <a:alphaModFix/>
          </a:blip>
          <a:stretch>
            <a:fillRect/>
          </a:stretch>
        </p:blipFill>
        <p:spPr>
          <a:xfrm rot="630321">
            <a:off x="5188043" y="367907"/>
            <a:ext cx="3402213" cy="4562437"/>
          </a:xfrm>
          <a:prstGeom prst="rect">
            <a:avLst/>
          </a:prstGeom>
          <a:noFill/>
          <a:ln>
            <a:noFill/>
          </a:ln>
        </p:spPr>
      </p:pic>
      <p:pic>
        <p:nvPicPr>
          <p:cNvPr id="158" name="Google Shape;158;p28" title="IMG_7946.jpg"/>
          <p:cNvPicPr preferRelativeResize="0"/>
          <p:nvPr/>
        </p:nvPicPr>
        <p:blipFill>
          <a:blip r:embed="rId4">
            <a:alphaModFix/>
          </a:blip>
          <a:stretch>
            <a:fillRect/>
          </a:stretch>
        </p:blipFill>
        <p:spPr>
          <a:xfrm>
            <a:off x="3669625" y="95975"/>
            <a:ext cx="1580115" cy="1310100"/>
          </a:xfrm>
          <a:prstGeom prst="rect">
            <a:avLst/>
          </a:prstGeom>
          <a:noFill/>
          <a:ln>
            <a:noFill/>
          </a:ln>
        </p:spPr>
      </p:pic>
      <p:pic>
        <p:nvPicPr>
          <p:cNvPr id="159" name="Google Shape;159;p28"/>
          <p:cNvPicPr preferRelativeResize="0"/>
          <p:nvPr/>
        </p:nvPicPr>
        <p:blipFill>
          <a:blip r:embed="rId5">
            <a:alphaModFix/>
          </a:blip>
          <a:stretch>
            <a:fillRect/>
          </a:stretch>
        </p:blipFill>
        <p:spPr>
          <a:xfrm rot="-572367">
            <a:off x="652309" y="323158"/>
            <a:ext cx="3057406" cy="465195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 name="Shape 163"/>
        <p:cNvGrpSpPr/>
        <p:nvPr/>
      </p:nvGrpSpPr>
      <p:grpSpPr>
        <a:xfrm>
          <a:off x="0" y="0"/>
          <a:ext cx="0" cy="0"/>
          <a:chOff x="0" y="0"/>
          <a:chExt cx="0" cy="0"/>
        </a:xfrm>
      </p:grpSpPr>
      <p:sp>
        <p:nvSpPr>
          <p:cNvPr id="164" name="Google Shape;164;p29"/>
          <p:cNvSpPr txBox="1"/>
          <p:nvPr>
            <p:ph type="ctrTitle"/>
          </p:nvPr>
        </p:nvSpPr>
        <p:spPr>
          <a:xfrm>
            <a:off x="311700" y="535600"/>
            <a:ext cx="8520600" cy="706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a:latin typeface="Merriweather Medium"/>
                <a:ea typeface="Merriweather Medium"/>
                <a:cs typeface="Merriweather Medium"/>
                <a:sym typeface="Merriweather Medium"/>
              </a:rPr>
              <a:t>Phonelines</a:t>
            </a:r>
            <a:endParaRPr>
              <a:latin typeface="Merriweather Medium"/>
              <a:ea typeface="Merriweather Medium"/>
              <a:cs typeface="Merriweather Medium"/>
              <a:sym typeface="Merriweather Medium"/>
            </a:endParaRPr>
          </a:p>
        </p:txBody>
      </p:sp>
      <p:pic>
        <p:nvPicPr>
          <p:cNvPr id="165" name="Google Shape;165;p29"/>
          <p:cNvPicPr preferRelativeResize="0"/>
          <p:nvPr/>
        </p:nvPicPr>
        <p:blipFill>
          <a:blip r:embed="rId4">
            <a:alphaModFix/>
          </a:blip>
          <a:stretch>
            <a:fillRect/>
          </a:stretch>
        </p:blipFill>
        <p:spPr>
          <a:xfrm rot="914671">
            <a:off x="844032" y="1173505"/>
            <a:ext cx="2492484" cy="2988614"/>
          </a:xfrm>
          <a:prstGeom prst="rect">
            <a:avLst/>
          </a:prstGeom>
          <a:noFill/>
          <a:ln cap="flat" cmpd="sng" w="9525">
            <a:solidFill>
              <a:srgbClr val="B7B7B7"/>
            </a:solidFill>
            <a:prstDash val="solid"/>
            <a:round/>
            <a:headEnd len="sm" w="sm" type="none"/>
            <a:tailEnd len="sm" w="sm" type="none"/>
          </a:ln>
        </p:spPr>
      </p:pic>
      <p:pic>
        <p:nvPicPr>
          <p:cNvPr id="166" name="Google Shape;166;p29"/>
          <p:cNvPicPr preferRelativeResize="0"/>
          <p:nvPr/>
        </p:nvPicPr>
        <p:blipFill>
          <a:blip r:embed="rId5">
            <a:alphaModFix/>
          </a:blip>
          <a:stretch>
            <a:fillRect/>
          </a:stretch>
        </p:blipFill>
        <p:spPr>
          <a:xfrm rot="789199">
            <a:off x="5691585" y="1368423"/>
            <a:ext cx="2238602" cy="2910747"/>
          </a:xfrm>
          <a:prstGeom prst="rect">
            <a:avLst/>
          </a:prstGeom>
          <a:noFill/>
          <a:ln cap="flat" cmpd="sng" w="9525">
            <a:solidFill>
              <a:srgbClr val="999999"/>
            </a:solidFill>
            <a:prstDash val="solid"/>
            <a:round/>
            <a:headEnd len="sm" w="sm" type="none"/>
            <a:tailEnd len="sm" w="sm" type="none"/>
          </a:ln>
        </p:spPr>
      </p:pic>
      <p:pic>
        <p:nvPicPr>
          <p:cNvPr id="167" name="Google Shape;167;p29"/>
          <p:cNvPicPr preferRelativeResize="0"/>
          <p:nvPr/>
        </p:nvPicPr>
        <p:blipFill>
          <a:blip r:embed="rId6">
            <a:alphaModFix/>
          </a:blip>
          <a:stretch>
            <a:fillRect/>
          </a:stretch>
        </p:blipFill>
        <p:spPr>
          <a:xfrm rot="-770739">
            <a:off x="3456986" y="1447635"/>
            <a:ext cx="2175027" cy="2920530"/>
          </a:xfrm>
          <a:prstGeom prst="rect">
            <a:avLst/>
          </a:prstGeom>
          <a:noFill/>
          <a:ln cap="flat" cmpd="sng" w="9525">
            <a:solidFill>
              <a:srgbClr val="999999"/>
            </a:solidFill>
            <a:prstDash val="solid"/>
            <a:round/>
            <a:headEnd len="sm" w="sm" type="none"/>
            <a:tailEnd len="sm" w="sm" type="none"/>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30"/>
          <p:cNvSpPr txBox="1"/>
          <p:nvPr/>
        </p:nvSpPr>
        <p:spPr>
          <a:xfrm>
            <a:off x="367400" y="209950"/>
            <a:ext cx="8327400" cy="48024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A call to an NA phoneline may be someone’s first interaction with Narcotics Anonymous. </a:t>
            </a:r>
            <a:endParaRPr sz="2500">
              <a:solidFill>
                <a:schemeClr val="dk1"/>
              </a:solidFill>
              <a:latin typeface="Merriweather"/>
              <a:ea typeface="Merriweather"/>
              <a:cs typeface="Merriweather"/>
              <a:sym typeface="Merriweather"/>
            </a:endParaRPr>
          </a:p>
          <a:p>
            <a:pPr indent="0" lvl="0" marL="0" rtl="0" algn="l">
              <a:lnSpc>
                <a:spcPct val="100000"/>
              </a:lnSpc>
              <a:spcBef>
                <a:spcPts val="1000"/>
              </a:spcBef>
              <a:spcAft>
                <a:spcPts val="0"/>
              </a:spcAft>
              <a:buNone/>
            </a:pPr>
            <a:r>
              <a:rPr lang="en" sz="2500">
                <a:solidFill>
                  <a:schemeClr val="dk1"/>
                </a:solidFill>
                <a:latin typeface="Merriweather"/>
                <a:ea typeface="Merriweather"/>
                <a:cs typeface="Merriweather"/>
                <a:sym typeface="Merriweather"/>
              </a:rPr>
              <a:t>These calls are vital; a phoneline call can make a </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major difference in whether or not an addict makes </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it to an NA meeting. </a:t>
            </a:r>
            <a:endParaRPr sz="2500">
              <a:solidFill>
                <a:schemeClr val="dk1"/>
              </a:solidFill>
              <a:latin typeface="Merriweather"/>
              <a:ea typeface="Merriweather"/>
              <a:cs typeface="Merriweather"/>
              <a:sym typeface="Merriweather"/>
            </a:endParaRPr>
          </a:p>
          <a:p>
            <a:pPr indent="0" lvl="0" marL="0" rtl="0" algn="l">
              <a:lnSpc>
                <a:spcPct val="100000"/>
              </a:lnSpc>
              <a:spcBef>
                <a:spcPts val="1000"/>
              </a:spcBef>
              <a:spcAft>
                <a:spcPts val="0"/>
              </a:spcAft>
              <a:buNone/>
            </a:pPr>
            <a:r>
              <a:rPr lang="en" sz="2500">
                <a:solidFill>
                  <a:schemeClr val="dk1"/>
                </a:solidFill>
                <a:latin typeface="Merriweather"/>
                <a:ea typeface="Merriweather"/>
                <a:cs typeface="Merriweather"/>
                <a:sym typeface="Merriweather"/>
              </a:rPr>
              <a:t>We need to respond to callers in a way that makes </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them feel like they matter. </a:t>
            </a:r>
            <a:endParaRPr sz="2500">
              <a:solidFill>
                <a:schemeClr val="dk1"/>
              </a:solidFill>
              <a:latin typeface="Merriweather"/>
              <a:ea typeface="Merriweather"/>
              <a:cs typeface="Merriweather"/>
              <a:sym typeface="Merriweather"/>
            </a:endParaRPr>
          </a:p>
          <a:p>
            <a:pPr indent="0" lvl="0" marL="0" rtl="0" algn="l">
              <a:lnSpc>
                <a:spcPct val="100000"/>
              </a:lnSpc>
              <a:spcBef>
                <a:spcPts val="1000"/>
              </a:spcBef>
              <a:spcAft>
                <a:spcPts val="0"/>
              </a:spcAft>
              <a:buNone/>
            </a:pPr>
            <a:r>
              <a:rPr lang="en" sz="2500">
                <a:solidFill>
                  <a:schemeClr val="dk1"/>
                </a:solidFill>
                <a:latin typeface="Merriweather"/>
                <a:ea typeface="Merriweather"/>
                <a:cs typeface="Merriweather"/>
                <a:sym typeface="Merriweather"/>
              </a:rPr>
              <a:t>We can encourage volunteers to bring their </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experience and all their public relations </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awareness to this important </a:t>
            </a:r>
            <a:endParaRPr sz="25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2500">
                <a:solidFill>
                  <a:schemeClr val="dk1"/>
                </a:solidFill>
                <a:latin typeface="Merriweather"/>
                <a:ea typeface="Merriweather"/>
                <a:cs typeface="Merriweather"/>
                <a:sym typeface="Merriweather"/>
              </a:rPr>
              <a:t>service opportunity.</a:t>
            </a:r>
            <a:endParaRPr sz="2500">
              <a:latin typeface="Merriweather"/>
              <a:ea typeface="Merriweather"/>
              <a:cs typeface="Merriweather"/>
              <a:sym typeface="Merriweather"/>
            </a:endParaRPr>
          </a:p>
        </p:txBody>
      </p:sp>
      <p:pic>
        <p:nvPicPr>
          <p:cNvPr id="173" name="Google Shape;173;p30" title="IMG_7946.jpg"/>
          <p:cNvPicPr preferRelativeResize="0"/>
          <p:nvPr/>
        </p:nvPicPr>
        <p:blipFill>
          <a:blip r:embed="rId3">
            <a:alphaModFix/>
          </a:blip>
          <a:stretch>
            <a:fillRect/>
          </a:stretch>
        </p:blipFill>
        <p:spPr>
          <a:xfrm>
            <a:off x="7040649" y="3446925"/>
            <a:ext cx="1759100" cy="14584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1"/>
          <p:cNvSpPr txBox="1"/>
          <p:nvPr/>
        </p:nvSpPr>
        <p:spPr>
          <a:xfrm>
            <a:off x="270175" y="176150"/>
            <a:ext cx="8634900" cy="4465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400">
                <a:solidFill>
                  <a:schemeClr val="dk1"/>
                </a:solidFill>
                <a:latin typeface="Merriweather Medium"/>
                <a:ea typeface="Merriweather Medium"/>
                <a:cs typeface="Merriweather Medium"/>
                <a:sym typeface="Merriweather Medium"/>
              </a:rPr>
              <a:t>NA Phoneline Literature Available </a:t>
            </a:r>
            <a:endParaRPr sz="2400">
              <a:latin typeface="Merriweather Medium"/>
              <a:ea typeface="Merriweather Medium"/>
              <a:cs typeface="Merriweather Medium"/>
              <a:sym typeface="Merriweather Medium"/>
            </a:endParaRPr>
          </a:p>
          <a:p>
            <a:pPr indent="0" lvl="0" marL="0" rtl="0" algn="l">
              <a:spcBef>
                <a:spcPts val="0"/>
              </a:spcBef>
              <a:spcAft>
                <a:spcPts val="0"/>
              </a:spcAft>
              <a:buNone/>
            </a:pPr>
            <a:r>
              <a:t/>
            </a:r>
            <a:endParaRPr sz="1000">
              <a:latin typeface="Merriweather"/>
              <a:ea typeface="Merriweather"/>
              <a:cs typeface="Merriweather"/>
              <a:sym typeface="Merriweather"/>
            </a:endParaRPr>
          </a:p>
          <a:p>
            <a:pPr indent="0" lvl="0" marL="0" rtl="0" algn="l">
              <a:spcBef>
                <a:spcPts val="0"/>
              </a:spcBef>
              <a:spcAft>
                <a:spcPts val="0"/>
              </a:spcAft>
              <a:buNone/>
            </a:pPr>
            <a:r>
              <a:rPr lang="en" sz="1800">
                <a:latin typeface="Merriweather"/>
                <a:ea typeface="Merriweather"/>
                <a:cs typeface="Merriweather"/>
                <a:sym typeface="Merriweather"/>
              </a:rPr>
              <a:t>In different Areas &amp; Regions of the world the Helpline is the </a:t>
            </a:r>
            <a:endParaRPr sz="1800">
              <a:latin typeface="Merriweather"/>
              <a:ea typeface="Merriweather"/>
              <a:cs typeface="Merriweather"/>
              <a:sym typeface="Merriweather"/>
            </a:endParaRPr>
          </a:p>
          <a:p>
            <a:pPr indent="0" lvl="0" marL="0" rtl="0" algn="l">
              <a:spcBef>
                <a:spcPts val="0"/>
              </a:spcBef>
              <a:spcAft>
                <a:spcPts val="0"/>
              </a:spcAft>
              <a:buNone/>
            </a:pPr>
            <a:r>
              <a:rPr lang="en" sz="1800">
                <a:latin typeface="Merriweather"/>
                <a:ea typeface="Merriweather"/>
                <a:cs typeface="Merriweather"/>
                <a:sym typeface="Merriweather"/>
              </a:rPr>
              <a:t>same in our purpose yet possibly different in our functionality.</a:t>
            </a:r>
            <a:endParaRPr sz="1800">
              <a:latin typeface="Merriweather"/>
              <a:ea typeface="Merriweather"/>
              <a:cs typeface="Merriweather"/>
              <a:sym typeface="Merriweather"/>
            </a:endParaRPr>
          </a:p>
          <a:p>
            <a:pPr indent="0" lvl="0" marL="0" rtl="0" algn="l">
              <a:spcBef>
                <a:spcPts val="0"/>
              </a:spcBef>
              <a:spcAft>
                <a:spcPts val="0"/>
              </a:spcAft>
              <a:buNone/>
            </a:pPr>
            <a:r>
              <a:t/>
            </a:r>
            <a:endParaRPr sz="1000">
              <a:latin typeface="Merriweather"/>
              <a:ea typeface="Merriweather"/>
              <a:cs typeface="Merriweather"/>
              <a:sym typeface="Merriweather"/>
            </a:endParaRPr>
          </a:p>
          <a:p>
            <a:pPr indent="0" lvl="0" marL="0" rtl="0" algn="l">
              <a:spcBef>
                <a:spcPts val="0"/>
              </a:spcBef>
              <a:spcAft>
                <a:spcPts val="0"/>
              </a:spcAft>
              <a:buNone/>
            </a:pPr>
            <a:r>
              <a:rPr lang="en" sz="1800">
                <a:latin typeface="Merriweather"/>
                <a:ea typeface="Merriweather"/>
                <a:cs typeface="Merriweather"/>
                <a:sym typeface="Merriweather"/>
              </a:rPr>
              <a:t>For some members, the Helpline is our first contact to Narcotics Anonymous.</a:t>
            </a:r>
            <a:endParaRPr sz="1800">
              <a:latin typeface="Merriweather"/>
              <a:ea typeface="Merriweather"/>
              <a:cs typeface="Merriweather"/>
              <a:sym typeface="Merriweather"/>
            </a:endParaRPr>
          </a:p>
          <a:p>
            <a:pPr indent="0" lvl="0" marL="0" rtl="0" algn="l">
              <a:spcBef>
                <a:spcPts val="0"/>
              </a:spcBef>
              <a:spcAft>
                <a:spcPts val="0"/>
              </a:spcAft>
              <a:buNone/>
            </a:pPr>
            <a:r>
              <a:t/>
            </a:r>
            <a:endParaRPr sz="1000">
              <a:latin typeface="Merriweather"/>
              <a:ea typeface="Merriweather"/>
              <a:cs typeface="Merriweather"/>
              <a:sym typeface="Merriweather"/>
            </a:endParaRPr>
          </a:p>
          <a:p>
            <a:pPr indent="0" lvl="0" marL="0" rtl="0" algn="l">
              <a:spcBef>
                <a:spcPts val="0"/>
              </a:spcBef>
              <a:spcAft>
                <a:spcPts val="0"/>
              </a:spcAft>
              <a:buNone/>
            </a:pPr>
            <a:r>
              <a:rPr lang="en" sz="1800">
                <a:latin typeface="Merriweather"/>
                <a:ea typeface="Merriweather"/>
                <a:cs typeface="Merriweather"/>
                <a:sym typeface="Merriweather"/>
              </a:rPr>
              <a:t>NA.Org has literature available &amp; guidelines to explain how to facilitate &amp; answer the helpline. Some examples are;</a:t>
            </a:r>
            <a:endParaRPr sz="1800">
              <a:latin typeface="Merriweather"/>
              <a:ea typeface="Merriweather"/>
              <a:cs typeface="Merriweather"/>
              <a:sym typeface="Merriweather"/>
            </a:endParaRPr>
          </a:p>
          <a:p>
            <a:pPr indent="0" lvl="0" marL="0" rtl="0" algn="l">
              <a:spcBef>
                <a:spcPts val="0"/>
              </a:spcBef>
              <a:spcAft>
                <a:spcPts val="0"/>
              </a:spcAft>
              <a:buNone/>
            </a:pPr>
            <a:r>
              <a:t/>
            </a:r>
            <a:endParaRPr sz="1800">
              <a:latin typeface="Merriweather"/>
              <a:ea typeface="Merriweather"/>
              <a:cs typeface="Merriweather"/>
              <a:sym typeface="Merriweather"/>
            </a:endParaRPr>
          </a:p>
          <a:p>
            <a:pPr indent="-342900" lvl="0" marL="457200" rtl="0" algn="l">
              <a:lnSpc>
                <a:spcPct val="115000"/>
              </a:lnSpc>
              <a:spcBef>
                <a:spcPts val="0"/>
              </a:spcBef>
              <a:spcAft>
                <a:spcPts val="0"/>
              </a:spcAft>
              <a:buSzPts val="1800"/>
              <a:buFont typeface="Merriweather"/>
              <a:buChar char="●"/>
            </a:pPr>
            <a:r>
              <a:rPr lang="en" sz="1800">
                <a:latin typeface="Merriweather"/>
                <a:ea typeface="Merriweather"/>
                <a:cs typeface="Merriweather"/>
                <a:sym typeface="Merriweather"/>
              </a:rPr>
              <a:t>PR Handbook</a:t>
            </a:r>
            <a:endParaRPr sz="1800">
              <a:latin typeface="Merriweather"/>
              <a:ea typeface="Merriweather"/>
              <a:cs typeface="Merriweather"/>
              <a:sym typeface="Merriweather"/>
            </a:endParaRPr>
          </a:p>
          <a:p>
            <a:pPr indent="-342900" lvl="0" marL="457200" rtl="0" algn="l">
              <a:lnSpc>
                <a:spcPct val="115000"/>
              </a:lnSpc>
              <a:spcBef>
                <a:spcPts val="0"/>
              </a:spcBef>
              <a:spcAft>
                <a:spcPts val="0"/>
              </a:spcAft>
              <a:buSzPts val="1800"/>
              <a:buFont typeface="Merriweather"/>
              <a:buChar char="●"/>
            </a:pPr>
            <a:r>
              <a:rPr lang="en" sz="1800">
                <a:latin typeface="Merriweather"/>
                <a:ea typeface="Merriweather"/>
                <a:cs typeface="Merriweather"/>
                <a:sym typeface="Merriweather"/>
              </a:rPr>
              <a:t>Phoneline Basics</a:t>
            </a:r>
            <a:endParaRPr sz="1800">
              <a:latin typeface="Merriweather"/>
              <a:ea typeface="Merriweather"/>
              <a:cs typeface="Merriweather"/>
              <a:sym typeface="Merriweather"/>
            </a:endParaRPr>
          </a:p>
          <a:p>
            <a:pPr indent="-342900" lvl="0" marL="457200" rtl="0" algn="l">
              <a:lnSpc>
                <a:spcPct val="115000"/>
              </a:lnSpc>
              <a:spcBef>
                <a:spcPts val="0"/>
              </a:spcBef>
              <a:spcAft>
                <a:spcPts val="0"/>
              </a:spcAft>
              <a:buSzPts val="1800"/>
              <a:buFont typeface="Merriweather"/>
              <a:buChar char="●"/>
            </a:pPr>
            <a:r>
              <a:rPr lang="en" sz="1800">
                <a:latin typeface="Merriweather"/>
                <a:ea typeface="Merriweather"/>
                <a:cs typeface="Merriweather"/>
                <a:sym typeface="Merriweather"/>
              </a:rPr>
              <a:t>A Guide to Phoneline Service</a:t>
            </a:r>
            <a:endParaRPr sz="1800">
              <a:latin typeface="Merriweather"/>
              <a:ea typeface="Merriweather"/>
              <a:cs typeface="Merriweather"/>
              <a:sym typeface="Merriweather"/>
            </a:endParaRPr>
          </a:p>
          <a:p>
            <a:pPr indent="0" lvl="0" marL="0" rtl="0" algn="l">
              <a:spcBef>
                <a:spcPts val="0"/>
              </a:spcBef>
              <a:spcAft>
                <a:spcPts val="0"/>
              </a:spcAft>
              <a:buNone/>
            </a:pPr>
            <a:r>
              <a:t/>
            </a:r>
            <a:endParaRPr sz="1800">
              <a:latin typeface="Merriweather"/>
              <a:ea typeface="Merriweather"/>
              <a:cs typeface="Merriweather"/>
              <a:sym typeface="Merriweather"/>
            </a:endParaRPr>
          </a:p>
          <a:p>
            <a:pPr indent="0" lvl="0" marL="0" rtl="0" algn="l">
              <a:spcBef>
                <a:spcPts val="0"/>
              </a:spcBef>
              <a:spcAft>
                <a:spcPts val="0"/>
              </a:spcAft>
              <a:buNone/>
            </a:pPr>
            <a:r>
              <a:rPr lang="en" sz="1800">
                <a:latin typeface="Merriweather"/>
                <a:ea typeface="Merriweather"/>
                <a:cs typeface="Merriweather"/>
                <a:sym typeface="Merriweather"/>
              </a:rPr>
              <a:t>Our shared experience is invaluable to the Newcomer &amp; the NA Member who wants to get involved with our local NA Helpline!</a:t>
            </a:r>
            <a:endParaRPr sz="1800">
              <a:latin typeface="Merriweather"/>
              <a:ea typeface="Merriweather"/>
              <a:cs typeface="Merriweather"/>
              <a:sym typeface="Merriweather"/>
            </a:endParaRPr>
          </a:p>
        </p:txBody>
      </p:sp>
      <p:pic>
        <p:nvPicPr>
          <p:cNvPr id="179" name="Google Shape;179;p31"/>
          <p:cNvPicPr preferRelativeResize="0"/>
          <p:nvPr/>
        </p:nvPicPr>
        <p:blipFill>
          <a:blip r:embed="rId3">
            <a:alphaModFix/>
          </a:blip>
          <a:stretch>
            <a:fillRect/>
          </a:stretch>
        </p:blipFill>
        <p:spPr>
          <a:xfrm>
            <a:off x="6227250" y="2216550"/>
            <a:ext cx="1418129" cy="1700400"/>
          </a:xfrm>
          <a:prstGeom prst="rect">
            <a:avLst/>
          </a:prstGeom>
          <a:noFill/>
          <a:ln cap="flat" cmpd="sng" w="9525">
            <a:solidFill>
              <a:srgbClr val="999999"/>
            </a:solidFill>
            <a:prstDash val="solid"/>
            <a:round/>
            <a:headEnd len="sm" w="sm" type="none"/>
            <a:tailEnd len="sm" w="sm" type="none"/>
          </a:ln>
        </p:spPr>
      </p:pic>
      <p:pic>
        <p:nvPicPr>
          <p:cNvPr id="180" name="Google Shape;180;p31"/>
          <p:cNvPicPr preferRelativeResize="0"/>
          <p:nvPr/>
        </p:nvPicPr>
        <p:blipFill>
          <a:blip r:embed="rId4">
            <a:alphaModFix/>
          </a:blip>
          <a:stretch>
            <a:fillRect/>
          </a:stretch>
        </p:blipFill>
        <p:spPr>
          <a:xfrm rot="789220">
            <a:off x="7661420" y="2351517"/>
            <a:ext cx="1174636" cy="1527346"/>
          </a:xfrm>
          <a:prstGeom prst="rect">
            <a:avLst/>
          </a:prstGeom>
          <a:noFill/>
          <a:ln cap="flat" cmpd="sng" w="9525">
            <a:solidFill>
              <a:srgbClr val="999999"/>
            </a:solidFill>
            <a:prstDash val="solid"/>
            <a:round/>
            <a:headEnd len="sm" w="sm" type="none"/>
            <a:tailEnd len="sm" w="sm" type="none"/>
          </a:ln>
        </p:spPr>
      </p:pic>
      <p:pic>
        <p:nvPicPr>
          <p:cNvPr id="181" name="Google Shape;181;p31"/>
          <p:cNvPicPr preferRelativeResize="0"/>
          <p:nvPr/>
        </p:nvPicPr>
        <p:blipFill>
          <a:blip r:embed="rId5">
            <a:alphaModFix/>
          </a:blip>
          <a:stretch>
            <a:fillRect/>
          </a:stretch>
        </p:blipFill>
        <p:spPr>
          <a:xfrm rot="-770728">
            <a:off x="5056350" y="2325932"/>
            <a:ext cx="1159223" cy="1556537"/>
          </a:xfrm>
          <a:prstGeom prst="rect">
            <a:avLst/>
          </a:prstGeom>
          <a:noFill/>
          <a:ln cap="flat" cmpd="sng" w="9525">
            <a:solidFill>
              <a:srgbClr val="999999"/>
            </a:solidFill>
            <a:prstDash val="solid"/>
            <a:round/>
            <a:headEnd len="sm" w="sm" type="none"/>
            <a:tailEnd len="sm" w="sm" type="none"/>
          </a:ln>
        </p:spPr>
      </p:pic>
      <p:pic>
        <p:nvPicPr>
          <p:cNvPr id="182" name="Google Shape;182;p31" title="IMG_7946.jpg"/>
          <p:cNvPicPr preferRelativeResize="0"/>
          <p:nvPr/>
        </p:nvPicPr>
        <p:blipFill>
          <a:blip r:embed="rId6">
            <a:alphaModFix/>
          </a:blip>
          <a:stretch>
            <a:fillRect/>
          </a:stretch>
        </p:blipFill>
        <p:spPr>
          <a:xfrm>
            <a:off x="7503050" y="251725"/>
            <a:ext cx="1349051" cy="111851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2"/>
          <p:cNvSpPr txBox="1"/>
          <p:nvPr/>
        </p:nvSpPr>
        <p:spPr>
          <a:xfrm>
            <a:off x="310800" y="182150"/>
            <a:ext cx="85224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700">
                <a:latin typeface="Merriweather Medium"/>
                <a:ea typeface="Merriweather Medium"/>
                <a:cs typeface="Merriweather Medium"/>
                <a:sym typeface="Merriweather Medium"/>
              </a:rPr>
              <a:t>The Evolution of the NA Helpline</a:t>
            </a:r>
            <a:endParaRPr sz="2700">
              <a:latin typeface="Merriweather Medium"/>
              <a:ea typeface="Merriweather Medium"/>
              <a:cs typeface="Merriweather Medium"/>
              <a:sym typeface="Merriweather Medium"/>
            </a:endParaRPr>
          </a:p>
        </p:txBody>
      </p:sp>
      <p:sp>
        <p:nvSpPr>
          <p:cNvPr id="188" name="Google Shape;188;p32"/>
          <p:cNvSpPr txBox="1"/>
          <p:nvPr/>
        </p:nvSpPr>
        <p:spPr>
          <a:xfrm>
            <a:off x="345050" y="849875"/>
            <a:ext cx="8392200" cy="4186800"/>
          </a:xfrm>
          <a:prstGeom prst="rect">
            <a:avLst/>
          </a:prstGeom>
          <a:noFill/>
          <a:ln>
            <a:noFill/>
          </a:ln>
        </p:spPr>
        <p:txBody>
          <a:bodyPr anchorCtr="0" anchor="t" bIns="91425" lIns="91425" spcFirstLastPara="1" rIns="91425" wrap="square" tIns="91425">
            <a:spAutoFit/>
          </a:bodyPr>
          <a:lstStyle/>
          <a:p>
            <a:pPr indent="0" lvl="0" marL="0" rtl="0" algn="l">
              <a:lnSpc>
                <a:spcPct val="200000"/>
              </a:lnSpc>
              <a:spcBef>
                <a:spcPts val="0"/>
              </a:spcBef>
              <a:spcAft>
                <a:spcPts val="0"/>
              </a:spcAft>
              <a:buNone/>
            </a:pPr>
            <a:r>
              <a:rPr lang="en" sz="2000">
                <a:latin typeface="Merriweather"/>
                <a:ea typeface="Merriweather"/>
                <a:cs typeface="Merriweather"/>
                <a:sym typeface="Merriweather"/>
              </a:rPr>
              <a:t>Traditional Hardwired  Phoneline</a:t>
            </a:r>
            <a:endParaRPr sz="2000">
              <a:latin typeface="Merriweather"/>
              <a:ea typeface="Merriweather"/>
              <a:cs typeface="Merriweather"/>
              <a:sym typeface="Merriweather"/>
            </a:endParaRPr>
          </a:p>
          <a:p>
            <a:pPr indent="0" lvl="0" marL="0" rtl="0" algn="l">
              <a:lnSpc>
                <a:spcPct val="200000"/>
              </a:lnSpc>
              <a:spcBef>
                <a:spcPts val="0"/>
              </a:spcBef>
              <a:spcAft>
                <a:spcPts val="0"/>
              </a:spcAft>
              <a:buNone/>
            </a:pPr>
            <a:r>
              <a:rPr lang="en" sz="2000">
                <a:latin typeface="Merriweather"/>
                <a:ea typeface="Merriweather"/>
                <a:cs typeface="Merriweather"/>
                <a:sym typeface="Merriweather"/>
              </a:rPr>
              <a:t>Answering Service</a:t>
            </a:r>
            <a:endParaRPr sz="2000">
              <a:latin typeface="Merriweather"/>
              <a:ea typeface="Merriweather"/>
              <a:cs typeface="Merriweather"/>
              <a:sym typeface="Merriweather"/>
            </a:endParaRPr>
          </a:p>
          <a:p>
            <a:pPr indent="0" lvl="0" marL="0" rtl="0" algn="l">
              <a:lnSpc>
                <a:spcPct val="200000"/>
              </a:lnSpc>
              <a:spcBef>
                <a:spcPts val="0"/>
              </a:spcBef>
              <a:spcAft>
                <a:spcPts val="0"/>
              </a:spcAft>
              <a:buNone/>
            </a:pPr>
            <a:r>
              <a:rPr lang="en" sz="2000">
                <a:latin typeface="Merriweather"/>
                <a:ea typeface="Merriweather"/>
                <a:cs typeface="Merriweather"/>
                <a:sym typeface="Merriweather"/>
              </a:rPr>
              <a:t>Answering Machine or Voicemail</a:t>
            </a:r>
            <a:endParaRPr sz="2000">
              <a:latin typeface="Merriweather"/>
              <a:ea typeface="Merriweather"/>
              <a:cs typeface="Merriweather"/>
              <a:sym typeface="Merriweather"/>
            </a:endParaRPr>
          </a:p>
          <a:p>
            <a:pPr indent="0" lvl="0" marL="0" rtl="0" algn="l">
              <a:lnSpc>
                <a:spcPct val="200000"/>
              </a:lnSpc>
              <a:spcBef>
                <a:spcPts val="0"/>
              </a:spcBef>
              <a:spcAft>
                <a:spcPts val="0"/>
              </a:spcAft>
              <a:buNone/>
            </a:pPr>
            <a:r>
              <a:rPr lang="en" sz="2000">
                <a:latin typeface="Merriweather"/>
                <a:ea typeface="Merriweather"/>
                <a:cs typeface="Merriweather"/>
                <a:sym typeface="Merriweather"/>
              </a:rPr>
              <a:t>Beeper</a:t>
            </a:r>
            <a:endParaRPr sz="2000">
              <a:latin typeface="Merriweather"/>
              <a:ea typeface="Merriweather"/>
              <a:cs typeface="Merriweather"/>
              <a:sym typeface="Merriweather"/>
            </a:endParaRPr>
          </a:p>
          <a:p>
            <a:pPr indent="0" lvl="0" marL="0" rtl="0" algn="l">
              <a:lnSpc>
                <a:spcPct val="200000"/>
              </a:lnSpc>
              <a:spcBef>
                <a:spcPts val="0"/>
              </a:spcBef>
              <a:spcAft>
                <a:spcPts val="0"/>
              </a:spcAft>
              <a:buNone/>
            </a:pPr>
            <a:r>
              <a:rPr lang="en" sz="2000">
                <a:latin typeface="Merriweather"/>
                <a:ea typeface="Merriweather"/>
                <a:cs typeface="Merriweather"/>
                <a:sym typeface="Merriweather"/>
              </a:rPr>
              <a:t>Call Forwarding</a:t>
            </a:r>
            <a:endParaRPr sz="2000">
              <a:latin typeface="Merriweather"/>
              <a:ea typeface="Merriweather"/>
              <a:cs typeface="Merriweather"/>
              <a:sym typeface="Merriweather"/>
            </a:endParaRPr>
          </a:p>
          <a:p>
            <a:pPr indent="0" lvl="0" marL="0" rtl="0" algn="l">
              <a:lnSpc>
                <a:spcPct val="200000"/>
              </a:lnSpc>
              <a:spcBef>
                <a:spcPts val="0"/>
              </a:spcBef>
              <a:spcAft>
                <a:spcPts val="0"/>
              </a:spcAft>
              <a:buNone/>
            </a:pPr>
            <a:r>
              <a:rPr lang="en" sz="2000">
                <a:latin typeface="Merriweather"/>
                <a:ea typeface="Merriweather"/>
                <a:cs typeface="Merriweather"/>
                <a:sym typeface="Merriweather"/>
              </a:rPr>
              <a:t>Live Volunteer Answering the Phone call</a:t>
            </a:r>
            <a:endParaRPr sz="2000">
              <a:latin typeface="Merriweather"/>
              <a:ea typeface="Merriweather"/>
              <a:cs typeface="Merriweather"/>
              <a:sym typeface="Merriweather"/>
            </a:endParaRPr>
          </a:p>
          <a:p>
            <a:pPr indent="0" lvl="0" marL="0" rtl="0" algn="l">
              <a:lnSpc>
                <a:spcPct val="200000"/>
              </a:lnSpc>
              <a:spcBef>
                <a:spcPts val="0"/>
              </a:spcBef>
              <a:spcAft>
                <a:spcPts val="0"/>
              </a:spcAft>
              <a:buNone/>
            </a:pPr>
            <a:r>
              <a:rPr lang="en" sz="2000">
                <a:latin typeface="Merriweather"/>
                <a:ea typeface="Merriweather"/>
                <a:cs typeface="Merriweather"/>
                <a:sym typeface="Merriweather"/>
              </a:rPr>
              <a:t>Yap through the BMLT </a:t>
            </a:r>
            <a:r>
              <a:rPr lang="en" sz="1900">
                <a:latin typeface="Merriweather"/>
                <a:ea typeface="Merriweather"/>
                <a:cs typeface="Merriweather"/>
                <a:sym typeface="Merriweather"/>
              </a:rPr>
              <a:t>(automated attendant &amp; meeting finder)</a:t>
            </a:r>
            <a:endParaRPr sz="1900">
              <a:latin typeface="Merriweather"/>
              <a:ea typeface="Merriweather"/>
              <a:cs typeface="Merriweather"/>
              <a:sym typeface="Merriweather"/>
            </a:endParaRPr>
          </a:p>
        </p:txBody>
      </p:sp>
      <p:pic>
        <p:nvPicPr>
          <p:cNvPr id="189" name="Google Shape;189;p32"/>
          <p:cNvPicPr preferRelativeResize="0"/>
          <p:nvPr/>
        </p:nvPicPr>
        <p:blipFill rotWithShape="1">
          <a:blip r:embed="rId3">
            <a:alphaModFix/>
          </a:blip>
          <a:srcRect b="0" l="12157" r="0" t="0"/>
          <a:stretch/>
        </p:blipFill>
        <p:spPr>
          <a:xfrm rot="-791939">
            <a:off x="4541750" y="1114500"/>
            <a:ext cx="1541845" cy="1472350"/>
          </a:xfrm>
          <a:prstGeom prst="rect">
            <a:avLst/>
          </a:prstGeom>
          <a:noFill/>
          <a:ln cap="flat" cmpd="sng" w="9525">
            <a:solidFill>
              <a:srgbClr val="B7B7B7"/>
            </a:solidFill>
            <a:prstDash val="solid"/>
            <a:round/>
            <a:headEnd len="sm" w="sm" type="none"/>
            <a:tailEnd len="sm" w="sm" type="none"/>
          </a:ln>
        </p:spPr>
      </p:pic>
      <p:pic>
        <p:nvPicPr>
          <p:cNvPr id="190" name="Google Shape;190;p32"/>
          <p:cNvPicPr preferRelativeResize="0"/>
          <p:nvPr/>
        </p:nvPicPr>
        <p:blipFill rotWithShape="1">
          <a:blip r:embed="rId4">
            <a:alphaModFix/>
          </a:blip>
          <a:srcRect b="1671" l="1630" r="-1630" t="18374"/>
          <a:stretch/>
        </p:blipFill>
        <p:spPr>
          <a:xfrm rot="534237">
            <a:off x="7276598" y="1674086"/>
            <a:ext cx="1829579" cy="1195503"/>
          </a:xfrm>
          <a:prstGeom prst="rect">
            <a:avLst/>
          </a:prstGeom>
          <a:noFill/>
          <a:ln cap="flat" cmpd="sng" w="9525">
            <a:solidFill>
              <a:srgbClr val="B7B7B7"/>
            </a:solidFill>
            <a:prstDash val="solid"/>
            <a:round/>
            <a:headEnd len="sm" w="sm" type="none"/>
            <a:tailEnd len="sm" w="sm" type="none"/>
          </a:ln>
        </p:spPr>
      </p:pic>
      <p:pic>
        <p:nvPicPr>
          <p:cNvPr id="191" name="Google Shape;191;p32"/>
          <p:cNvPicPr preferRelativeResize="0"/>
          <p:nvPr/>
        </p:nvPicPr>
        <p:blipFill>
          <a:blip r:embed="rId5">
            <a:alphaModFix/>
          </a:blip>
          <a:stretch>
            <a:fillRect/>
          </a:stretch>
        </p:blipFill>
        <p:spPr>
          <a:xfrm rot="-583240">
            <a:off x="5872480" y="2799443"/>
            <a:ext cx="1578813" cy="1498287"/>
          </a:xfrm>
          <a:prstGeom prst="rect">
            <a:avLst/>
          </a:prstGeom>
          <a:noFill/>
          <a:ln cap="flat" cmpd="sng" w="9525">
            <a:solidFill>
              <a:srgbClr val="B7B7B7"/>
            </a:solidFill>
            <a:prstDash val="solid"/>
            <a:round/>
            <a:headEnd len="sm" w="sm" type="none"/>
            <a:tailEnd len="sm" w="sm" type="none"/>
          </a:ln>
        </p:spPr>
      </p:pic>
      <p:pic>
        <p:nvPicPr>
          <p:cNvPr id="192" name="Google Shape;192;p32"/>
          <p:cNvPicPr preferRelativeResize="0"/>
          <p:nvPr/>
        </p:nvPicPr>
        <p:blipFill rotWithShape="1">
          <a:blip r:embed="rId6">
            <a:alphaModFix/>
          </a:blip>
          <a:srcRect b="11119" l="29155" r="14605" t="3022"/>
          <a:stretch/>
        </p:blipFill>
        <p:spPr>
          <a:xfrm rot="990320">
            <a:off x="7618912" y="3175825"/>
            <a:ext cx="1399974" cy="1472350"/>
          </a:xfrm>
          <a:prstGeom prst="rect">
            <a:avLst/>
          </a:prstGeom>
          <a:noFill/>
          <a:ln cap="flat" cmpd="sng" w="9525">
            <a:solidFill>
              <a:srgbClr val="B7B7B7"/>
            </a:solidFill>
            <a:prstDash val="solid"/>
            <a:round/>
            <a:headEnd len="sm" w="sm" type="none"/>
            <a:tailEnd len="sm" w="sm" type="none"/>
          </a:ln>
        </p:spPr>
      </p:pic>
      <p:pic>
        <p:nvPicPr>
          <p:cNvPr id="193" name="Google Shape;193;p32"/>
          <p:cNvPicPr preferRelativeResize="0"/>
          <p:nvPr/>
        </p:nvPicPr>
        <p:blipFill rotWithShape="1">
          <a:blip r:embed="rId7">
            <a:alphaModFix/>
          </a:blip>
          <a:srcRect b="9349" l="4612" r="3145" t="8502"/>
          <a:stretch/>
        </p:blipFill>
        <p:spPr>
          <a:xfrm>
            <a:off x="3897675" y="2611225"/>
            <a:ext cx="1980600" cy="1209526"/>
          </a:xfrm>
          <a:prstGeom prst="rect">
            <a:avLst/>
          </a:prstGeom>
          <a:noFill/>
          <a:ln cap="flat" cmpd="sng" w="9525">
            <a:solidFill>
              <a:srgbClr val="B7B7B7"/>
            </a:solidFill>
            <a:prstDash val="solid"/>
            <a:round/>
            <a:headEnd len="sm" w="sm" type="none"/>
            <a:tailEnd len="sm" w="sm" type="none"/>
          </a:ln>
        </p:spPr>
      </p:pic>
      <p:pic>
        <p:nvPicPr>
          <p:cNvPr id="194" name="Google Shape;194;p32" title="IMG_7946.jpg"/>
          <p:cNvPicPr preferRelativeResize="0"/>
          <p:nvPr/>
        </p:nvPicPr>
        <p:blipFill>
          <a:blip r:embed="rId8">
            <a:alphaModFix/>
          </a:blip>
          <a:stretch>
            <a:fillRect/>
          </a:stretch>
        </p:blipFill>
        <p:spPr>
          <a:xfrm>
            <a:off x="7941065" y="332600"/>
            <a:ext cx="1047624" cy="868600"/>
          </a:xfrm>
          <a:prstGeom prst="rect">
            <a:avLst/>
          </a:prstGeom>
          <a:noFill/>
          <a:ln>
            <a:noFill/>
          </a:ln>
        </p:spPr>
      </p:pic>
      <p:pic>
        <p:nvPicPr>
          <p:cNvPr id="195" name="Google Shape;195;p32" title="Switch board operator.jpg"/>
          <p:cNvPicPr preferRelativeResize="0"/>
          <p:nvPr/>
        </p:nvPicPr>
        <p:blipFill rotWithShape="1">
          <a:blip r:embed="rId9">
            <a:alphaModFix/>
          </a:blip>
          <a:srcRect b="-1041" l="9127" r="9086" t="0"/>
          <a:stretch/>
        </p:blipFill>
        <p:spPr>
          <a:xfrm>
            <a:off x="5979600" y="182150"/>
            <a:ext cx="1837300" cy="1464275"/>
          </a:xfrm>
          <a:prstGeom prst="rect">
            <a:avLst/>
          </a:prstGeom>
          <a:noFill/>
          <a:ln cap="flat" cmpd="sng" w="9525">
            <a:solidFill>
              <a:srgbClr val="B7B7B7"/>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3"/>
          <p:cNvSpPr txBox="1"/>
          <p:nvPr/>
        </p:nvSpPr>
        <p:spPr>
          <a:xfrm>
            <a:off x="195750" y="389000"/>
            <a:ext cx="8752500" cy="477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Merriweather Medium"/>
                <a:ea typeface="Merriweather Medium"/>
                <a:cs typeface="Merriweather Medium"/>
                <a:sym typeface="Merriweather Medium"/>
              </a:rPr>
              <a:t>Metro Detroit Region of Narcotics Anonymous helpline uses YAP</a:t>
            </a:r>
            <a:endParaRPr sz="2000">
              <a:solidFill>
                <a:schemeClr val="dk1"/>
              </a:solidFill>
              <a:latin typeface="Merriweather Medium"/>
              <a:ea typeface="Merriweather Medium"/>
              <a:cs typeface="Merriweather Medium"/>
              <a:sym typeface="Merriweather Medium"/>
            </a:endParaRPr>
          </a:p>
          <a:p>
            <a:pPr indent="0" lvl="0" marL="0" rtl="0" algn="l">
              <a:spcBef>
                <a:spcPts val="0"/>
              </a:spcBef>
              <a:spcAft>
                <a:spcPts val="0"/>
              </a:spcAft>
              <a:buClr>
                <a:schemeClr val="dk1"/>
              </a:buClr>
              <a:buSzPts val="1100"/>
              <a:buFont typeface="Arial"/>
              <a:buNone/>
            </a:pPr>
            <a:r>
              <a:t/>
            </a:r>
            <a:endParaRPr sz="17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The YAP helpline solution provides automated meeting information and the option to connect to a live addict when calling our regional helpline. </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Callers who call our helpline first hear a greeting:</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“Thank you for calling the Metro Detroit Region of Narcotics Anonymous helpline.</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Callers that press 1 to speak to a live addict:</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                  Will be routed to volunteers scheduled during the current time shift.</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Callers that press 2 to use the automated meeting search will hear the following:</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 “press 1 to search for meetings by city or county, press 2 to search for meetings by zip code.”</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The closest 5 meeting results are read to the caller and the caller is presented with </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a voice prompt “Press 1 if you would like these results to be texted to you.”</a:t>
            </a:r>
            <a:endParaRPr sz="1500">
              <a:latin typeface="Merriweather"/>
              <a:ea typeface="Merriweather"/>
              <a:cs typeface="Merriweather"/>
              <a:sym typeface="Merriweather"/>
            </a:endParaRPr>
          </a:p>
          <a:p>
            <a:pPr indent="0" lvl="0" marL="0" rtl="0" algn="l">
              <a:lnSpc>
                <a:spcPct val="100000"/>
              </a:lnSpc>
              <a:spcBef>
                <a:spcPts val="0"/>
              </a:spcBef>
              <a:spcAft>
                <a:spcPts val="0"/>
              </a:spcAft>
              <a:buNone/>
            </a:pPr>
            <a:r>
              <a:t/>
            </a:r>
            <a:endParaRPr sz="1000">
              <a:latin typeface="Merriweather"/>
              <a:ea typeface="Merriweather"/>
              <a:cs typeface="Merriweather"/>
              <a:sym typeface="Merriweather"/>
            </a:endParaRPr>
          </a:p>
          <a:p>
            <a:pPr indent="0" lvl="0" marL="0" rtl="0" algn="l">
              <a:lnSpc>
                <a:spcPct val="100000"/>
              </a:lnSpc>
              <a:spcBef>
                <a:spcPts val="0"/>
              </a:spcBef>
              <a:spcAft>
                <a:spcPts val="0"/>
              </a:spcAft>
              <a:buNone/>
            </a:pPr>
            <a:r>
              <a:rPr lang="en" sz="1500">
                <a:latin typeface="Merriweather"/>
                <a:ea typeface="Merriweather"/>
                <a:cs typeface="Merriweather"/>
                <a:sym typeface="Merriweather"/>
              </a:rPr>
              <a:t>If the caller selects 1 for a text message to be sent.</a:t>
            </a:r>
            <a:endParaRPr sz="1500">
              <a:latin typeface="Merriweather"/>
              <a:ea typeface="Merriweather"/>
              <a:cs typeface="Merriweather"/>
              <a:sym typeface="Merriweather"/>
            </a:endParaRPr>
          </a:p>
          <a:p>
            <a:pPr indent="0" lvl="0" marL="0" rtl="0" algn="l">
              <a:spcBef>
                <a:spcPts val="0"/>
              </a:spcBef>
              <a:spcAft>
                <a:spcPts val="0"/>
              </a:spcAft>
              <a:buNone/>
            </a:pPr>
            <a:r>
              <a:t/>
            </a:r>
            <a:endParaRPr sz="800">
              <a:latin typeface="Merriweather"/>
              <a:ea typeface="Merriweather"/>
              <a:cs typeface="Merriweather"/>
              <a:sym typeface="Merriweather"/>
            </a:endParaRPr>
          </a:p>
          <a:p>
            <a:pPr indent="0" lvl="0" marL="0" rtl="0" algn="l">
              <a:spcBef>
                <a:spcPts val="0"/>
              </a:spcBef>
              <a:spcAft>
                <a:spcPts val="0"/>
              </a:spcAft>
              <a:buNone/>
            </a:pPr>
            <a:r>
              <a:t/>
            </a:r>
            <a:endParaRPr sz="800">
              <a:latin typeface="Merriweather"/>
              <a:ea typeface="Merriweather"/>
              <a:cs typeface="Merriweather"/>
              <a:sym typeface="Merriweather"/>
            </a:endParaRPr>
          </a:p>
        </p:txBody>
      </p:sp>
      <p:pic>
        <p:nvPicPr>
          <p:cNvPr id="201" name="Google Shape;201;p33" title="IMG_7946.jpg"/>
          <p:cNvPicPr preferRelativeResize="0"/>
          <p:nvPr/>
        </p:nvPicPr>
        <p:blipFill>
          <a:blip r:embed="rId3">
            <a:alphaModFix/>
          </a:blip>
          <a:stretch>
            <a:fillRect/>
          </a:stretch>
        </p:blipFill>
        <p:spPr>
          <a:xfrm>
            <a:off x="7855425" y="4084550"/>
            <a:ext cx="1092825" cy="9060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5" name="Shape 205"/>
        <p:cNvGrpSpPr/>
        <p:nvPr/>
      </p:nvGrpSpPr>
      <p:grpSpPr>
        <a:xfrm>
          <a:off x="0" y="0"/>
          <a:ext cx="0" cy="0"/>
          <a:chOff x="0" y="0"/>
          <a:chExt cx="0" cy="0"/>
        </a:xfrm>
      </p:grpSpPr>
      <p:sp>
        <p:nvSpPr>
          <p:cNvPr id="206" name="Google Shape;206;p34"/>
          <p:cNvSpPr txBox="1"/>
          <p:nvPr>
            <p:ph type="ctrTitle"/>
          </p:nvPr>
        </p:nvSpPr>
        <p:spPr>
          <a:xfrm>
            <a:off x="311700" y="1707300"/>
            <a:ext cx="8520600" cy="15084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lang="en" sz="4533">
                <a:latin typeface="Merriweather Medium"/>
                <a:ea typeface="Merriweather Medium"/>
                <a:cs typeface="Merriweather Medium"/>
                <a:sym typeface="Merriweather Medium"/>
              </a:rPr>
              <a:t>Fellowship </a:t>
            </a:r>
            <a:r>
              <a:rPr lang="en" sz="4533">
                <a:latin typeface="Merriweather Medium"/>
                <a:ea typeface="Merriweather Medium"/>
                <a:cs typeface="Merriweather Medium"/>
                <a:sym typeface="Merriweather Medium"/>
              </a:rPr>
              <a:t>Development</a:t>
            </a:r>
            <a:endParaRPr sz="4533">
              <a:latin typeface="Merriweather Medium"/>
              <a:ea typeface="Merriweather Medium"/>
              <a:cs typeface="Merriweather Medium"/>
              <a:sym typeface="Merriweather Medium"/>
            </a:endParaRPr>
          </a:p>
          <a:p>
            <a:pPr indent="0" lvl="0" marL="0" rtl="0" algn="ctr">
              <a:spcBef>
                <a:spcPts val="0"/>
              </a:spcBef>
              <a:spcAft>
                <a:spcPts val="0"/>
              </a:spcAft>
              <a:buNone/>
            </a:pPr>
            <a:r>
              <a:rPr lang="en" sz="3756">
                <a:latin typeface="Merriweather Medium"/>
                <a:ea typeface="Merriweather Medium"/>
                <a:cs typeface="Merriweather Medium"/>
                <a:sym typeface="Merriweather Medium"/>
              </a:rPr>
              <a:t>(Outreach)</a:t>
            </a:r>
            <a:r>
              <a:rPr lang="en" sz="5644">
                <a:latin typeface="Merriweather Medium"/>
                <a:ea typeface="Merriweather Medium"/>
                <a:cs typeface="Merriweather Medium"/>
                <a:sym typeface="Merriweather Medium"/>
              </a:rPr>
              <a:t> </a:t>
            </a:r>
            <a:endParaRPr sz="5644">
              <a:latin typeface="Merriweather Medium"/>
              <a:ea typeface="Merriweather Medium"/>
              <a:cs typeface="Merriweather Medium"/>
              <a:sym typeface="Merriweather Medium"/>
            </a:endParaRPr>
          </a:p>
        </p:txBody>
      </p:sp>
      <p:sp>
        <p:nvSpPr>
          <p:cNvPr id="207" name="Google Shape;207;p34"/>
          <p:cNvSpPr txBox="1"/>
          <p:nvPr>
            <p:ph idx="1" type="subTitle"/>
          </p:nvPr>
        </p:nvSpPr>
        <p:spPr>
          <a:xfrm>
            <a:off x="311700" y="3198475"/>
            <a:ext cx="8520600" cy="121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dk1"/>
                </a:solidFill>
                <a:latin typeface="Merriweather"/>
                <a:ea typeface="Merriweather"/>
                <a:cs typeface="Merriweather"/>
                <a:sym typeface="Merriweather"/>
              </a:rPr>
              <a:t>The Goal of any Fellowship </a:t>
            </a:r>
            <a:r>
              <a:rPr lang="en" sz="2500">
                <a:solidFill>
                  <a:schemeClr val="dk1"/>
                </a:solidFill>
                <a:latin typeface="Merriweather"/>
                <a:ea typeface="Merriweather"/>
                <a:cs typeface="Merriweather"/>
                <a:sym typeface="Merriweather"/>
              </a:rPr>
              <a:t>Development </a:t>
            </a:r>
            <a:r>
              <a:rPr lang="en" sz="2500">
                <a:solidFill>
                  <a:schemeClr val="dk1"/>
                </a:solidFill>
                <a:latin typeface="Merriweather"/>
                <a:ea typeface="Merriweather"/>
                <a:cs typeface="Merriweather"/>
                <a:sym typeface="Merriweather"/>
              </a:rPr>
              <a:t>effort is to communicate with </a:t>
            </a:r>
            <a:endParaRPr sz="2500">
              <a:solidFill>
                <a:schemeClr val="dk1"/>
              </a:solidFill>
              <a:latin typeface="Merriweather"/>
              <a:ea typeface="Merriweather"/>
              <a:cs typeface="Merriweather"/>
              <a:sym typeface="Merriweather"/>
            </a:endParaRPr>
          </a:p>
          <a:p>
            <a:pPr indent="0" lvl="0" marL="0" rtl="0" algn="ctr">
              <a:spcBef>
                <a:spcPts val="0"/>
              </a:spcBef>
              <a:spcAft>
                <a:spcPts val="0"/>
              </a:spcAft>
              <a:buNone/>
            </a:pPr>
            <a:r>
              <a:rPr lang="en" sz="2500">
                <a:solidFill>
                  <a:schemeClr val="dk1"/>
                </a:solidFill>
                <a:latin typeface="Merriweather"/>
                <a:ea typeface="Merriweather"/>
                <a:cs typeface="Merriweather"/>
                <a:sym typeface="Merriweather"/>
              </a:rPr>
              <a:t>and assist NA members and groups</a:t>
            </a:r>
            <a:endParaRPr sz="2500">
              <a:solidFill>
                <a:schemeClr val="dk1"/>
              </a:solidFill>
              <a:latin typeface="Merriweather"/>
              <a:ea typeface="Merriweather"/>
              <a:cs typeface="Merriweather"/>
              <a:sym typeface="Merriweather"/>
            </a:endParaRPr>
          </a:p>
        </p:txBody>
      </p:sp>
      <p:pic>
        <p:nvPicPr>
          <p:cNvPr id="208" name="Google Shape;208;p34" title="IMG_7993.jpg"/>
          <p:cNvPicPr preferRelativeResize="0"/>
          <p:nvPr/>
        </p:nvPicPr>
        <p:blipFill>
          <a:blip r:embed="rId4">
            <a:alphaModFix/>
          </a:blip>
          <a:stretch>
            <a:fillRect/>
          </a:stretch>
        </p:blipFill>
        <p:spPr>
          <a:xfrm>
            <a:off x="311700" y="392275"/>
            <a:ext cx="2198270" cy="1080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2" name="Shape 212"/>
        <p:cNvGrpSpPr/>
        <p:nvPr/>
      </p:nvGrpSpPr>
      <p:grpSpPr>
        <a:xfrm>
          <a:off x="0" y="0"/>
          <a:ext cx="0" cy="0"/>
          <a:chOff x="0" y="0"/>
          <a:chExt cx="0" cy="0"/>
        </a:xfrm>
      </p:grpSpPr>
      <p:sp>
        <p:nvSpPr>
          <p:cNvPr id="213" name="Google Shape;213;p35"/>
          <p:cNvSpPr txBox="1"/>
          <p:nvPr>
            <p:ph type="ctrTitle"/>
          </p:nvPr>
        </p:nvSpPr>
        <p:spPr>
          <a:xfrm>
            <a:off x="311700" y="472350"/>
            <a:ext cx="8520600" cy="4443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sz="3000">
                <a:latin typeface="Merriweather"/>
                <a:ea typeface="Merriweather"/>
                <a:cs typeface="Merriweather"/>
                <a:sym typeface="Merriweather"/>
              </a:rPr>
              <a:t>In some areas Fellowship Development may be called Outreach. </a:t>
            </a:r>
            <a:endParaRPr sz="3000">
              <a:latin typeface="Merriweather"/>
              <a:ea typeface="Merriweather"/>
              <a:cs typeface="Merriweather"/>
              <a:sym typeface="Merriweather"/>
            </a:endParaRPr>
          </a:p>
          <a:p>
            <a:pPr indent="0" lvl="0" marL="0" rtl="0" algn="l">
              <a:spcBef>
                <a:spcPts val="1000"/>
              </a:spcBef>
              <a:spcAft>
                <a:spcPts val="0"/>
              </a:spcAft>
              <a:buNone/>
            </a:pPr>
            <a:r>
              <a:rPr lang="en" sz="3000">
                <a:latin typeface="Merriweather"/>
                <a:ea typeface="Merriweather"/>
                <a:cs typeface="Merriweather"/>
                <a:sym typeface="Merriweather"/>
              </a:rPr>
              <a:t>Some might be structured in their </a:t>
            </a:r>
            <a:r>
              <a:rPr lang="en" sz="3000">
                <a:latin typeface="Merriweather"/>
                <a:ea typeface="Merriweather"/>
                <a:cs typeface="Merriweather"/>
                <a:sym typeface="Merriweather"/>
              </a:rPr>
              <a:t>development</a:t>
            </a:r>
            <a:r>
              <a:rPr lang="en" sz="3000">
                <a:latin typeface="Merriweather"/>
                <a:ea typeface="Merriweather"/>
                <a:cs typeface="Merriweather"/>
                <a:sym typeface="Merriweather"/>
              </a:rPr>
              <a:t> and some may not be. </a:t>
            </a:r>
            <a:endParaRPr sz="3000">
              <a:latin typeface="Merriweather"/>
              <a:ea typeface="Merriweather"/>
              <a:cs typeface="Merriweather"/>
              <a:sym typeface="Merriweather"/>
            </a:endParaRPr>
          </a:p>
          <a:p>
            <a:pPr indent="0" lvl="0" marL="0" rtl="0" algn="l">
              <a:spcBef>
                <a:spcPts val="1000"/>
              </a:spcBef>
              <a:spcAft>
                <a:spcPts val="0"/>
              </a:spcAft>
              <a:buNone/>
            </a:pPr>
            <a:r>
              <a:rPr lang="en" sz="3000">
                <a:latin typeface="Merriweather"/>
                <a:ea typeface="Merriweather"/>
                <a:cs typeface="Merriweather"/>
                <a:sym typeface="Merriweather"/>
              </a:rPr>
              <a:t>These service structures often approach fellowship </a:t>
            </a:r>
            <a:r>
              <a:rPr lang="en" sz="3000">
                <a:latin typeface="Merriweather"/>
                <a:ea typeface="Merriweather"/>
                <a:cs typeface="Merriweather"/>
                <a:sym typeface="Merriweather"/>
              </a:rPr>
              <a:t>development</a:t>
            </a:r>
            <a:r>
              <a:rPr lang="en" sz="3000">
                <a:latin typeface="Merriweather"/>
                <a:ea typeface="Merriweather"/>
                <a:cs typeface="Merriweather"/>
                <a:sym typeface="Merriweather"/>
              </a:rPr>
              <a:t> in a comprehensive and coordinated fashion. </a:t>
            </a:r>
            <a:endParaRPr sz="3000">
              <a:latin typeface="Merriweather"/>
              <a:ea typeface="Merriweather"/>
              <a:cs typeface="Merriweather"/>
              <a:sym typeface="Merriweather"/>
            </a:endParaRPr>
          </a:p>
          <a:p>
            <a:pPr indent="0" lvl="0" marL="0" rtl="0" algn="l">
              <a:spcBef>
                <a:spcPts val="1000"/>
              </a:spcBef>
              <a:spcAft>
                <a:spcPts val="0"/>
              </a:spcAft>
              <a:buNone/>
            </a:pPr>
            <a:r>
              <a:rPr lang="en" sz="3000">
                <a:latin typeface="Merriweather"/>
                <a:ea typeface="Merriweather"/>
                <a:cs typeface="Merriweather"/>
                <a:sym typeface="Merriweather"/>
              </a:rPr>
              <a:t>Fellowship Development gives us an </a:t>
            </a:r>
            <a:endParaRPr sz="3000">
              <a:latin typeface="Merriweather"/>
              <a:ea typeface="Merriweather"/>
              <a:cs typeface="Merriweather"/>
              <a:sym typeface="Merriweather"/>
            </a:endParaRPr>
          </a:p>
          <a:p>
            <a:pPr indent="0" lvl="0" marL="0" rtl="0" algn="l">
              <a:spcBef>
                <a:spcPts val="0"/>
              </a:spcBef>
              <a:spcAft>
                <a:spcPts val="0"/>
              </a:spcAft>
              <a:buNone/>
            </a:pPr>
            <a:r>
              <a:rPr lang="en" sz="3000">
                <a:latin typeface="Merriweather"/>
                <a:ea typeface="Merriweather"/>
                <a:cs typeface="Merriweather"/>
                <a:sym typeface="Merriweather"/>
              </a:rPr>
              <a:t>opportunity to practice public relations </a:t>
            </a:r>
            <a:endParaRPr sz="3000">
              <a:latin typeface="Merriweather"/>
              <a:ea typeface="Merriweather"/>
              <a:cs typeface="Merriweather"/>
              <a:sym typeface="Merriweather"/>
            </a:endParaRPr>
          </a:p>
          <a:p>
            <a:pPr indent="0" lvl="0" marL="0" rtl="0" algn="l">
              <a:spcBef>
                <a:spcPts val="0"/>
              </a:spcBef>
              <a:spcAft>
                <a:spcPts val="0"/>
              </a:spcAft>
              <a:buNone/>
            </a:pPr>
            <a:r>
              <a:rPr lang="en" sz="3000">
                <a:latin typeface="Merriweather"/>
                <a:ea typeface="Merriweather"/>
                <a:cs typeface="Merriweather"/>
                <a:sym typeface="Merriweather"/>
              </a:rPr>
              <a:t>with our own members.</a:t>
            </a:r>
            <a:endParaRPr sz="3000">
              <a:latin typeface="Merriweather"/>
              <a:ea typeface="Merriweather"/>
              <a:cs typeface="Merriweather"/>
              <a:sym typeface="Merriweather"/>
            </a:endParaRPr>
          </a:p>
        </p:txBody>
      </p:sp>
      <p:pic>
        <p:nvPicPr>
          <p:cNvPr id="214" name="Google Shape;214;p35" title="IMG_7951.PNG"/>
          <p:cNvPicPr preferRelativeResize="0"/>
          <p:nvPr/>
        </p:nvPicPr>
        <p:blipFill>
          <a:blip r:embed="rId3">
            <a:alphaModFix/>
          </a:blip>
          <a:stretch>
            <a:fillRect/>
          </a:stretch>
        </p:blipFill>
        <p:spPr>
          <a:xfrm>
            <a:off x="7032950" y="3148625"/>
            <a:ext cx="1870924" cy="176744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6"/>
          <p:cNvSpPr txBox="1"/>
          <p:nvPr>
            <p:ph type="ctrTitle"/>
          </p:nvPr>
        </p:nvSpPr>
        <p:spPr>
          <a:xfrm>
            <a:off x="311700" y="524850"/>
            <a:ext cx="8520600" cy="3603000"/>
          </a:xfrm>
          <a:prstGeom prst="rect">
            <a:avLst/>
          </a:prstGeom>
        </p:spPr>
        <p:txBody>
          <a:bodyPr anchorCtr="0" anchor="b" bIns="91425" lIns="91425" spcFirstLastPara="1" rIns="91425" wrap="square" tIns="91425">
            <a:normAutofit fontScale="90000"/>
          </a:bodyPr>
          <a:lstStyle/>
          <a:p>
            <a:pPr indent="0" lvl="0" marL="0" rtl="0" algn="just">
              <a:spcBef>
                <a:spcPts val="0"/>
              </a:spcBef>
              <a:spcAft>
                <a:spcPts val="0"/>
              </a:spcAft>
              <a:buNone/>
            </a:pPr>
            <a:r>
              <a:rPr lang="en" sz="3000">
                <a:latin typeface="Merriweather Medium"/>
                <a:ea typeface="Merriweather Medium"/>
                <a:cs typeface="Merriweather Medium"/>
                <a:sym typeface="Merriweather Medium"/>
              </a:rPr>
              <a:t>Fellowship D</a:t>
            </a:r>
            <a:r>
              <a:rPr lang="en" sz="3000">
                <a:latin typeface="Merriweather Medium"/>
                <a:ea typeface="Merriweather Medium"/>
                <a:cs typeface="Merriweather Medium"/>
                <a:sym typeface="Merriweather Medium"/>
              </a:rPr>
              <a:t>evelopment</a:t>
            </a:r>
            <a:r>
              <a:rPr lang="en" sz="3000">
                <a:latin typeface="Merriweather Medium"/>
                <a:ea typeface="Merriweather Medium"/>
                <a:cs typeface="Merriweather Medium"/>
                <a:sym typeface="Merriweather Medium"/>
              </a:rPr>
              <a:t> Principles</a:t>
            </a:r>
            <a:endParaRPr sz="3000">
              <a:latin typeface="Merriweather Medium"/>
              <a:ea typeface="Merriweather Medium"/>
              <a:cs typeface="Merriweather Medium"/>
              <a:sym typeface="Merriweather Medium"/>
            </a:endParaRPr>
          </a:p>
          <a:p>
            <a:pPr indent="0" lvl="0" marL="0" rtl="0" algn="just">
              <a:spcBef>
                <a:spcPts val="0"/>
              </a:spcBef>
              <a:spcAft>
                <a:spcPts val="0"/>
              </a:spcAft>
              <a:buNone/>
            </a:pPr>
            <a:r>
              <a:t/>
            </a:r>
            <a:endParaRPr sz="2456">
              <a:latin typeface="Merriweather"/>
              <a:ea typeface="Merriweather"/>
              <a:cs typeface="Merriweather"/>
              <a:sym typeface="Merriweather"/>
            </a:endParaRPr>
          </a:p>
          <a:p>
            <a:pPr indent="0" lvl="0" marL="0" rtl="0" algn="just">
              <a:spcBef>
                <a:spcPts val="0"/>
              </a:spcBef>
              <a:spcAft>
                <a:spcPts val="0"/>
              </a:spcAft>
              <a:buNone/>
            </a:pPr>
            <a:r>
              <a:rPr lang="en" sz="3000">
                <a:latin typeface="Merriweather"/>
                <a:ea typeface="Merriweather"/>
                <a:cs typeface="Merriweather"/>
                <a:sym typeface="Merriweather"/>
              </a:rPr>
              <a:t>Priciples such as self-support, autonomy, carrying the NA message, and unity are essential to fellowship </a:t>
            </a:r>
            <a:r>
              <a:rPr lang="en" sz="3000">
                <a:latin typeface="Merriweather"/>
                <a:ea typeface="Merriweather"/>
                <a:cs typeface="Merriweather"/>
                <a:sym typeface="Merriweather"/>
              </a:rPr>
              <a:t>development</a:t>
            </a:r>
            <a:r>
              <a:rPr lang="en" sz="3000">
                <a:latin typeface="Merriweather"/>
                <a:ea typeface="Merriweather"/>
                <a:cs typeface="Merriweather"/>
                <a:sym typeface="Merriweather"/>
              </a:rPr>
              <a:t> service. </a:t>
            </a:r>
            <a:endParaRPr sz="3000">
              <a:latin typeface="Merriweather"/>
              <a:ea typeface="Merriweather"/>
              <a:cs typeface="Merriweather"/>
              <a:sym typeface="Merriweather"/>
            </a:endParaRPr>
          </a:p>
          <a:p>
            <a:pPr indent="0" lvl="0" marL="0" rtl="0" algn="just">
              <a:spcBef>
                <a:spcPts val="0"/>
              </a:spcBef>
              <a:spcAft>
                <a:spcPts val="0"/>
              </a:spcAft>
              <a:buNone/>
            </a:pPr>
            <a:r>
              <a:rPr lang="en" sz="3000">
                <a:latin typeface="Merriweather"/>
                <a:ea typeface="Merriweather"/>
                <a:cs typeface="Merriweather"/>
                <a:sym typeface="Merriweather"/>
              </a:rPr>
              <a:t>Trusted servants can strive to find the </a:t>
            </a:r>
            <a:r>
              <a:rPr lang="en" sz="3000">
                <a:latin typeface="Merriweather"/>
                <a:ea typeface="Merriweather"/>
                <a:cs typeface="Merriweather"/>
                <a:sym typeface="Merriweather"/>
              </a:rPr>
              <a:t>balance</a:t>
            </a:r>
            <a:r>
              <a:rPr lang="en" sz="3000">
                <a:latin typeface="Merriweather"/>
                <a:ea typeface="Merriweather"/>
                <a:cs typeface="Merriweather"/>
                <a:sym typeface="Merriweather"/>
              </a:rPr>
              <a:t> between carrying the message and respecting individuals’ and groups’ autonomy. </a:t>
            </a:r>
            <a:endParaRPr sz="3000">
              <a:latin typeface="Merriweather"/>
              <a:ea typeface="Merriweather"/>
              <a:cs typeface="Merriweather"/>
              <a:sym typeface="Merriweather"/>
            </a:endParaRPr>
          </a:p>
        </p:txBody>
      </p:sp>
      <p:pic>
        <p:nvPicPr>
          <p:cNvPr id="220" name="Google Shape;220;p36" title="IMG_7946.jpg"/>
          <p:cNvPicPr preferRelativeResize="0"/>
          <p:nvPr/>
        </p:nvPicPr>
        <p:blipFill>
          <a:blip r:embed="rId3">
            <a:alphaModFix/>
          </a:blip>
          <a:stretch>
            <a:fillRect/>
          </a:stretch>
        </p:blipFill>
        <p:spPr>
          <a:xfrm>
            <a:off x="7434825" y="3870475"/>
            <a:ext cx="1309975" cy="1086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7"/>
          <p:cNvSpPr txBox="1"/>
          <p:nvPr>
            <p:ph type="ctrTitle"/>
          </p:nvPr>
        </p:nvSpPr>
        <p:spPr>
          <a:xfrm>
            <a:off x="311700" y="192450"/>
            <a:ext cx="8520600" cy="4626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p>
          <a:p>
            <a:pPr indent="0" lvl="0" marL="0" rtl="0" algn="ctr">
              <a:spcBef>
                <a:spcPts val="0"/>
              </a:spcBef>
              <a:spcAft>
                <a:spcPts val="0"/>
              </a:spcAft>
              <a:buSzPts val="990"/>
              <a:buNone/>
            </a:pPr>
            <a:r>
              <a:t/>
            </a:r>
            <a:endParaRPr sz="3000">
              <a:latin typeface="Merriweather"/>
              <a:ea typeface="Merriweather"/>
              <a:cs typeface="Merriweather"/>
              <a:sym typeface="Merriweather"/>
            </a:endParaRPr>
          </a:p>
          <a:p>
            <a:pPr indent="0" lvl="0" marL="0" rtl="0" algn="just">
              <a:spcBef>
                <a:spcPts val="0"/>
              </a:spcBef>
              <a:spcAft>
                <a:spcPts val="0"/>
              </a:spcAft>
              <a:buSzPts val="990"/>
              <a:buNone/>
            </a:pPr>
            <a:r>
              <a:rPr lang="en" sz="2700">
                <a:latin typeface="Merriweather"/>
                <a:ea typeface="Merriweather"/>
                <a:cs typeface="Merriweather"/>
                <a:sym typeface="Merriweather"/>
              </a:rPr>
              <a:t>Members often need to be encouraged </a:t>
            </a:r>
            <a:endParaRPr sz="2700">
              <a:latin typeface="Merriweather"/>
              <a:ea typeface="Merriweather"/>
              <a:cs typeface="Merriweather"/>
              <a:sym typeface="Merriweather"/>
            </a:endParaRPr>
          </a:p>
          <a:p>
            <a:pPr indent="0" lvl="0" marL="0" rtl="0" algn="just">
              <a:spcBef>
                <a:spcPts val="0"/>
              </a:spcBef>
              <a:spcAft>
                <a:spcPts val="0"/>
              </a:spcAft>
              <a:buSzPts val="990"/>
              <a:buNone/>
            </a:pPr>
            <a:r>
              <a:rPr lang="en" sz="2700">
                <a:latin typeface="Merriweather"/>
                <a:ea typeface="Merriweather"/>
                <a:cs typeface="Merriweather"/>
                <a:sym typeface="Merriweather"/>
              </a:rPr>
              <a:t>To recognize their ability to support themselves and how their contributions are apart of NA’s principle of self support. </a:t>
            </a:r>
            <a:endParaRPr sz="2700">
              <a:latin typeface="Merriweather"/>
              <a:ea typeface="Merriweather"/>
              <a:cs typeface="Merriweather"/>
              <a:sym typeface="Merriweather"/>
            </a:endParaRPr>
          </a:p>
          <a:p>
            <a:pPr indent="0" lvl="0" marL="0" rtl="0" algn="just">
              <a:spcBef>
                <a:spcPts val="1000"/>
              </a:spcBef>
              <a:spcAft>
                <a:spcPts val="0"/>
              </a:spcAft>
              <a:buSzPts val="990"/>
              <a:buNone/>
            </a:pPr>
            <a:r>
              <a:rPr lang="en" sz="2700">
                <a:latin typeface="Merriweather"/>
                <a:ea typeface="Merriweather"/>
                <a:cs typeface="Merriweather"/>
                <a:sym typeface="Merriweather"/>
              </a:rPr>
              <a:t>Empowering members and groups with the necessary service materials and support is an important foundation of strong </a:t>
            </a:r>
            <a:endParaRPr sz="2700">
              <a:latin typeface="Merriweather"/>
              <a:ea typeface="Merriweather"/>
              <a:cs typeface="Merriweather"/>
              <a:sym typeface="Merriweather"/>
            </a:endParaRPr>
          </a:p>
          <a:p>
            <a:pPr indent="0" lvl="0" marL="0" rtl="0" algn="just">
              <a:spcBef>
                <a:spcPts val="0"/>
              </a:spcBef>
              <a:spcAft>
                <a:spcPts val="0"/>
              </a:spcAft>
              <a:buSzPts val="990"/>
              <a:buNone/>
            </a:pPr>
            <a:r>
              <a:rPr lang="en" sz="2700">
                <a:latin typeface="Merriweather"/>
                <a:ea typeface="Merriweather"/>
                <a:cs typeface="Merriweather"/>
                <a:sym typeface="Merriweather"/>
              </a:rPr>
              <a:t>fellowship development efforts.</a:t>
            </a:r>
            <a:endParaRPr sz="2700">
              <a:latin typeface="Merriweather"/>
              <a:ea typeface="Merriweather"/>
              <a:cs typeface="Merriweather"/>
              <a:sym typeface="Merriweather"/>
            </a:endParaRPr>
          </a:p>
          <a:p>
            <a:pPr indent="0" lvl="0" marL="0" rtl="0" algn="just">
              <a:spcBef>
                <a:spcPts val="0"/>
              </a:spcBef>
              <a:spcAft>
                <a:spcPts val="0"/>
              </a:spcAft>
              <a:buSzPts val="990"/>
              <a:buNone/>
            </a:pPr>
            <a:r>
              <a:t/>
            </a:r>
            <a:endParaRPr sz="4680"/>
          </a:p>
        </p:txBody>
      </p:sp>
      <p:pic>
        <p:nvPicPr>
          <p:cNvPr id="226" name="Google Shape;226;p37" title="IMG_7951.PNG"/>
          <p:cNvPicPr preferRelativeResize="0"/>
          <p:nvPr/>
        </p:nvPicPr>
        <p:blipFill>
          <a:blip r:embed="rId3">
            <a:alphaModFix/>
          </a:blip>
          <a:stretch>
            <a:fillRect/>
          </a:stretch>
        </p:blipFill>
        <p:spPr>
          <a:xfrm>
            <a:off x="7128325" y="3306525"/>
            <a:ext cx="1703975" cy="160972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8"/>
          <p:cNvSpPr txBox="1"/>
          <p:nvPr>
            <p:ph type="ctrTitle"/>
          </p:nvPr>
        </p:nvSpPr>
        <p:spPr>
          <a:xfrm>
            <a:off x="311700" y="257025"/>
            <a:ext cx="8520600" cy="4259700"/>
          </a:xfrm>
          <a:prstGeom prst="rect">
            <a:avLst/>
          </a:prstGeom>
        </p:spPr>
        <p:txBody>
          <a:bodyPr anchorCtr="0" anchor="b" bIns="91425" lIns="91425" spcFirstLastPara="1" rIns="91425" wrap="square" tIns="91425">
            <a:noAutofit/>
          </a:bodyPr>
          <a:lstStyle/>
          <a:p>
            <a:pPr indent="0" lvl="0" marL="0" rtl="0" algn="just">
              <a:spcBef>
                <a:spcPts val="0"/>
              </a:spcBef>
              <a:spcAft>
                <a:spcPts val="0"/>
              </a:spcAft>
              <a:buSzPts val="990"/>
              <a:buNone/>
            </a:pPr>
            <a:r>
              <a:rPr lang="en" sz="2200">
                <a:latin typeface="Merriweather Medium"/>
                <a:ea typeface="Merriweather Medium"/>
                <a:cs typeface="Merriweather Medium"/>
                <a:sym typeface="Merriweather Medium"/>
              </a:rPr>
              <a:t>Incarcerated members - Inmate correspondence</a:t>
            </a:r>
            <a:endParaRPr sz="2200">
              <a:latin typeface="Merriweather Medium"/>
              <a:ea typeface="Merriweather Medium"/>
              <a:cs typeface="Merriweather Medium"/>
              <a:sym typeface="Merriweather Medium"/>
            </a:endParaRPr>
          </a:p>
          <a:p>
            <a:pPr indent="0" lvl="0" marL="0" rtl="0" algn="just">
              <a:spcBef>
                <a:spcPts val="0"/>
              </a:spcBef>
              <a:spcAft>
                <a:spcPts val="0"/>
              </a:spcAft>
              <a:buSzPts val="990"/>
              <a:buNone/>
            </a:pPr>
            <a:r>
              <a:t/>
            </a:r>
            <a:endParaRPr sz="1900">
              <a:latin typeface="Merriweather"/>
              <a:ea typeface="Merriweather"/>
              <a:cs typeface="Merriweather"/>
              <a:sym typeface="Merriweather"/>
            </a:endParaRPr>
          </a:p>
          <a:p>
            <a:pPr indent="0" lvl="0" marL="0" rtl="0" algn="just">
              <a:spcBef>
                <a:spcPts val="0"/>
              </a:spcBef>
              <a:spcAft>
                <a:spcPts val="0"/>
              </a:spcAft>
              <a:buSzPts val="990"/>
              <a:buNone/>
            </a:pPr>
            <a:r>
              <a:rPr lang="en" sz="2200">
                <a:latin typeface="Merriweather"/>
                <a:ea typeface="Merriweather"/>
                <a:cs typeface="Merriweather"/>
                <a:sym typeface="Merriweather"/>
              </a:rPr>
              <a:t>An inmate </a:t>
            </a:r>
            <a:r>
              <a:rPr lang="en" sz="2200">
                <a:latin typeface="Merriweather"/>
                <a:ea typeface="Merriweather"/>
                <a:cs typeface="Merriweather"/>
                <a:sym typeface="Merriweather"/>
              </a:rPr>
              <a:t>correspondence</a:t>
            </a:r>
            <a:r>
              <a:rPr lang="en" sz="2200">
                <a:latin typeface="Merriweather"/>
                <a:ea typeface="Merriweather"/>
                <a:cs typeface="Merriweather"/>
                <a:sym typeface="Merriweather"/>
              </a:rPr>
              <a:t> program is another form of Fellowship </a:t>
            </a:r>
            <a:r>
              <a:rPr lang="en" sz="2200">
                <a:latin typeface="Merriweather"/>
                <a:ea typeface="Merriweather"/>
                <a:cs typeface="Merriweather"/>
                <a:sym typeface="Merriweather"/>
              </a:rPr>
              <a:t>Development</a:t>
            </a:r>
            <a:r>
              <a:rPr lang="en" sz="2200">
                <a:latin typeface="Merriweather"/>
                <a:ea typeface="Merriweather"/>
                <a:cs typeface="Merriweather"/>
                <a:sym typeface="Merriweather"/>
              </a:rPr>
              <a:t>. It can make the difference in NA’s overall growth and effectiveness. Our ability to support those in need can mean the </a:t>
            </a:r>
            <a:r>
              <a:rPr lang="en" sz="2200">
                <a:latin typeface="Merriweather"/>
                <a:ea typeface="Merriweather"/>
                <a:cs typeface="Merriweather"/>
                <a:sym typeface="Merriweather"/>
              </a:rPr>
              <a:t>difference</a:t>
            </a:r>
            <a:r>
              <a:rPr lang="en" sz="2200">
                <a:latin typeface="Merriweather"/>
                <a:ea typeface="Merriweather"/>
                <a:cs typeface="Merriweather"/>
                <a:sym typeface="Merriweather"/>
              </a:rPr>
              <a:t> between a strong and thriving NA community and one that is isolated. Successful efforts can also make a difference in a new or </a:t>
            </a:r>
            <a:r>
              <a:rPr lang="en" sz="2200">
                <a:latin typeface="Merriweather"/>
                <a:ea typeface="Merriweather"/>
                <a:cs typeface="Merriweather"/>
                <a:sym typeface="Merriweather"/>
              </a:rPr>
              <a:t>incarcerated</a:t>
            </a:r>
            <a:r>
              <a:rPr lang="en" sz="2200">
                <a:latin typeface="Merriweather"/>
                <a:ea typeface="Merriweather"/>
                <a:cs typeface="Merriweather"/>
                <a:sym typeface="Merriweather"/>
              </a:rPr>
              <a:t>  member’s ability to connect with the NA program and find recovery. We can aspire to make it so that every action we take in service demonstrates our desire to carry NA’s </a:t>
            </a:r>
            <a:endParaRPr sz="2200">
              <a:latin typeface="Merriweather"/>
              <a:ea typeface="Merriweather"/>
              <a:cs typeface="Merriweather"/>
              <a:sym typeface="Merriweather"/>
            </a:endParaRPr>
          </a:p>
          <a:p>
            <a:pPr indent="0" lvl="0" marL="0" rtl="0" algn="just">
              <a:spcBef>
                <a:spcPts val="0"/>
              </a:spcBef>
              <a:spcAft>
                <a:spcPts val="0"/>
              </a:spcAft>
              <a:buSzPts val="990"/>
              <a:buNone/>
            </a:pPr>
            <a:r>
              <a:rPr lang="en" sz="2200">
                <a:latin typeface="Merriweather"/>
                <a:ea typeface="Merriweather"/>
                <a:cs typeface="Merriweather"/>
                <a:sym typeface="Merriweather"/>
              </a:rPr>
              <a:t>message of recovery.</a:t>
            </a:r>
            <a:endParaRPr sz="2200">
              <a:latin typeface="Merriweather"/>
              <a:ea typeface="Merriweather"/>
              <a:cs typeface="Merriweather"/>
              <a:sym typeface="Merriweather"/>
            </a:endParaRPr>
          </a:p>
        </p:txBody>
      </p:sp>
      <p:pic>
        <p:nvPicPr>
          <p:cNvPr id="232" name="Google Shape;232;p38" title="IMG_7946.jpg"/>
          <p:cNvPicPr preferRelativeResize="0"/>
          <p:nvPr/>
        </p:nvPicPr>
        <p:blipFill>
          <a:blip r:embed="rId3">
            <a:alphaModFix/>
          </a:blip>
          <a:stretch>
            <a:fillRect/>
          </a:stretch>
        </p:blipFill>
        <p:spPr>
          <a:xfrm>
            <a:off x="7766450" y="4157750"/>
            <a:ext cx="1065849" cy="8837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39" title="IMG_7958.jpg"/>
          <p:cNvPicPr preferRelativeResize="0"/>
          <p:nvPr/>
        </p:nvPicPr>
        <p:blipFill>
          <a:blip r:embed="rId3">
            <a:alphaModFix/>
          </a:blip>
          <a:stretch>
            <a:fillRect/>
          </a:stretch>
        </p:blipFill>
        <p:spPr>
          <a:xfrm rot="-780843">
            <a:off x="560884" y="332528"/>
            <a:ext cx="3508307" cy="4865819"/>
          </a:xfrm>
          <a:prstGeom prst="rect">
            <a:avLst/>
          </a:prstGeom>
          <a:noFill/>
          <a:ln>
            <a:noFill/>
          </a:ln>
        </p:spPr>
      </p:pic>
      <p:pic>
        <p:nvPicPr>
          <p:cNvPr id="238" name="Google Shape;238;p39" title="IMG_7881.JPG"/>
          <p:cNvPicPr preferRelativeResize="0"/>
          <p:nvPr/>
        </p:nvPicPr>
        <p:blipFill>
          <a:blip r:embed="rId4">
            <a:alphaModFix/>
          </a:blip>
          <a:stretch>
            <a:fillRect/>
          </a:stretch>
        </p:blipFill>
        <p:spPr>
          <a:xfrm rot="718951">
            <a:off x="4940699" y="410649"/>
            <a:ext cx="3610450" cy="4709575"/>
          </a:xfrm>
          <a:prstGeom prst="rect">
            <a:avLst/>
          </a:prstGeom>
          <a:noFill/>
          <a:ln>
            <a:noFill/>
          </a:ln>
        </p:spPr>
      </p:pic>
      <p:pic>
        <p:nvPicPr>
          <p:cNvPr id="239" name="Google Shape;239;p39" title="IMG_7946.jpg"/>
          <p:cNvPicPr preferRelativeResize="0"/>
          <p:nvPr/>
        </p:nvPicPr>
        <p:blipFill>
          <a:blip r:embed="rId5">
            <a:alphaModFix/>
          </a:blip>
          <a:stretch>
            <a:fillRect/>
          </a:stretch>
        </p:blipFill>
        <p:spPr>
          <a:xfrm>
            <a:off x="3783316" y="211675"/>
            <a:ext cx="1430575" cy="1186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 name="Shape 243"/>
        <p:cNvGrpSpPr/>
        <p:nvPr/>
      </p:nvGrpSpPr>
      <p:grpSpPr>
        <a:xfrm>
          <a:off x="0" y="0"/>
          <a:ext cx="0" cy="0"/>
          <a:chOff x="0" y="0"/>
          <a:chExt cx="0" cy="0"/>
        </a:xfrm>
      </p:grpSpPr>
      <p:sp>
        <p:nvSpPr>
          <p:cNvPr id="244" name="Google Shape;244;p40"/>
          <p:cNvSpPr txBox="1"/>
          <p:nvPr>
            <p:ph type="ctrTitle"/>
          </p:nvPr>
        </p:nvSpPr>
        <p:spPr>
          <a:xfrm>
            <a:off x="751425" y="255225"/>
            <a:ext cx="7250400" cy="1064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latin typeface="Pacifico"/>
                <a:ea typeface="Pacifico"/>
                <a:cs typeface="Pacifico"/>
                <a:sym typeface="Pacifico"/>
              </a:rPr>
              <a:t>Thank You!</a:t>
            </a:r>
            <a:endParaRPr>
              <a:latin typeface="Pacifico"/>
              <a:ea typeface="Pacifico"/>
              <a:cs typeface="Pacifico"/>
              <a:sym typeface="Pacifico"/>
            </a:endParaRPr>
          </a:p>
        </p:txBody>
      </p:sp>
      <p:sp>
        <p:nvSpPr>
          <p:cNvPr id="245" name="Google Shape;245;p40"/>
          <p:cNvSpPr txBox="1"/>
          <p:nvPr>
            <p:ph idx="1" type="subTitle"/>
          </p:nvPr>
        </p:nvSpPr>
        <p:spPr>
          <a:xfrm>
            <a:off x="241200" y="1499300"/>
            <a:ext cx="5408400" cy="3245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853"/>
              <a:buNone/>
            </a:pPr>
            <a:r>
              <a:rPr lang="en" sz="2870">
                <a:solidFill>
                  <a:schemeClr val="dk1"/>
                </a:solidFill>
                <a:latin typeface="Merriweather Medium"/>
                <a:ea typeface="Merriweather Medium"/>
                <a:cs typeface="Merriweather Medium"/>
                <a:sym typeface="Merriweather Medium"/>
              </a:rPr>
              <a:t>Contact Info:</a:t>
            </a:r>
            <a:endParaRPr sz="2870">
              <a:solidFill>
                <a:schemeClr val="dk1"/>
              </a:solidFill>
              <a:latin typeface="Merriweather Medium"/>
              <a:ea typeface="Merriweather Medium"/>
              <a:cs typeface="Merriweather Medium"/>
              <a:sym typeface="Merriweather Medium"/>
            </a:endParaRPr>
          </a:p>
          <a:p>
            <a:pPr indent="0" lvl="0" marL="0" rtl="0" algn="l">
              <a:lnSpc>
                <a:spcPct val="100000"/>
              </a:lnSpc>
              <a:spcBef>
                <a:spcPts val="0"/>
              </a:spcBef>
              <a:spcAft>
                <a:spcPts val="0"/>
              </a:spcAft>
              <a:buSzPts val="853"/>
              <a:buNone/>
            </a:pPr>
            <a:r>
              <a:t/>
            </a:r>
            <a:endParaRPr sz="10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SzPts val="853"/>
              <a:buNone/>
            </a:pPr>
            <a:r>
              <a:rPr lang="en" sz="2560">
                <a:solidFill>
                  <a:schemeClr val="dk1"/>
                </a:solidFill>
                <a:latin typeface="Merriweather Medium"/>
                <a:ea typeface="Merriweather Medium"/>
                <a:cs typeface="Merriweather Medium"/>
                <a:sym typeface="Merriweather Medium"/>
              </a:rPr>
              <a:t>Laura M. Chicagoland Region</a:t>
            </a:r>
            <a:endParaRPr sz="2560">
              <a:solidFill>
                <a:schemeClr val="dk1"/>
              </a:solidFill>
              <a:latin typeface="Merriweather Medium"/>
              <a:ea typeface="Merriweather Medium"/>
              <a:cs typeface="Merriweather Medium"/>
              <a:sym typeface="Merriweather Medium"/>
            </a:endParaRPr>
          </a:p>
          <a:p>
            <a:pPr indent="0" lvl="0" marL="0" rtl="0" algn="l">
              <a:lnSpc>
                <a:spcPct val="100000"/>
              </a:lnSpc>
              <a:spcBef>
                <a:spcPts val="0"/>
              </a:spcBef>
              <a:spcAft>
                <a:spcPts val="0"/>
              </a:spcAft>
              <a:buSzPts val="853"/>
              <a:buNone/>
            </a:pPr>
            <a:r>
              <a:rPr lang="en" sz="2560">
                <a:solidFill>
                  <a:schemeClr val="dk1"/>
                </a:solidFill>
                <a:latin typeface="Merriweather"/>
                <a:ea typeface="Merriweather"/>
                <a:cs typeface="Merriweather"/>
                <a:sym typeface="Merriweather"/>
              </a:rPr>
              <a:t>zbellalaura@gmail.com</a:t>
            </a:r>
            <a:endParaRPr sz="256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SzPts val="853"/>
              <a:buNone/>
            </a:pPr>
            <a:r>
              <a:rPr lang="en" sz="2560">
                <a:solidFill>
                  <a:schemeClr val="dk1"/>
                </a:solidFill>
                <a:latin typeface="Merriweather"/>
                <a:ea typeface="Merriweather"/>
                <a:cs typeface="Merriweather"/>
                <a:sym typeface="Merriweather"/>
              </a:rPr>
              <a:t>773-983-3577</a:t>
            </a:r>
            <a:endParaRPr sz="256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SzPts val="853"/>
              <a:buNone/>
            </a:pPr>
            <a:r>
              <a:t/>
            </a:r>
            <a:endParaRPr sz="100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SzPts val="853"/>
              <a:buNone/>
            </a:pPr>
            <a:r>
              <a:rPr lang="en" sz="2560">
                <a:solidFill>
                  <a:schemeClr val="dk1"/>
                </a:solidFill>
                <a:latin typeface="Merriweather Medium"/>
                <a:ea typeface="Merriweather Medium"/>
                <a:cs typeface="Merriweather Medium"/>
                <a:sym typeface="Merriweather Medium"/>
              </a:rPr>
              <a:t>Kirby M. Ohio Region</a:t>
            </a:r>
            <a:endParaRPr sz="2560">
              <a:solidFill>
                <a:schemeClr val="dk1"/>
              </a:solidFill>
              <a:latin typeface="Merriweather Medium"/>
              <a:ea typeface="Merriweather Medium"/>
              <a:cs typeface="Merriweather Medium"/>
              <a:sym typeface="Merriweather Medium"/>
            </a:endParaRPr>
          </a:p>
          <a:p>
            <a:pPr indent="0" lvl="0" marL="0" rtl="0" algn="l">
              <a:lnSpc>
                <a:spcPct val="100000"/>
              </a:lnSpc>
              <a:spcBef>
                <a:spcPts val="0"/>
              </a:spcBef>
              <a:spcAft>
                <a:spcPts val="0"/>
              </a:spcAft>
              <a:buSzPts val="853"/>
              <a:buNone/>
            </a:pPr>
            <a:r>
              <a:rPr lang="en" sz="2560">
                <a:solidFill>
                  <a:schemeClr val="dk1"/>
                </a:solidFill>
                <a:latin typeface="Merriweather"/>
                <a:ea typeface="Merriweather"/>
                <a:cs typeface="Merriweather"/>
                <a:sym typeface="Merriweather"/>
              </a:rPr>
              <a:t>kirbside361@yahoo.com</a:t>
            </a:r>
            <a:endParaRPr sz="2560">
              <a:solidFill>
                <a:schemeClr val="dk1"/>
              </a:solidFill>
              <a:latin typeface="Merriweather"/>
              <a:ea typeface="Merriweather"/>
              <a:cs typeface="Merriweather"/>
              <a:sym typeface="Merriweather"/>
            </a:endParaRPr>
          </a:p>
          <a:p>
            <a:pPr indent="0" lvl="0" marL="0" rtl="0" algn="l">
              <a:lnSpc>
                <a:spcPct val="100000"/>
              </a:lnSpc>
              <a:spcBef>
                <a:spcPts val="0"/>
              </a:spcBef>
              <a:spcAft>
                <a:spcPts val="0"/>
              </a:spcAft>
              <a:buSzPts val="853"/>
              <a:buNone/>
            </a:pPr>
            <a:r>
              <a:rPr lang="en" sz="2560">
                <a:solidFill>
                  <a:schemeClr val="dk1"/>
                </a:solidFill>
                <a:latin typeface="Merriweather"/>
                <a:ea typeface="Merriweather"/>
                <a:cs typeface="Merriweather"/>
                <a:sym typeface="Merriweather"/>
              </a:rPr>
              <a:t>419-618-6890</a:t>
            </a:r>
            <a:endParaRPr sz="2560">
              <a:solidFill>
                <a:schemeClr val="dk1"/>
              </a:solidFill>
              <a:latin typeface="Merriweather"/>
              <a:ea typeface="Merriweather"/>
              <a:cs typeface="Merriweather"/>
              <a:sym typeface="Merriweather"/>
            </a:endParaRPr>
          </a:p>
          <a:p>
            <a:pPr indent="0" lvl="0" marL="0" rtl="0" algn="l">
              <a:lnSpc>
                <a:spcPct val="80000"/>
              </a:lnSpc>
              <a:spcBef>
                <a:spcPts val="0"/>
              </a:spcBef>
              <a:spcAft>
                <a:spcPts val="0"/>
              </a:spcAft>
              <a:buSzPts val="853"/>
              <a:buNone/>
            </a:pPr>
            <a:r>
              <a:t/>
            </a:r>
            <a:endParaRPr sz="247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1"/>
          <p:cNvSpPr txBox="1"/>
          <p:nvPr>
            <p:ph type="ctrTitle"/>
          </p:nvPr>
        </p:nvSpPr>
        <p:spPr>
          <a:xfrm>
            <a:off x="311700" y="544275"/>
            <a:ext cx="8520600" cy="4293900"/>
          </a:xfrm>
          <a:prstGeom prst="rect">
            <a:avLst/>
          </a:prstGeom>
        </p:spPr>
        <p:txBody>
          <a:bodyPr anchorCtr="0" anchor="b" bIns="91425" lIns="91425" spcFirstLastPara="1" rIns="91425" wrap="square" tIns="91425">
            <a:normAutofit fontScale="90000"/>
          </a:bodyPr>
          <a:lstStyle/>
          <a:p>
            <a:pPr indent="0" lvl="0" marL="0" rtl="0" algn="just">
              <a:spcBef>
                <a:spcPts val="0"/>
              </a:spcBef>
              <a:spcAft>
                <a:spcPts val="0"/>
              </a:spcAft>
              <a:buNone/>
            </a:pPr>
            <a:r>
              <a:rPr b="1" lang="en" sz="2833">
                <a:latin typeface="Merriweather"/>
                <a:ea typeface="Merriweather"/>
                <a:cs typeface="Merriweather"/>
                <a:sym typeface="Merriweather"/>
              </a:rPr>
              <a:t>References &amp; Resources</a:t>
            </a:r>
            <a:endParaRPr b="1" sz="2833">
              <a:latin typeface="Merriweather"/>
              <a:ea typeface="Merriweather"/>
              <a:cs typeface="Merriweather"/>
              <a:sym typeface="Merriweather"/>
            </a:endParaRPr>
          </a:p>
          <a:p>
            <a:pPr indent="0" lvl="0" marL="0" rtl="0" algn="just">
              <a:spcBef>
                <a:spcPts val="1000"/>
              </a:spcBef>
              <a:spcAft>
                <a:spcPts val="0"/>
              </a:spcAft>
              <a:buNone/>
            </a:pPr>
            <a:r>
              <a:rPr i="1" lang="en" sz="2500">
                <a:latin typeface="Merriweather"/>
                <a:ea typeface="Merriweather"/>
                <a:cs typeface="Merriweather"/>
                <a:sym typeface="Merriweather"/>
              </a:rPr>
              <a:t>Public Relations Handbook</a:t>
            </a:r>
            <a:r>
              <a:rPr lang="en" sz="2500">
                <a:latin typeface="Merriweather"/>
                <a:ea typeface="Merriweather"/>
                <a:cs typeface="Merriweather"/>
                <a:sym typeface="Merriweather"/>
              </a:rPr>
              <a:t> </a:t>
            </a:r>
            <a:endParaRPr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Copyright (2006,2007) by</a:t>
            </a:r>
            <a:endParaRPr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Narcotics Anonymous World Services, Inc.</a:t>
            </a:r>
            <a:endParaRPr sz="2500">
              <a:latin typeface="Merriweather"/>
              <a:ea typeface="Merriweather"/>
              <a:cs typeface="Merriweather"/>
              <a:sym typeface="Merriweather"/>
            </a:endParaRPr>
          </a:p>
          <a:p>
            <a:pPr indent="0" lvl="0" marL="0" rtl="0" algn="just">
              <a:spcBef>
                <a:spcPts val="0"/>
              </a:spcBef>
              <a:spcAft>
                <a:spcPts val="0"/>
              </a:spcAft>
              <a:buNone/>
            </a:pPr>
            <a:r>
              <a:t/>
            </a:r>
            <a:endParaRPr sz="2500">
              <a:latin typeface="Merriweather"/>
              <a:ea typeface="Merriweather"/>
              <a:cs typeface="Merriweather"/>
              <a:sym typeface="Merriweather"/>
            </a:endParaRPr>
          </a:p>
          <a:p>
            <a:pPr indent="0" lvl="0" marL="0" rtl="0" algn="just">
              <a:spcBef>
                <a:spcPts val="0"/>
              </a:spcBef>
              <a:spcAft>
                <a:spcPts val="0"/>
              </a:spcAft>
              <a:buNone/>
            </a:pPr>
            <a:r>
              <a:rPr i="1" lang="en" sz="2500">
                <a:latin typeface="Merriweather"/>
                <a:ea typeface="Merriweather"/>
                <a:cs typeface="Merriweather"/>
                <a:sym typeface="Merriweather"/>
              </a:rPr>
              <a:t>Hospitals &amp; Institutions Handbook</a:t>
            </a:r>
            <a:endParaRPr i="1"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Copyright (1986, 1987, 1989, 1997) by</a:t>
            </a:r>
            <a:endParaRPr sz="2500">
              <a:latin typeface="Merriweather"/>
              <a:ea typeface="Merriweather"/>
              <a:cs typeface="Merriweather"/>
              <a:sym typeface="Merriweather"/>
            </a:endParaRPr>
          </a:p>
          <a:p>
            <a:pPr indent="0" lvl="0" marL="0" rtl="0" algn="just">
              <a:spcBef>
                <a:spcPts val="0"/>
              </a:spcBef>
              <a:spcAft>
                <a:spcPts val="0"/>
              </a:spcAft>
              <a:buClr>
                <a:schemeClr val="dk1"/>
              </a:buClr>
              <a:buSzPct val="44000"/>
              <a:buFont typeface="Arial"/>
              <a:buNone/>
            </a:pPr>
            <a:r>
              <a:rPr lang="en" sz="2500">
                <a:latin typeface="Merriweather"/>
                <a:ea typeface="Merriweather"/>
                <a:cs typeface="Merriweather"/>
                <a:sym typeface="Merriweather"/>
              </a:rPr>
              <a:t>Narcotics Anonymous World Services, Inc.</a:t>
            </a:r>
            <a:endParaRPr sz="2500">
              <a:latin typeface="Merriweather"/>
              <a:ea typeface="Merriweather"/>
              <a:cs typeface="Merriweather"/>
              <a:sym typeface="Merriweather"/>
            </a:endParaRPr>
          </a:p>
          <a:p>
            <a:pPr indent="0" lvl="0" marL="0" rtl="0" algn="just">
              <a:spcBef>
                <a:spcPts val="0"/>
              </a:spcBef>
              <a:spcAft>
                <a:spcPts val="0"/>
              </a:spcAft>
              <a:buNone/>
            </a:pPr>
            <a:r>
              <a:t/>
            </a:r>
            <a:endParaRPr sz="2500">
              <a:latin typeface="Merriweather"/>
              <a:ea typeface="Merriweather"/>
              <a:cs typeface="Merriweather"/>
              <a:sym typeface="Merriweather"/>
            </a:endParaRPr>
          </a:p>
          <a:p>
            <a:pPr indent="0" lvl="0" marL="0" rtl="0" algn="just">
              <a:spcBef>
                <a:spcPts val="0"/>
              </a:spcBef>
              <a:spcAft>
                <a:spcPts val="0"/>
              </a:spcAft>
              <a:buNone/>
            </a:pPr>
            <a:r>
              <a:rPr i="1" lang="en" sz="2500">
                <a:latin typeface="Merriweather"/>
                <a:ea typeface="Merriweather"/>
                <a:cs typeface="Merriweather"/>
                <a:sym typeface="Merriweather"/>
              </a:rPr>
              <a:t>Planning Basics</a:t>
            </a:r>
            <a:endParaRPr i="1"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Copyright (2011) by</a:t>
            </a:r>
            <a:endParaRPr sz="2500">
              <a:latin typeface="Merriweather"/>
              <a:ea typeface="Merriweather"/>
              <a:cs typeface="Merriweather"/>
              <a:sym typeface="Merriweather"/>
            </a:endParaRPr>
          </a:p>
          <a:p>
            <a:pPr indent="0" lvl="0" marL="0" rtl="0" algn="just">
              <a:spcBef>
                <a:spcPts val="0"/>
              </a:spcBef>
              <a:spcAft>
                <a:spcPts val="0"/>
              </a:spcAft>
              <a:buNone/>
            </a:pPr>
            <a:r>
              <a:rPr lang="en" sz="2500">
                <a:latin typeface="Merriweather"/>
                <a:ea typeface="Merriweather"/>
                <a:cs typeface="Merriweather"/>
                <a:sym typeface="Merriweather"/>
              </a:rPr>
              <a:t>Narcotics Anonymous World Services, Inc.</a:t>
            </a:r>
            <a:endParaRPr sz="25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FC5E8"/>
        </a:solidFill>
      </p:bgPr>
    </p:bg>
    <p:spTree>
      <p:nvGrpSpPr>
        <p:cNvPr id="254" name="Shape 254"/>
        <p:cNvGrpSpPr/>
        <p:nvPr/>
      </p:nvGrpSpPr>
      <p:grpSpPr>
        <a:xfrm>
          <a:off x="0" y="0"/>
          <a:ext cx="0" cy="0"/>
          <a:chOff x="0" y="0"/>
          <a:chExt cx="0" cy="0"/>
        </a:xfrm>
      </p:grpSpPr>
      <p:pic>
        <p:nvPicPr>
          <p:cNvPr descr="We truly all are PR&#10;&#10;Every one&#10;&#10;Every where&#10;&#10;Thank you to the member(s) requesting this - and even bigger thank you to all the members who carry our message in so many ways around the world.&#10;&#10;PR Week Video by NA Virtual Outreach created at the request of NEZF/AZF/SEZF PR Week Collab Team&#10;&#10;------------------------------&#10;&#10;Song : 'Unity' by &quot;TheFatRat&quot;&#10;&#10;Not endorsing any artist, just making use of upbeat music that is freely shared without copyright restrictions" id="255" name="Google Shape;255;p42" title="We ALL are PR!">
            <a:hlinkClick r:id="rId3"/>
          </p:cNvPr>
          <p:cNvPicPr preferRelativeResize="0"/>
          <p:nvPr/>
        </p:nvPicPr>
        <p:blipFill>
          <a:blip r:embed="rId4">
            <a:alphaModFix/>
          </a:blip>
          <a:stretch>
            <a:fillRect/>
          </a:stretch>
        </p:blipFill>
        <p:spPr>
          <a:xfrm>
            <a:off x="164300" y="152400"/>
            <a:ext cx="8675400" cy="491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5"/>
                                        </p:tgtEl>
                                        <p:attrNameLst>
                                          <p:attrName>style.visibility</p:attrName>
                                        </p:attrNameLst>
                                      </p:cBhvr>
                                      <p:to>
                                        <p:strVal val="visible"/>
                                      </p:to>
                                    </p:set>
                                    <p:animEffect filter="fade" transition="in">
                                      <p:cBhvr>
                                        <p:cTn dur="1000"/>
                                        <p:tgtEl>
                                          <p:spTgt spid="2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