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2D200454-40CA-4A62-9FC3-DE9A4176ACB9}">
      <p15:notesGuideLst>
        <p15:guide id="1" orient="horz" pos="2880">
          <p15:clr>
            <a:srgbClr val="A4A3A4"/>
          </p15:clr>
        </p15:guide>
        <p15:guide id="2" pos="2160">
          <p15:clr>
            <a:srgbClr val="A4A3A4"/>
          </p15:clr>
        </p15:guide>
      </p15:notesGuideLst>
    </p:ext>
    <p:ext uri="GoogleSlidesCustomDataVersion2">
      <go:slidesCustomData xmlns:go="http://customooxmlschemas.google.com/" r:id="rId41" roundtripDataSignature="AMtx7mhZqXBmzkGeq25c2uvQ4tPSNKz9U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1" Type="http://customschemas.google.com/relationships/presentationmetadata" Target="metadata"/><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7" name="Google Shape;97;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6" name="Google Shape;106;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DYANNE - Purpose: We will explore how virtual-only and hybrid meetings and service can effectively carry the NA message. We will address the unique challenges of technology, participation, anonymity, service structure, finances, communication and connection. (1 min)</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6" name="Google Shape;116;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DYANNE VIRTUAL ONLY - LUCY HYBRID (2 min)</a:t>
            </a:r>
            <a:endParaRPr/>
          </a:p>
          <a:p>
            <a:pPr indent="-298450" lvl="0" marL="457200" rtl="0" algn="l">
              <a:lnSpc>
                <a:spcPct val="100000"/>
              </a:lnSpc>
              <a:spcBef>
                <a:spcPts val="0"/>
              </a:spcBef>
              <a:spcAft>
                <a:spcPts val="0"/>
              </a:spcAft>
              <a:buSzPts val="1100"/>
              <a:buChar char="●"/>
            </a:pPr>
            <a:r>
              <a:rPr lang="en-US"/>
              <a:t>Define the terms briefly. Do not turn this into a technical lecture. Invite examples if clarification is needed.</a:t>
            </a:r>
            <a:endParaRPr/>
          </a:p>
          <a:p>
            <a:pPr indent="-298450" lvl="0" marL="457200" rtl="0" algn="l">
              <a:lnSpc>
                <a:spcPct val="100000"/>
              </a:lnSpc>
              <a:spcBef>
                <a:spcPts val="0"/>
              </a:spcBef>
              <a:spcAft>
                <a:spcPts val="0"/>
              </a:spcAft>
              <a:buSzPts val="1100"/>
              <a:buChar char="●"/>
            </a:pPr>
            <a:r>
              <a:rPr b="1" lang="en-US"/>
              <a:t>→VIRTUAL </a:t>
            </a:r>
            <a:r>
              <a:rPr lang="en-US"/>
              <a:t>(online) only = not connected to a physical location = individuals join by logging into a platform like zoom, google meet, etc.</a:t>
            </a:r>
            <a:endParaRPr/>
          </a:p>
          <a:p>
            <a:pPr indent="-298450" lvl="0" marL="457200" rtl="0" algn="l">
              <a:lnSpc>
                <a:spcPct val="100000"/>
              </a:lnSpc>
              <a:spcBef>
                <a:spcPts val="0"/>
              </a:spcBef>
              <a:spcAft>
                <a:spcPts val="0"/>
              </a:spcAft>
              <a:buSzPts val="1100"/>
              <a:buChar char="●"/>
            </a:pPr>
            <a:r>
              <a:rPr lang="en-US"/>
              <a:t>NA meetings, Areas, Regions. Subcommittees</a:t>
            </a:r>
            <a:endParaRPr/>
          </a:p>
          <a:p>
            <a:pPr indent="-298450" lvl="0" marL="457200" rtl="0" algn="l">
              <a:lnSpc>
                <a:spcPct val="100000"/>
              </a:lnSpc>
              <a:spcBef>
                <a:spcPts val="0"/>
              </a:spcBef>
              <a:spcAft>
                <a:spcPts val="0"/>
              </a:spcAft>
              <a:buClr>
                <a:schemeClr val="dk1"/>
              </a:buClr>
              <a:buSzPts val="1100"/>
              <a:buChar char="●"/>
            </a:pPr>
            <a:r>
              <a:rPr lang="en-US">
                <a:solidFill>
                  <a:schemeClr val="dk1"/>
                </a:solidFill>
              </a:rPr>
              <a:t>-&gt;When we talk about </a:t>
            </a:r>
            <a:r>
              <a:rPr b="1" lang="en-US">
                <a:solidFill>
                  <a:schemeClr val="dk1"/>
                </a:solidFill>
              </a:rPr>
              <a:t>HYBRID</a:t>
            </a:r>
            <a:r>
              <a:rPr lang="en-US">
                <a:solidFill>
                  <a:schemeClr val="dk1"/>
                </a:solidFill>
              </a:rPr>
              <a:t>- we mean online and in person meetings and events</a:t>
            </a:r>
            <a:endParaRPr>
              <a:solidFill>
                <a:schemeClr val="dk1"/>
              </a:solidFill>
            </a:endParaRPr>
          </a:p>
          <a:p>
            <a:pPr indent="-298450" lvl="0" marL="457200" rtl="0" algn="l">
              <a:lnSpc>
                <a:spcPct val="100000"/>
              </a:lnSpc>
              <a:spcBef>
                <a:spcPts val="0"/>
              </a:spcBef>
              <a:spcAft>
                <a:spcPts val="0"/>
              </a:spcAft>
              <a:buSzPts val="1100"/>
              <a:buChar char="●"/>
            </a:pPr>
            <a:r>
              <a:rPr lang="en-US"/>
              <a:t>These can be NA Meetings, Area, Regional, and Zonal service meetings, the WSC, Subcommittees, Taskgroups and Workgroups and Events. Any in person meeting can also be hybrid with the right equipment and digital tools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 name="Google Shape;129;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DYANNE: Take several brief responses. Listen for access, geography, illness, disability, time zones, H&amp;I, and service participation. LARGE GROUP DISCUSSiON (3-5 min)</a:t>
            </a:r>
            <a:endParaRPr/>
          </a:p>
          <a:p>
            <a:pPr indent="0" lvl="0" marL="15875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0" name="Google Shape;140;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LUCY: </a:t>
            </a:r>
            <a:r>
              <a:rPr lang="en-US">
                <a:solidFill>
                  <a:schemeClr val="dk1"/>
                </a:solidFill>
              </a:rPr>
              <a:t> Our starting premise for this workshop: A virtual NA meeting is an NA meeting—not simply a Zoom meeting. The platform…</a:t>
            </a:r>
            <a:endParaRPr/>
          </a:p>
          <a:p>
            <a:pPr indent="-298450" lvl="0" marL="457200" rtl="0" algn="l">
              <a:lnSpc>
                <a:spcPct val="100000"/>
              </a:lnSpc>
              <a:spcBef>
                <a:spcPts val="0"/>
              </a:spcBef>
              <a:spcAft>
                <a:spcPts val="0"/>
              </a:spcAft>
              <a:buSzPts val="1100"/>
              <a:buChar char="●"/>
            </a:pPr>
            <a:r>
              <a:rPr lang="en-US"/>
              <a:t>Virtual service isn't simply an in-person meeting moved onto Zoom. It has its own strengths, challenges and service needs.</a:t>
            </a:r>
            <a:endParaRPr/>
          </a:p>
          <a:p>
            <a:pPr indent="0" lvl="0" marL="457200" rtl="0" algn="l">
              <a:lnSpc>
                <a:spcPct val="100000"/>
              </a:lnSpc>
              <a:spcBef>
                <a:spcPts val="0"/>
              </a:spcBef>
              <a:spcAft>
                <a:spcPts val="0"/>
              </a:spcAft>
              <a:buSzPts val="1100"/>
              <a:buNone/>
            </a:pPr>
            <a:r>
              <a:rPr lang="en-US"/>
              <a:t>(1 min)</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2" name="Google Shape;152;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b="1" lang="en-US">
                <a:solidFill>
                  <a:schemeClr val="dk1"/>
                </a:solidFill>
              </a:rPr>
              <a:t>DYANNE - </a:t>
            </a:r>
            <a:r>
              <a:rPr lang="en-US"/>
              <a:t>No travel time… may be scattered across cities, states, countries and time zones. </a:t>
            </a:r>
            <a:endParaRPr/>
          </a:p>
          <a:p>
            <a:pPr indent="-298450" lvl="0" marL="457200" rtl="0" algn="l">
              <a:lnSpc>
                <a:spcPct val="100000"/>
              </a:lnSpc>
              <a:spcBef>
                <a:spcPts val="0"/>
              </a:spcBef>
              <a:spcAft>
                <a:spcPts val="0"/>
              </a:spcAft>
              <a:buSzPts val="1100"/>
              <a:buChar char="●"/>
            </a:pPr>
            <a:r>
              <a:rPr lang="en-US"/>
              <a:t>Participation may actually increase because people don't have to travel. </a:t>
            </a:r>
            <a:endParaRPr/>
          </a:p>
          <a:p>
            <a:pPr indent="-298450" lvl="0" marL="457200" rtl="0" algn="l">
              <a:lnSpc>
                <a:spcPct val="100000"/>
              </a:lnSpc>
              <a:spcBef>
                <a:spcPts val="0"/>
              </a:spcBef>
              <a:spcAft>
                <a:spcPts val="0"/>
              </a:spcAft>
              <a:buSzPts val="1100"/>
              <a:buChar char="●"/>
            </a:pPr>
            <a:r>
              <a:rPr lang="en-US"/>
              <a:t>People who cannot easily attend physical meetings may be able to participate. </a:t>
            </a:r>
            <a:endParaRPr/>
          </a:p>
          <a:p>
            <a:pPr indent="-298450" lvl="0" marL="457200" rtl="0" algn="l">
              <a:lnSpc>
                <a:spcPct val="100000"/>
              </a:lnSpc>
              <a:spcBef>
                <a:spcPts val="0"/>
              </a:spcBef>
              <a:spcAft>
                <a:spcPts val="0"/>
              </a:spcAft>
              <a:buSzPts val="1100"/>
              <a:buChar char="●"/>
            </a:pPr>
            <a:r>
              <a:rPr lang="en-US"/>
              <a:t>On the other hand, virtual service can connect people who otherwise would never be in the same room. </a:t>
            </a:r>
            <a:endParaRPr/>
          </a:p>
          <a:p>
            <a:pPr indent="-298450" lvl="0" marL="457200" marR="0" rtl="0" algn="l">
              <a:lnSpc>
                <a:spcPct val="100000"/>
              </a:lnSpc>
              <a:spcBef>
                <a:spcPts val="0"/>
              </a:spcBef>
              <a:spcAft>
                <a:spcPts val="0"/>
              </a:spcAft>
              <a:buClr>
                <a:srgbClr val="000000"/>
              </a:buClr>
              <a:buSzPts val="1100"/>
              <a:buFont typeface="Arial"/>
              <a:buChar char="●"/>
            </a:pPr>
            <a:br>
              <a:rPr lang="en-US"/>
            </a:br>
            <a:r>
              <a:rPr b="1" lang="en-US">
                <a:solidFill>
                  <a:schemeClr val="dk1"/>
                </a:solidFill>
              </a:rPr>
              <a:t>Lucy - Attention Needed: </a:t>
            </a:r>
            <a:r>
              <a:rPr lang="en-US"/>
              <a:t>Technology becomes part of the meeting &amp; service environment. What equipment to use, what platform, like Zoom, Google Meet, Microsoft Teams, etc, who will be responsible for setting it all up and monitoring it &amp; guideilnes. </a:t>
            </a:r>
            <a:endParaRPr/>
          </a:p>
          <a:p>
            <a:pPr indent="-298450" lvl="0" marL="457200" rtl="0" algn="l">
              <a:lnSpc>
                <a:spcPct val="100000"/>
              </a:lnSpc>
              <a:spcBef>
                <a:spcPts val="0"/>
              </a:spcBef>
              <a:spcAft>
                <a:spcPts val="0"/>
              </a:spcAft>
              <a:buSzPts val="1100"/>
              <a:buChar char="●"/>
            </a:pPr>
            <a:r>
              <a:rPr lang="en-US"/>
              <a:t>Communication can sometimes feel less personal. </a:t>
            </a:r>
            <a:endParaRPr/>
          </a:p>
          <a:p>
            <a:pPr indent="-298450" lvl="0" marL="457200" rtl="0" algn="l">
              <a:lnSpc>
                <a:spcPct val="100000"/>
              </a:lnSpc>
              <a:spcBef>
                <a:spcPts val="0"/>
              </a:spcBef>
              <a:spcAft>
                <a:spcPts val="0"/>
              </a:spcAft>
              <a:buSzPts val="1100"/>
              <a:buChar char="●"/>
            </a:pPr>
            <a:r>
              <a:rPr lang="en-US"/>
              <a:t>Trusted servants may need different skills, ,tools and methods. </a:t>
            </a:r>
            <a:endParaRPr/>
          </a:p>
          <a:p>
            <a:pPr indent="-298450" lvl="0" marL="457200" rtl="0" algn="l">
              <a:lnSpc>
                <a:spcPct val="100000"/>
              </a:lnSpc>
              <a:spcBef>
                <a:spcPts val="0"/>
              </a:spcBef>
              <a:spcAft>
                <a:spcPts val="0"/>
              </a:spcAft>
              <a:buSzPts val="1100"/>
              <a:buChar char="●"/>
            </a:pPr>
            <a:r>
              <a:rPr lang="en-US"/>
              <a:t>Virtual groups and Areas may have different service-support needs. </a:t>
            </a:r>
            <a:endParaRPr/>
          </a:p>
          <a:p>
            <a:pPr indent="-298450" lvl="0" marL="457200" rtl="0" algn="l">
              <a:lnSpc>
                <a:spcPct val="100000"/>
              </a:lnSpc>
              <a:spcBef>
                <a:spcPts val="0"/>
              </a:spcBef>
              <a:spcAft>
                <a:spcPts val="0"/>
              </a:spcAft>
              <a:buSzPts val="1100"/>
              <a:buChar char="●"/>
            </a:pPr>
            <a:r>
              <a:rPr lang="en-US"/>
              <a:t>Service structures designed around physical meetings may not always fit virtual groups. </a:t>
            </a:r>
            <a:endParaRPr/>
          </a:p>
          <a:p>
            <a:pPr indent="0" lvl="0" marL="0" rtl="0" algn="l">
              <a:lnSpc>
                <a:spcPct val="100000"/>
              </a:lnSpc>
              <a:spcBef>
                <a:spcPts val="0"/>
              </a:spcBef>
              <a:spcAft>
                <a:spcPts val="0"/>
              </a:spcAft>
              <a:buSzPts val="1100"/>
              <a:buNone/>
            </a:pPr>
            <a:r>
              <a:rPr lang="en-US"/>
              <a:t>(2 min)</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5" name="Google Shape;165;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DYANNE Invite each table to share one advantage and one challenge. Capture recurring themes verbally or on a flip chart.</a:t>
            </a:r>
            <a:endParaRPr/>
          </a:p>
          <a:p>
            <a:pPr indent="0" lvl="0" marL="0" rtl="0" algn="l">
              <a:lnSpc>
                <a:spcPct val="100000"/>
              </a:lnSpc>
              <a:spcBef>
                <a:spcPts val="0"/>
              </a:spcBef>
              <a:spcAft>
                <a:spcPts val="0"/>
              </a:spcAft>
              <a:buSzPts val="1100"/>
              <a:buNone/>
            </a:pPr>
            <a:r>
              <a:rPr lang="en-US"/>
              <a:t>(5 min)</a:t>
            </a:r>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6" name="Google Shape;17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LUCY: Clear sound is a spiritual courtesy. We strive inclusion and respect.. Invite additional quick practical tip from the room (3 min)</a:t>
            </a:r>
            <a:br>
              <a:rPr lang="en-US"/>
            </a:br>
            <a:endParaRPr/>
          </a:p>
          <a:p>
            <a:pPr indent="-298450" lvl="0" marL="457200" rtl="0" algn="l">
              <a:lnSpc>
                <a:spcPct val="100000"/>
              </a:lnSpc>
              <a:spcBef>
                <a:spcPts val="0"/>
              </a:spcBef>
              <a:spcAft>
                <a:spcPts val="0"/>
              </a:spcAft>
              <a:buSzPts val="1100"/>
              <a:buChar char="●"/>
            </a:pPr>
            <a:r>
              <a:rPr lang="en-US"/>
              <a:t>Use equipment that lets people speak and hear clearly. Using a cell phone for a big room will not work!</a:t>
            </a:r>
            <a:endParaRPr/>
          </a:p>
          <a:p>
            <a:pPr indent="-298450" lvl="0" marL="457200" rtl="0" algn="l">
              <a:lnSpc>
                <a:spcPct val="100000"/>
              </a:lnSpc>
              <a:spcBef>
                <a:spcPts val="0"/>
              </a:spcBef>
              <a:spcAft>
                <a:spcPts val="0"/>
              </a:spcAft>
              <a:buSzPts val="1100"/>
              <a:buChar char="●"/>
            </a:pPr>
            <a:r>
              <a:rPr lang="en-US"/>
              <a:t>Folks need to mute when not speaking</a:t>
            </a:r>
            <a:endParaRPr/>
          </a:p>
          <a:p>
            <a:pPr indent="-298450" lvl="0" marL="457200" rtl="0" algn="l">
              <a:lnSpc>
                <a:spcPct val="100000"/>
              </a:lnSpc>
              <a:spcBef>
                <a:spcPts val="0"/>
              </a:spcBef>
              <a:spcAft>
                <a:spcPts val="0"/>
              </a:spcAft>
              <a:buSzPts val="1100"/>
              <a:buChar char="●"/>
            </a:pPr>
            <a:r>
              <a:rPr lang="en-US"/>
              <a:t>Even little noises, quiet side conversations, even happening across the room can make the folks online not be able to hear what is happening in the room clearly</a:t>
            </a:r>
            <a:endParaRPr/>
          </a:p>
          <a:p>
            <a:pPr indent="-298450" lvl="0" marL="457200" rtl="0" algn="l">
              <a:lnSpc>
                <a:spcPct val="100000"/>
              </a:lnSpc>
              <a:spcBef>
                <a:spcPts val="0"/>
              </a:spcBef>
              <a:spcAft>
                <a:spcPts val="0"/>
              </a:spcAft>
              <a:buSzPts val="1100"/>
              <a:buChar char="●"/>
            </a:pPr>
            <a:r>
              <a:rPr lang="en-US"/>
              <a:t>Use lighting, cameras, headphones, and headsets intentionally. Cameras should be set up to cover as much of the room as possible, or be of the type that zooms in on the person speaking. Headsets can be a bg help if an individual is using a computer that doesn’t have a good microphone.</a:t>
            </a:r>
            <a:endParaRPr/>
          </a:p>
          <a:p>
            <a:pPr indent="-298450" lvl="0" marL="457200" rtl="0" algn="l">
              <a:lnSpc>
                <a:spcPct val="100000"/>
              </a:lnSpc>
              <a:spcBef>
                <a:spcPts val="0"/>
              </a:spcBef>
              <a:spcAft>
                <a:spcPts val="0"/>
              </a:spcAft>
              <a:buSzPts val="1100"/>
              <a:buChar char="●"/>
            </a:pPr>
            <a:r>
              <a:rPr lang="en-US"/>
              <a:t>Make technology serve participation—not dominate it</a:t>
            </a:r>
            <a:endParaRPr/>
          </a:p>
          <a:p>
            <a:pPr indent="0" lvl="0" marL="457200" rtl="0" algn="l">
              <a:lnSpc>
                <a:spcPct val="100000"/>
              </a:lnSpc>
              <a:spcBef>
                <a:spcPts val="0"/>
              </a:spcBef>
              <a:spcAft>
                <a:spcPts val="0"/>
              </a:spcAft>
              <a:buSzPts val="1100"/>
              <a:buNone/>
            </a:pPr>
            <a:r>
              <a:t/>
            </a:r>
            <a:endParaRPr/>
          </a:p>
          <a:p>
            <a:pPr indent="-228600" lvl="0" marL="457200" rtl="0" algn="l">
              <a:lnSpc>
                <a:spcPct val="100000"/>
              </a:lnSpc>
              <a:spcBef>
                <a:spcPts val="0"/>
              </a:spcBef>
              <a:spcAft>
                <a:spcPts val="0"/>
              </a:spcAft>
              <a:buSzPts val="1100"/>
              <a:buNone/>
            </a:pPr>
            <a:r>
              <a:t/>
            </a:r>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7" name="Google Shape;187;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DYANNE - Do not prescribe a single policy. Ask what the group has decided and how newcomers learn the policy. (1 min)</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7" name="Google Shape;197;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Lucy -  (1 min)</a:t>
            </a:r>
            <a:endParaRPr/>
          </a:p>
          <a:p>
            <a:pPr indent="0" lvl="0" marL="457200" rtl="0" algn="l">
              <a:lnSpc>
                <a:spcPct val="100000"/>
              </a:lnSpc>
              <a:spcBef>
                <a:spcPts val="0"/>
              </a:spcBef>
              <a:spcAft>
                <a:spcPts val="0"/>
              </a:spcAft>
              <a:buSzPts val="1100"/>
              <a:buNone/>
            </a:pPr>
            <a:r>
              <a:rPr lang="en-US"/>
              <a:t>Use respectful, recovery-centered language, just like you do in in person meetings, subcommittees &amp; service meetings.</a:t>
            </a:r>
            <a:endParaRPr/>
          </a:p>
          <a:p>
            <a:pPr indent="0" lvl="0" marL="457200" rtl="0" algn="l">
              <a:lnSpc>
                <a:spcPct val="100000"/>
              </a:lnSpc>
              <a:spcBef>
                <a:spcPts val="0"/>
              </a:spcBef>
              <a:spcAft>
                <a:spcPts val="0"/>
              </a:spcAft>
              <a:buSzPts val="1100"/>
              <a:buNone/>
            </a:pPr>
            <a:r>
              <a:rPr lang="en-US"/>
              <a:t>Respect the virtual “room” - no side conversations, sometimes folks using the chat function can be a distraction during meetings, its similar to having side conversations in a room. </a:t>
            </a:r>
            <a:endParaRPr/>
          </a:p>
          <a:p>
            <a:pPr indent="0" lvl="0" marL="457200" rtl="0" algn="l">
              <a:lnSpc>
                <a:spcPct val="100000"/>
              </a:lnSpc>
              <a:spcBef>
                <a:spcPts val="0"/>
              </a:spcBef>
              <a:spcAft>
                <a:spcPts val="0"/>
              </a:spcAft>
              <a:buSzPts val="1100"/>
              <a:buNone/>
            </a:pPr>
            <a:r>
              <a:rPr lang="en-US"/>
              <a:t>Welcome newcomers intentionally. for example, it could be someone’s TS position to greet folks entering the meeting, especially if they are latecomers.</a:t>
            </a:r>
            <a:endParaRPr/>
          </a:p>
          <a:p>
            <a:pPr indent="0" lvl="0" marL="457200" rtl="0" algn="l">
              <a:lnSpc>
                <a:spcPct val="100000"/>
              </a:lnSpc>
              <a:spcBef>
                <a:spcPts val="0"/>
              </a:spcBef>
              <a:spcAft>
                <a:spcPts val="0"/>
              </a:spcAft>
              <a:buSzPts val="1100"/>
              <a:buNone/>
            </a:pPr>
            <a:r>
              <a:rPr lang="en-US"/>
              <a:t>Create ways for members to participate—not just watch…. note taker, greeter, co-host, mute/unmute folks, be alert with a plan for ‘bombers’</a:t>
            </a:r>
            <a:endParaRPr/>
          </a:p>
          <a:p>
            <a:pPr indent="0" lvl="0" marL="457200" rtl="0" algn="l">
              <a:lnSpc>
                <a:spcPct val="100000"/>
              </a:lnSpc>
              <a:spcBef>
                <a:spcPts val="0"/>
              </a:spcBef>
              <a:spcAft>
                <a:spcPts val="0"/>
              </a:spcAft>
              <a:buSzPts val="1100"/>
              <a:buNone/>
            </a:pPr>
            <a:r>
              <a:rPr lang="en-US"/>
              <a:t>Make the meeting personal without compromising anonymity</a:t>
            </a:r>
            <a:endParaRPr/>
          </a:p>
          <a:p>
            <a:pPr indent="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7" name="Google Shape;207;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Lucy- Facilitate a five to </a:t>
            </a:r>
            <a:r>
              <a:rPr b="1" lang="en-US" u="sng"/>
              <a:t>six</a:t>
            </a:r>
            <a:r>
              <a:rPr lang="en-US"/>
              <a:t>-minute discussion. LET’S have a brief conversation on “what makes a virtual NA meeting feel like an NA meeting?” Think beyond…</a:t>
            </a:r>
            <a:br>
              <a:rPr lang="en-US"/>
            </a:br>
            <a:r>
              <a:rPr lang="en-US"/>
              <a:t>As folks are sharing, Listen for identification, welcome, safety, participation, and a focus on carrying the message.</a:t>
            </a:r>
            <a:br>
              <a:rPr lang="en-US"/>
            </a:br>
            <a:r>
              <a:rPr lang="en-US"/>
              <a:t>Remember Safety is an important aspect of virtual platforms.  Bombers could actually be a traumatic experience for some of us.  "Everything that occurs in the course of NA service must be motivated by the desire to more successfully carry the message of recovery to the addict who still suffers."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8" name="Google Shape;218;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b="1" lang="en-US"/>
              <a:t>Dyanne -</a:t>
            </a:r>
            <a:r>
              <a:rPr lang="en-US"/>
              <a:t> Introduce Tradition Four as autonomy and creative freedom balanced by responsibility. </a:t>
            </a:r>
            <a:r>
              <a:rPr b="0" lang="en-US" sz="1100">
                <a:solidFill>
                  <a:srgbClr val="323232"/>
                </a:solidFill>
              </a:rPr>
              <a:t>What does autonomy look like for a virtual group? </a:t>
            </a:r>
            <a:endParaRPr/>
          </a:p>
          <a:p>
            <a:pPr indent="-298450" lvl="0" marL="457200" rtl="0" algn="l">
              <a:lnSpc>
                <a:spcPct val="105000"/>
              </a:lnSpc>
              <a:spcBef>
                <a:spcPts val="600"/>
              </a:spcBef>
              <a:spcAft>
                <a:spcPts val="0"/>
              </a:spcAft>
              <a:buSzPts val="1100"/>
              <a:buChar char="●"/>
            </a:pPr>
            <a:r>
              <a:rPr b="0" lang="en-US" sz="1100">
                <a:solidFill>
                  <a:srgbClr val="323232"/>
                </a:solidFill>
              </a:rPr>
              <a:t>How much freedom should groups have over technology and format? </a:t>
            </a:r>
            <a:endParaRPr b="0" sz="1100">
              <a:solidFill>
                <a:srgbClr val="323232"/>
              </a:solidFill>
            </a:endParaRPr>
          </a:p>
          <a:p>
            <a:pPr indent="-298450" lvl="0" marL="457200" rtl="0" algn="l">
              <a:lnSpc>
                <a:spcPct val="105000"/>
              </a:lnSpc>
              <a:spcBef>
                <a:spcPts val="600"/>
              </a:spcBef>
              <a:spcAft>
                <a:spcPts val="0"/>
              </a:spcAft>
              <a:buSzPts val="1100"/>
              <a:buChar char="●"/>
            </a:pPr>
            <a:r>
              <a:rPr b="1" lang="en-US">
                <a:solidFill>
                  <a:srgbClr val="323232"/>
                </a:solidFill>
              </a:rPr>
              <a:t>Lucy - </a:t>
            </a:r>
            <a:r>
              <a:rPr b="0" lang="en-US" sz="1100">
                <a:solidFill>
                  <a:srgbClr val="323232"/>
                </a:solidFill>
              </a:rPr>
              <a:t>When does creativity strengthen the atmosphere of recovery? (ice-breakers, trying a different approach / format)</a:t>
            </a:r>
            <a:endParaRPr/>
          </a:p>
          <a:p>
            <a:pPr indent="-298450" lvl="0" marL="457200" rtl="0" algn="l">
              <a:lnSpc>
                <a:spcPct val="105000"/>
              </a:lnSpc>
              <a:spcBef>
                <a:spcPts val="600"/>
              </a:spcBef>
              <a:spcAft>
                <a:spcPts val="0"/>
              </a:spcAft>
              <a:buSzPts val="1100"/>
              <a:buChar char="●"/>
            </a:pPr>
            <a:r>
              <a:rPr b="0" lang="en-US" sz="1100">
                <a:solidFill>
                  <a:srgbClr val="323232"/>
                </a:solidFill>
              </a:rPr>
              <a:t>When might technology or creativity distract from our primary purpose? (unfamiliar with the technology and problems arise)</a:t>
            </a:r>
            <a:endParaRPr>
              <a:solidFill>
                <a:srgbClr val="323232"/>
              </a:solidFill>
            </a:endParaRPr>
          </a:p>
          <a:p>
            <a:pPr indent="0" lvl="0" marL="0" rtl="0" algn="l">
              <a:lnSpc>
                <a:spcPct val="105000"/>
              </a:lnSpc>
              <a:spcBef>
                <a:spcPts val="600"/>
              </a:spcBef>
              <a:spcAft>
                <a:spcPts val="0"/>
              </a:spcAft>
              <a:buSzPts val="1100"/>
              <a:buNone/>
            </a:pPr>
            <a:r>
              <a:rPr lang="en-US">
                <a:solidFill>
                  <a:srgbClr val="323232"/>
                </a:solidFill>
              </a:rPr>
              <a:t>(2 min)</a:t>
            </a:r>
            <a:endParaRPr>
              <a:solidFill>
                <a:srgbClr val="323232"/>
              </a:solidFill>
            </a:endParaRPr>
          </a:p>
          <a:p>
            <a:pPr indent="-228600" lvl="0" marL="457200" rtl="0" algn="l">
              <a:lnSpc>
                <a:spcPct val="100000"/>
              </a:lnSpc>
              <a:spcBef>
                <a:spcPts val="600"/>
              </a:spcBef>
              <a:spcAft>
                <a:spcPts val="0"/>
              </a:spcAft>
              <a:buSzPts val="1100"/>
              <a:buNone/>
            </a:pPr>
            <a:r>
              <a:t/>
            </a:r>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8" name="Google Shape;228;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Dyanne - Invite perspectives without forcing consensus. Draw a distinction between principles, which endure, and practices, which may change. (5 min)</a:t>
            </a:r>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9" name="Google Shape;239;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Use this as the synthesis of the Traditions section. Mention online directories / different ways of conducting group conscience as further examples. (2 min)</a:t>
            </a:r>
            <a:endParaRPr/>
          </a:p>
          <a:p>
            <a:pPr indent="-298450" lvl="0" marL="457200" rtl="0" algn="l">
              <a:lnSpc>
                <a:spcPct val="100000"/>
              </a:lnSpc>
              <a:spcBef>
                <a:spcPts val="0"/>
              </a:spcBef>
              <a:spcAft>
                <a:spcPts val="0"/>
              </a:spcAft>
              <a:buSzPts val="1100"/>
              <a:buChar char="●"/>
            </a:pPr>
            <a:r>
              <a:rPr b="1" lang="en-US"/>
              <a:t>Dyanne  first column - </a:t>
            </a:r>
            <a:r>
              <a:rPr lang="en-US"/>
              <a:t>Primary purpose</a:t>
            </a:r>
            <a:endParaRPr/>
          </a:p>
          <a:p>
            <a:pPr indent="-298450" lvl="0" marL="457200" rtl="0" algn="l">
              <a:lnSpc>
                <a:spcPct val="100000"/>
              </a:lnSpc>
              <a:spcBef>
                <a:spcPts val="0"/>
              </a:spcBef>
              <a:spcAft>
                <a:spcPts val="0"/>
              </a:spcAft>
              <a:buSzPts val="1100"/>
              <a:buChar char="●"/>
            </a:pPr>
            <a:r>
              <a:rPr lang="en-US"/>
              <a:t>Anonymity</a:t>
            </a:r>
            <a:endParaRPr/>
          </a:p>
          <a:p>
            <a:pPr indent="-298450" lvl="0" marL="457200" rtl="0" algn="l">
              <a:lnSpc>
                <a:spcPct val="100000"/>
              </a:lnSpc>
              <a:spcBef>
                <a:spcPts val="0"/>
              </a:spcBef>
              <a:spcAft>
                <a:spcPts val="0"/>
              </a:spcAft>
              <a:buSzPts val="1100"/>
              <a:buChar char="●"/>
            </a:pPr>
            <a:r>
              <a:rPr lang="en-US"/>
              <a:t>Group conscience</a:t>
            </a:r>
            <a:endParaRPr/>
          </a:p>
          <a:p>
            <a:pPr indent="-298450" lvl="0" marL="457200" rtl="0" algn="l">
              <a:lnSpc>
                <a:spcPct val="100000"/>
              </a:lnSpc>
              <a:spcBef>
                <a:spcPts val="0"/>
              </a:spcBef>
              <a:spcAft>
                <a:spcPts val="0"/>
              </a:spcAft>
              <a:buSzPts val="1100"/>
              <a:buChar char="●"/>
            </a:pPr>
            <a:r>
              <a:rPr lang="en-US"/>
              <a:t>Accountability</a:t>
            </a:r>
            <a:endParaRPr/>
          </a:p>
          <a:p>
            <a:pPr indent="-298450" lvl="0" marL="457200" rtl="0" algn="l">
              <a:lnSpc>
                <a:spcPct val="100000"/>
              </a:lnSpc>
              <a:spcBef>
                <a:spcPts val="0"/>
              </a:spcBef>
              <a:spcAft>
                <a:spcPts val="0"/>
              </a:spcAft>
              <a:buSzPts val="1100"/>
              <a:buChar char="●"/>
            </a:pPr>
            <a:r>
              <a:rPr lang="en-US"/>
              <a:t>Trusted-servant rotation</a:t>
            </a:r>
            <a:endParaRPr/>
          </a:p>
          <a:p>
            <a:pPr indent="-298450" lvl="0" marL="457200" rtl="0" algn="l">
              <a:lnSpc>
                <a:spcPct val="100000"/>
              </a:lnSpc>
              <a:spcBef>
                <a:spcPts val="0"/>
              </a:spcBef>
              <a:spcAft>
                <a:spcPts val="0"/>
              </a:spcAft>
              <a:buSzPts val="1100"/>
              <a:buChar char="●"/>
            </a:pPr>
            <a:r>
              <a:rPr b="1" lang="en-US"/>
              <a:t>Lucy 2</a:t>
            </a:r>
            <a:r>
              <a:rPr b="1" baseline="30000" lang="en-US"/>
              <a:t>nd</a:t>
            </a:r>
            <a:r>
              <a:rPr b="1" lang="en-US"/>
              <a:t> column - </a:t>
            </a:r>
            <a:r>
              <a:rPr lang="en-US"/>
              <a:t>Online security &amp; moderation. </a:t>
            </a:r>
            <a:r>
              <a:rPr b="1" lang="en-US"/>
              <a:t>IT’S </a:t>
            </a:r>
            <a:r>
              <a:rPr lang="en-US"/>
              <a:t>important for someone to watch &amp; be prepared for disruptors, folks acting inappropriately on camera &amp; be prepared to moderate: turn of someone’s camera, mute them, put them in the waiting room, kick them out completely.</a:t>
            </a:r>
            <a:endParaRPr/>
          </a:p>
          <a:p>
            <a:pPr indent="-298450" lvl="0" marL="457200" rtl="0" algn="l">
              <a:lnSpc>
                <a:spcPct val="100000"/>
              </a:lnSpc>
              <a:spcBef>
                <a:spcPts val="0"/>
              </a:spcBef>
              <a:spcAft>
                <a:spcPts val="0"/>
              </a:spcAft>
              <a:buSzPts val="1100"/>
              <a:buChar char="●"/>
            </a:pPr>
            <a:r>
              <a:rPr lang="en-US"/>
              <a:t>Time-zone communication. </a:t>
            </a:r>
            <a:r>
              <a:rPr b="1" lang="en-US">
                <a:solidFill>
                  <a:schemeClr val="dk1"/>
                </a:solidFill>
              </a:rPr>
              <a:t>IT’S </a:t>
            </a:r>
            <a:r>
              <a:rPr lang="en-US"/>
              <a:t>important to include the time zone since folks may be attending from different time zones.</a:t>
            </a:r>
            <a:endParaRPr/>
          </a:p>
          <a:p>
            <a:pPr indent="-298450" lvl="0" marL="457200" rtl="0" algn="l">
              <a:lnSpc>
                <a:spcPct val="100000"/>
              </a:lnSpc>
              <a:spcBef>
                <a:spcPts val="0"/>
              </a:spcBef>
              <a:spcAft>
                <a:spcPts val="0"/>
              </a:spcAft>
              <a:buSzPts val="1100"/>
              <a:buChar char="●"/>
            </a:pPr>
            <a:r>
              <a:rPr lang="en-US"/>
              <a:t>Virtual Service (Sub-Committees). </a:t>
            </a:r>
            <a:r>
              <a:rPr b="1" lang="en-US"/>
              <a:t>THERE </a:t>
            </a:r>
            <a:r>
              <a:rPr lang="en-US"/>
              <a:t>can be multiple different virtual related service positions as was mentioned earlier</a:t>
            </a:r>
            <a:endParaRPr/>
          </a:p>
          <a:p>
            <a:pPr indent="-298450" lvl="0" marL="457200" rtl="0" algn="l">
              <a:lnSpc>
                <a:spcPct val="100000"/>
              </a:lnSpc>
              <a:spcBef>
                <a:spcPts val="0"/>
              </a:spcBef>
              <a:spcAft>
                <a:spcPts val="0"/>
              </a:spcAft>
              <a:buSzPts val="1100"/>
              <a:buChar char="●"/>
            </a:pPr>
            <a:r>
              <a:rPr lang="en-US"/>
              <a:t>Training &amp; technical support. </a:t>
            </a:r>
            <a:r>
              <a:rPr b="1" lang="en-US">
                <a:solidFill>
                  <a:schemeClr val="dk1"/>
                </a:solidFill>
              </a:rPr>
              <a:t>IT’S </a:t>
            </a:r>
            <a:r>
              <a:rPr lang="en-US"/>
              <a:t>helpful to offer training before the actual meeting to familiarize folks with the platform / settings. </a:t>
            </a:r>
            <a:endParaRPr/>
          </a:p>
          <a:p>
            <a:pPr indent="-298450" lvl="0" marL="457200" rtl="0" algn="l">
              <a:lnSpc>
                <a:spcPct val="100000"/>
              </a:lnSpc>
              <a:spcBef>
                <a:spcPts val="0"/>
              </a:spcBef>
              <a:spcAft>
                <a:spcPts val="0"/>
              </a:spcAft>
              <a:buSzPts val="1100"/>
              <a:buChar char="●"/>
            </a:pPr>
            <a:r>
              <a:rPr lang="en-US"/>
              <a:t>Participation in Area &amp; Region service becomes easier &amp; more cost effective.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2" name="Google Shape;252;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DYANNE Allow about eight minutes for group work and five to six minutes for report-backs. Assign scenarios based on the number of groups. </a:t>
            </a:r>
            <a:endParaRPr/>
          </a:p>
          <a:p>
            <a:pPr indent="0" lvl="0" marL="0" rtl="0" algn="l">
              <a:lnSpc>
                <a:spcPct val="100000"/>
              </a:lnSpc>
              <a:spcBef>
                <a:spcPts val="0"/>
              </a:spcBef>
              <a:spcAft>
                <a:spcPts val="0"/>
              </a:spcAft>
              <a:buSzPts val="1100"/>
              <a:buNone/>
            </a:pPr>
            <a:r>
              <a:rPr lang="en-US"/>
              <a:t>(1 min explain</a:t>
            </a:r>
            <a:endParaRPr/>
          </a:p>
          <a:p>
            <a:pPr indent="0" lvl="0" marL="0" rtl="0" algn="l">
              <a:lnSpc>
                <a:spcPct val="100000"/>
              </a:lnSpc>
              <a:spcBef>
                <a:spcPts val="0"/>
              </a:spcBef>
              <a:spcAft>
                <a:spcPts val="0"/>
              </a:spcAft>
              <a:buSzPts val="1100"/>
              <a:buNone/>
            </a:pPr>
            <a:r>
              <a:rPr lang="en-US"/>
              <a:t>10 min groups</a:t>
            </a:r>
            <a:endParaRPr/>
          </a:p>
          <a:p>
            <a:pPr indent="0" lvl="0" marL="0" rtl="0" algn="l">
              <a:lnSpc>
                <a:spcPct val="100000"/>
              </a:lnSpc>
              <a:spcBef>
                <a:spcPts val="0"/>
              </a:spcBef>
              <a:spcAft>
                <a:spcPts val="0"/>
              </a:spcAft>
              <a:buSzPts val="1100"/>
              <a:buNone/>
            </a:pPr>
            <a:r>
              <a:rPr lang="en-US"/>
              <a:t>8 min report back)</a:t>
            </a:r>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2" name="Google Shape;262;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IN PERSON - Assign this scenario to a small group. Ask them to name one practical response grounded in NA principles, then choose one key idea to report back. </a:t>
            </a:r>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3" name="Google Shape;273;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IN PERSON - Assign this scenario to a small group. Ask them to name one practical response grounded in NA principles, then choose one key idea to report back.</a:t>
            </a:r>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4" name="Google Shape;284;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IN PERSON - Assign this scenario to a small group. Ask them to name one practical response grounded in NA principles, then choose one key idea to report back.</a:t>
            </a:r>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5" name="Google Shape;295;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IN PERSON - Assign this scenario to a small group. Ask them to name one practical response grounded in NA principles, then choose one key idea to report back.</a:t>
            </a:r>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6" name="Google Shape;306;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VIRTUAL FOLKS  Assign this scenario to a small group. Ask them to name one practical response grounded in NA principles, then choose one key idea to report back.</a:t>
            </a:r>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7" name="Google Shape;317;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LUCY - Groups have talked about their scenarios.</a:t>
            </a:r>
            <a:endParaRPr/>
          </a:p>
          <a:p>
            <a:pPr indent="-298450" lvl="0" marL="457200" rtl="0" algn="l">
              <a:lnSpc>
                <a:spcPct val="100000"/>
              </a:lnSpc>
              <a:spcBef>
                <a:spcPts val="0"/>
              </a:spcBef>
              <a:spcAft>
                <a:spcPts val="0"/>
              </a:spcAft>
              <a:buClr>
                <a:schemeClr val="dk1"/>
              </a:buClr>
              <a:buSzPts val="1100"/>
              <a:buChar char="●"/>
            </a:pPr>
            <a:r>
              <a:rPr lang="en-US">
                <a:solidFill>
                  <a:schemeClr val="dk1"/>
                </a:solidFill>
              </a:rPr>
              <a:t>What are your group’s practical key ideas? What spiritual principles did you think of when discussing your scenario?</a:t>
            </a:r>
            <a:endParaRPr>
              <a:solidFill>
                <a:schemeClr val="dk1"/>
              </a:solidFill>
            </a:endParaRPr>
          </a:p>
          <a:p>
            <a:pPr indent="-298450" lvl="0" marL="457200" rtl="0" algn="l">
              <a:lnSpc>
                <a:spcPct val="100000"/>
              </a:lnSpc>
              <a:spcBef>
                <a:spcPts val="0"/>
              </a:spcBef>
              <a:spcAft>
                <a:spcPts val="0"/>
              </a:spcAft>
              <a:buSzPts val="1100"/>
              <a:buChar char="●"/>
            </a:pPr>
            <a:r>
              <a:rPr lang="en-US"/>
              <a:t>As reports are being read listen for common threads grounded in NA principles: inclusion, clarity, group conscience, accountability, and atmosphere.</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9" name="Google Shape;329;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Lucy - Move specifically from hybrid recovery meetings to hybrid service meetings. Emphasize roles and process, not expensive equipment. (1 min)</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9" name="Google Shape;339;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DYANNE - Ask: Where does the real conversation happen? If it happens only in the physical room, the meeting is not genuinely hybrid. (1 min)</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9" name="Google Shape;349;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LUCY We’ll </a:t>
            </a:r>
            <a:r>
              <a:rPr lang="en-US">
                <a:solidFill>
                  <a:schemeClr val="dk1"/>
                </a:solidFill>
              </a:rPr>
              <a:t>take two or three focused examples of </a:t>
            </a:r>
            <a:r>
              <a:rPr lang="en-US"/>
              <a:t>experience from participants who have attended hybrid service. What has worked?... </a:t>
            </a:r>
            <a:endParaRPr/>
          </a:p>
          <a:p>
            <a:pPr indent="-298450" lvl="0" marL="457200" rtl="0" algn="l">
              <a:lnSpc>
                <a:spcPct val="100000"/>
              </a:lnSpc>
              <a:spcBef>
                <a:spcPts val="0"/>
              </a:spcBef>
              <a:spcAft>
                <a:spcPts val="0"/>
              </a:spcAft>
              <a:buSzPts val="1100"/>
              <a:buChar char="●"/>
            </a:pPr>
            <a:r>
              <a:rPr lang="en-US"/>
              <a:t>If no one is sharing… Do not ignore online participants! It’s easy for the person running the virtual part of the meeting to get focused on the meeting and not respond to the online participants. </a:t>
            </a:r>
            <a:endParaRPr/>
          </a:p>
          <a:p>
            <a:pPr indent="-298450" lvl="0" marL="457200" rtl="0" algn="l">
              <a:lnSpc>
                <a:spcPct val="100000"/>
              </a:lnSpc>
              <a:spcBef>
                <a:spcPts val="0"/>
              </a:spcBef>
              <a:spcAft>
                <a:spcPts val="0"/>
              </a:spcAft>
              <a:buSzPts val="1100"/>
              <a:buChar char="●"/>
            </a:pPr>
            <a:r>
              <a:rPr lang="en-US"/>
              <a:t>(4 min)</a:t>
            </a:r>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0" name="Google Shape;360;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LUCY -  (3 min) </a:t>
            </a:r>
            <a:r>
              <a:rPr b="1" lang="en-US"/>
              <a:t>Volunteer Region - </a:t>
            </a:r>
            <a:r>
              <a:rPr lang="en-US"/>
              <a:t>We purchased JabraSpeak 810 &amp; Logitech C930e $525</a:t>
            </a:r>
            <a:endParaRPr/>
          </a:p>
          <a:p>
            <a:pPr indent="-298450" lvl="0" marL="457200" rtl="0" algn="l">
              <a:lnSpc>
                <a:spcPct val="100000"/>
              </a:lnSpc>
              <a:spcBef>
                <a:spcPts val="0"/>
              </a:spcBef>
              <a:spcAft>
                <a:spcPts val="0"/>
              </a:spcAft>
              <a:buSzPts val="1100"/>
              <a:buChar char="●"/>
            </a:pPr>
            <a:r>
              <a:rPr lang="en-US"/>
              <a:t>Purchased Tripod / Cables / Extenders (not terribly expensive</a:t>
            </a:r>
            <a:endParaRPr/>
          </a:p>
          <a:p>
            <a:pPr indent="-298450" lvl="0" marL="457200" rtl="0" algn="l">
              <a:lnSpc>
                <a:spcPct val="100000"/>
              </a:lnSpc>
              <a:spcBef>
                <a:spcPts val="0"/>
              </a:spcBef>
              <a:spcAft>
                <a:spcPts val="0"/>
              </a:spcAft>
              <a:buSzPts val="1100"/>
              <a:buChar char="●"/>
            </a:pPr>
            <a:r>
              <a:rPr lang="en-US"/>
              <a:t>We already had a Projector / Screen because we would show powerpoints occasionally at region. Carrying Case is also needed</a:t>
            </a:r>
            <a:endParaRPr/>
          </a:p>
          <a:p>
            <a:pPr indent="-298450" lvl="0" marL="457200" rtl="0" algn="l">
              <a:lnSpc>
                <a:spcPct val="100000"/>
              </a:lnSpc>
              <a:spcBef>
                <a:spcPts val="0"/>
              </a:spcBef>
              <a:spcAft>
                <a:spcPts val="0"/>
              </a:spcAft>
              <a:buSzPts val="1100"/>
              <a:buChar char="●"/>
            </a:pPr>
            <a:r>
              <a:rPr lang="en-US"/>
              <a:t>Started out using GoToMeeting, and switched to Zoom during Covid</a:t>
            </a:r>
            <a:endParaRPr/>
          </a:p>
          <a:p>
            <a:pPr indent="-298450" lvl="0" marL="457200" rtl="0" algn="l">
              <a:lnSpc>
                <a:spcPct val="100000"/>
              </a:lnSpc>
              <a:spcBef>
                <a:spcPts val="0"/>
              </a:spcBef>
              <a:spcAft>
                <a:spcPts val="0"/>
              </a:spcAft>
              <a:buSzPts val="1100"/>
              <a:buChar char="●"/>
            </a:pPr>
            <a:r>
              <a:rPr b="1" lang="en-US"/>
              <a:t>Southern Zonal Forum - </a:t>
            </a:r>
            <a:r>
              <a:rPr lang="en-US"/>
              <a:t> We Purchased a Bluetooth Speaker ($83), Anker Webcam ($69), Epson Projector ($144), Yeti Mic ($100), Heavy Duty Carrying Case ($100), a tripod &amp; cables for around $583</a:t>
            </a:r>
            <a:endParaRPr/>
          </a:p>
          <a:p>
            <a:pPr indent="-298450" lvl="0" marL="457200" rtl="0" algn="l">
              <a:lnSpc>
                <a:spcPct val="115000"/>
              </a:lnSpc>
              <a:spcBef>
                <a:spcPts val="0"/>
              </a:spcBef>
              <a:spcAft>
                <a:spcPts val="0"/>
              </a:spcAft>
              <a:buSzPts val="1100"/>
              <a:buChar char="●"/>
            </a:pPr>
            <a:r>
              <a:rPr lang="en-US"/>
              <a:t>The zone purchased a laptop for AV purposes ($500) when we were without an AV person.  This is definitely not needed for a service body that meets 2 times a year in person. it could be a requirement for being elected to that TS position to have a laptop that is able to run online platforms like Google Meet and Zoom.</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1" name="Google Shape;371;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Dyanne - Share this as a concise example, not a blueprint. Keep the focus on meetings, atmosphere of recovery, and carrying the message.</a:t>
            </a:r>
            <a:br>
              <a:rPr lang="en-US"/>
            </a:br>
            <a:r>
              <a:rPr lang="en-US"/>
              <a:t>Dyanne will also discuss We Do Recovery.</a:t>
            </a:r>
            <a:endParaRPr/>
          </a:p>
          <a:p>
            <a:pPr indent="-298450" lvl="0" marL="457200" rtl="0" algn="l">
              <a:lnSpc>
                <a:spcPct val="100000"/>
              </a:lnSpc>
              <a:spcBef>
                <a:spcPts val="0"/>
              </a:spcBef>
              <a:spcAft>
                <a:spcPts val="0"/>
              </a:spcAft>
              <a:buSzPts val="1100"/>
              <a:buChar char="●"/>
            </a:pPr>
            <a:r>
              <a:rPr lang="en-US"/>
              <a:t>We do recovery formed 2020</a:t>
            </a:r>
            <a:endParaRPr/>
          </a:p>
          <a:p>
            <a:pPr indent="-298450" lvl="0" marL="457200" rtl="0" algn="l">
              <a:lnSpc>
                <a:spcPct val="100000"/>
              </a:lnSpc>
              <a:spcBef>
                <a:spcPts val="0"/>
              </a:spcBef>
              <a:spcAft>
                <a:spcPts val="0"/>
              </a:spcAft>
              <a:buSzPts val="1100"/>
              <a:buChar char="●"/>
            </a:pPr>
            <a:r>
              <a:rPr lang="en-US"/>
              <a:t>Virtual area 2021</a:t>
            </a:r>
            <a:endParaRPr/>
          </a:p>
          <a:p>
            <a:pPr indent="-298450" lvl="0" marL="457200" rtl="0" algn="l">
              <a:lnSpc>
                <a:spcPct val="100000"/>
              </a:lnSpc>
              <a:spcBef>
                <a:spcPts val="0"/>
              </a:spcBef>
              <a:spcAft>
                <a:spcPts val="0"/>
              </a:spcAft>
              <a:buSzPts val="1100"/>
              <a:buChar char="●"/>
            </a:pPr>
            <a:r>
              <a:rPr lang="en-US"/>
              <a:t>20 groups now</a:t>
            </a:r>
            <a:endParaRPr/>
          </a:p>
          <a:p>
            <a:pPr indent="-298450" lvl="0" marL="457200" rtl="0" algn="l">
              <a:lnSpc>
                <a:spcPct val="100000"/>
              </a:lnSpc>
              <a:spcBef>
                <a:spcPts val="0"/>
              </a:spcBef>
              <a:spcAft>
                <a:spcPts val="0"/>
              </a:spcAft>
              <a:buSzPts val="1100"/>
              <a:buChar char="●"/>
            </a:pPr>
            <a:r>
              <a:rPr lang="en-US"/>
              <a:t>Members across the globe…</a:t>
            </a:r>
            <a:endParaRPr/>
          </a:p>
          <a:p>
            <a:pPr indent="-298450" lvl="0" marL="457200" rtl="0" algn="l">
              <a:lnSpc>
                <a:spcPct val="100000"/>
              </a:lnSpc>
              <a:spcBef>
                <a:spcPts val="0"/>
              </a:spcBef>
              <a:spcAft>
                <a:spcPts val="0"/>
              </a:spcAft>
              <a:buSzPts val="1100"/>
              <a:buChar char="●"/>
            </a:pPr>
            <a:r>
              <a:rPr lang="en-US"/>
              <a:t>In common last 3 bullet points</a:t>
            </a:r>
            <a:endParaRPr/>
          </a:p>
          <a:p>
            <a:pPr indent="0" lvl="0" marL="0" rtl="0" algn="l">
              <a:lnSpc>
                <a:spcPct val="100000"/>
              </a:lnSpc>
              <a:spcBef>
                <a:spcPts val="0"/>
              </a:spcBef>
              <a:spcAft>
                <a:spcPts val="0"/>
              </a:spcAft>
              <a:buSzPts val="1100"/>
              <a:buNone/>
            </a:pPr>
            <a:r>
              <a:rPr lang="en-US"/>
              <a:t>(5 min)</a:t>
            </a:r>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1" name="Google Shape;381;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Lucy: Virtual H&amp;I meetings are being offered in corrections facilities.Virtual service can expand access, not merely convenience.</a:t>
            </a:r>
            <a:endParaRPr/>
          </a:p>
          <a:p>
            <a:pPr indent="-298450" lvl="0" marL="457200" rtl="0" algn="l">
              <a:lnSpc>
                <a:spcPct val="100000"/>
              </a:lnSpc>
              <a:spcBef>
                <a:spcPts val="0"/>
              </a:spcBef>
              <a:spcAft>
                <a:spcPts val="0"/>
              </a:spcAft>
              <a:buSzPts val="1100"/>
              <a:buChar char="●"/>
            </a:pPr>
            <a:r>
              <a:rPr lang="en-US"/>
              <a:t>I have sat in some of the virtual H&amp;I for corrections lately.  We tried this here in my area during COViD, but I could never get the facility to commit to coming regularly. FYI there is another workshop here </a:t>
            </a:r>
            <a:r>
              <a:rPr lang="en-US">
                <a:solidFill>
                  <a:schemeClr val="dk1"/>
                </a:solidFill>
              </a:rPr>
              <a:t>this afternoon at 2:00</a:t>
            </a:r>
            <a:r>
              <a:rPr lang="en-US"/>
              <a:t> focusing on H&amp;I in prisons.  The last H&amp;I prison meeting I attended had 9 facilities in attendance plus about that many individuals. The guidelines to participate are similar to in person meetings about dress and language etc.  It is truly amazing.  </a:t>
            </a:r>
            <a:endParaRPr/>
          </a:p>
          <a:p>
            <a:pPr indent="-298450" lvl="0" marL="457200" rtl="0" algn="l">
              <a:lnSpc>
                <a:spcPct val="100000"/>
              </a:lnSpc>
              <a:spcBef>
                <a:spcPts val="0"/>
              </a:spcBef>
              <a:spcAft>
                <a:spcPts val="0"/>
              </a:spcAft>
              <a:buSzPts val="1100"/>
              <a:buChar char="●"/>
            </a:pPr>
            <a:r>
              <a:rPr lang="en-US"/>
              <a:t>Invite members to briefly describe their success stories</a:t>
            </a:r>
            <a:endParaRPr/>
          </a:p>
          <a:p>
            <a:pPr indent="0" lvl="0" marL="0" rtl="0" algn="l">
              <a:lnSpc>
                <a:spcPct val="100000"/>
              </a:lnSpc>
              <a:spcBef>
                <a:spcPts val="0"/>
              </a:spcBef>
              <a:spcAft>
                <a:spcPts val="0"/>
              </a:spcAft>
              <a:buSzPts val="1100"/>
              <a:buNone/>
            </a:pPr>
            <a:r>
              <a:rPr lang="en-US"/>
              <a:t>(5 min)</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3" name="Google Shape;393;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Lucy (1 min)</a:t>
            </a:r>
            <a:endParaRPr/>
          </a:p>
          <a:p>
            <a:pPr indent="-298450" lvl="0" marL="457200" rtl="0" algn="l">
              <a:lnSpc>
                <a:spcPct val="100000"/>
              </a:lnSpc>
              <a:spcBef>
                <a:spcPts val="0"/>
              </a:spcBef>
              <a:spcAft>
                <a:spcPts val="0"/>
              </a:spcAft>
              <a:buSzPts val="1100"/>
              <a:buChar char="●"/>
            </a:pPr>
            <a:r>
              <a:rPr lang="en-US"/>
              <a:t>Venmo and Cash App accounts are often tied to individuals. But they don’t have to be any more.  </a:t>
            </a:r>
            <a:endParaRPr/>
          </a:p>
          <a:p>
            <a:pPr indent="-298450" lvl="0" marL="457200" rtl="0" algn="l">
              <a:lnSpc>
                <a:spcPct val="100000"/>
              </a:lnSpc>
              <a:spcBef>
                <a:spcPts val="0"/>
              </a:spcBef>
              <a:spcAft>
                <a:spcPts val="0"/>
              </a:spcAft>
              <a:buSzPts val="1100"/>
              <a:buChar char="●"/>
            </a:pPr>
            <a:r>
              <a:rPr lang="en-US"/>
              <a:t>Ownership and accountability can become unclear. Trust is needed. My group still uses my personal Venmo &amp; Cash App, but ideally we should create an organization account.  The group trusts me.  It takes time to build up trust for us addicts.</a:t>
            </a:r>
            <a:endParaRPr/>
          </a:p>
          <a:p>
            <a:pPr indent="-298450" lvl="0" marL="457200" rtl="0" algn="l">
              <a:lnSpc>
                <a:spcPct val="100000"/>
              </a:lnSpc>
              <a:spcBef>
                <a:spcPts val="0"/>
              </a:spcBef>
              <a:spcAft>
                <a:spcPts val="0"/>
              </a:spcAft>
              <a:buSzPts val="1100"/>
              <a:buChar char="●"/>
            </a:pPr>
            <a:r>
              <a:rPr lang="en-US"/>
              <a:t>Trusted servants rotate—This may stop the collecting of 7th tradition online if no one is in this position.</a:t>
            </a:r>
            <a:endParaRPr/>
          </a:p>
          <a:p>
            <a:pPr indent="-298450" lvl="0" marL="457200" rtl="0" algn="l">
              <a:lnSpc>
                <a:spcPct val="100000"/>
              </a:lnSpc>
              <a:spcBef>
                <a:spcPts val="0"/>
              </a:spcBef>
              <a:spcAft>
                <a:spcPts val="0"/>
              </a:spcAft>
              <a:buSzPts val="1100"/>
              <a:buChar char="●"/>
            </a:pPr>
            <a:r>
              <a:rPr lang="en-US"/>
              <a:t>Records and access must transfer safely</a:t>
            </a:r>
            <a:endParaRPr/>
          </a:p>
          <a:p>
            <a:pPr indent="-298450" lvl="0" marL="457200" rtl="0" algn="l">
              <a:lnSpc>
                <a:spcPct val="100000"/>
              </a:lnSpc>
              <a:spcBef>
                <a:spcPts val="0"/>
              </a:spcBef>
              <a:spcAft>
                <a:spcPts val="0"/>
              </a:spcAft>
              <a:buSzPts val="1100"/>
              <a:buChar char="●"/>
            </a:pPr>
            <a:r>
              <a:rPr lang="en-US"/>
              <a:t>Virtual groups still need to consider contributing to the service struction. During Covid my group always collected a 7th tradition.  We sent the money to NAWS because they were still ltrying to carry the message worldwide and needed our support.  </a:t>
            </a:r>
            <a:endParaRPr/>
          </a:p>
          <a:p>
            <a:pPr indent="0" lvl="0" marL="457200" rtl="0" algn="l">
              <a:lnSpc>
                <a:spcPct val="100000"/>
              </a:lnSpc>
              <a:spcBef>
                <a:spcPts val="0"/>
              </a:spcBef>
              <a:spcAft>
                <a:spcPts val="0"/>
              </a:spcAft>
              <a:buSzPts val="1100"/>
              <a:buNone/>
            </a:pPr>
            <a:r>
              <a:t/>
            </a:r>
            <a:endParaRPr/>
          </a:p>
          <a:p>
            <a:pPr indent="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3" name="Google Shape;403;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Dyanne Give pairs or small groups three minutes to design principles for a system. Ask for two or three quick responses.</a:t>
            </a:r>
            <a:endParaRPr/>
          </a:p>
          <a:p>
            <a:pPr indent="-228600" lvl="0" marL="457200" rtl="0" algn="l">
              <a:lnSpc>
                <a:spcPct val="100000"/>
              </a:lnSpc>
              <a:spcBef>
                <a:spcPts val="0"/>
              </a:spcBef>
              <a:spcAft>
                <a:spcPts val="0"/>
              </a:spcAft>
              <a:buSzPts val="1100"/>
              <a:buNone/>
            </a:pPr>
            <a:r>
              <a:t/>
            </a:r>
            <a:endParaRPr/>
          </a:p>
          <a:p>
            <a:pPr indent="-298450" lvl="0" marL="457200" rtl="0" algn="l">
              <a:lnSpc>
                <a:spcPct val="100000"/>
              </a:lnSpc>
              <a:spcBef>
                <a:spcPts val="0"/>
              </a:spcBef>
              <a:spcAft>
                <a:spcPts val="0"/>
              </a:spcAft>
              <a:buSzPts val="1100"/>
              <a:buChar char="●"/>
            </a:pPr>
            <a:r>
              <a:rPr b="1" lang="en-US"/>
              <a:t>G</a:t>
            </a:r>
            <a:r>
              <a:rPr b="1" lang="en-US"/>
              <a:t>et 1-2 answers from each table.. (5 min)</a:t>
            </a:r>
            <a:endParaRPr b="1"/>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5" name="Google Shape;415;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lang="en-US"/>
              <a:t>Lucy Questions we need to ask when creating a responsible sustainable system (1 min)</a:t>
            </a:r>
            <a:endParaRPr/>
          </a:p>
          <a:p>
            <a:pPr indent="-298450" lvl="0" marL="457200" rtl="0" algn="l">
              <a:lnSpc>
                <a:spcPct val="100000"/>
              </a:lnSpc>
              <a:spcBef>
                <a:spcPts val="0"/>
              </a:spcBef>
              <a:spcAft>
                <a:spcPts val="0"/>
              </a:spcAft>
              <a:buSzPts val="1100"/>
              <a:buChar char="●"/>
            </a:pPr>
            <a:br>
              <a:rPr lang="en-US"/>
            </a:br>
            <a:r>
              <a:rPr lang="en-US"/>
              <a:t>Can NA funds avoid passing through a personal account? yes.  search online for Cash App or Venmo business account. Also these are not the only 2 platforms that can be used to transfer money.</a:t>
            </a:r>
            <a:endParaRPr/>
          </a:p>
          <a:p>
            <a:pPr indent="-298450" lvl="0" marL="457200" rtl="0" algn="l">
              <a:lnSpc>
                <a:spcPct val="100000"/>
              </a:lnSpc>
              <a:spcBef>
                <a:spcPts val="0"/>
              </a:spcBef>
              <a:spcAft>
                <a:spcPts val="0"/>
              </a:spcAft>
              <a:buSzPts val="1100"/>
              <a:buChar char="●"/>
            </a:pPr>
            <a:r>
              <a:rPr lang="en-US"/>
              <a:t>What policies protect both trusted servants and NA funds? It is helpful to be able to download transactions to share with others.</a:t>
            </a:r>
            <a:endParaRPr/>
          </a:p>
          <a:p>
            <a:pPr indent="-298450" lvl="0" marL="457200" rtl="0" algn="l">
              <a:lnSpc>
                <a:spcPct val="100000"/>
              </a:lnSpc>
              <a:spcBef>
                <a:spcPts val="0"/>
              </a:spcBef>
              <a:spcAft>
                <a:spcPts val="0"/>
              </a:spcAft>
              <a:buSzPts val="1100"/>
              <a:buChar char="●"/>
            </a:pPr>
            <a:r>
              <a:rPr lang="en-US"/>
              <a:t>How are financial records maintained and reviewed?</a:t>
            </a:r>
            <a:endParaRPr/>
          </a:p>
          <a:p>
            <a:pPr indent="-298450" lvl="0" marL="457200" rtl="0" algn="l">
              <a:lnSpc>
                <a:spcPct val="100000"/>
              </a:lnSpc>
              <a:spcBef>
                <a:spcPts val="0"/>
              </a:spcBef>
              <a:spcAft>
                <a:spcPts val="0"/>
              </a:spcAft>
              <a:buSzPts val="1100"/>
              <a:buChar char="●"/>
            </a:pPr>
            <a:r>
              <a:rPr lang="en-US"/>
              <a:t>How does group conscience guide money decisions?</a:t>
            </a:r>
            <a:endParaRPr/>
          </a:p>
          <a:p>
            <a:pPr indent="-298450" lvl="0" marL="457200" rtl="0" algn="l">
              <a:lnSpc>
                <a:spcPct val="100000"/>
              </a:lnSpc>
              <a:spcBef>
                <a:spcPts val="0"/>
              </a:spcBef>
              <a:spcAft>
                <a:spcPts val="0"/>
              </a:spcAft>
              <a:buSzPts val="1100"/>
              <a:buChar char="●"/>
            </a:pPr>
            <a:r>
              <a:rPr lang="en-US"/>
              <a:t>What financial needs are unique to virtual groups? especially with business accounts there maybe more fees: for Cash app and venmo business accounts, for zoom.  for equipment if its a hybrid set up.  </a:t>
            </a:r>
            <a:endParaRPr/>
          </a:p>
          <a:p>
            <a:pPr indent="-298450" lvl="0" marL="457200" rtl="0" algn="l">
              <a:lnSpc>
                <a:spcPct val="100000"/>
              </a:lnSpc>
              <a:spcBef>
                <a:spcPts val="0"/>
              </a:spcBef>
              <a:spcAft>
                <a:spcPts val="0"/>
              </a:spcAft>
              <a:buSzPts val="1100"/>
              <a:buChar char="●"/>
            </a:pPr>
            <a:r>
              <a:rPr lang="en-US"/>
              <a:t>What support can Areas and Regions provide? They can possibly offer guidance in setting the system up.  </a:t>
            </a:r>
            <a:endParaRPr/>
          </a:p>
          <a:p>
            <a:pPr indent="-228600" lvl="0" marL="457200" rtl="0" algn="l">
              <a:lnSpc>
                <a:spcPct val="100000"/>
              </a:lnSpc>
              <a:spcBef>
                <a:spcPts val="0"/>
              </a:spcBef>
              <a:spcAft>
                <a:spcPts val="0"/>
              </a:spcAft>
              <a:buSzPts val="1100"/>
              <a:buNone/>
            </a:pPr>
            <a:r>
              <a:t/>
            </a:r>
            <a:endParaRPr/>
          </a:p>
          <a:p>
            <a:pPr indent="-228600" lvl="0" marL="457200" rtl="0" algn="l">
              <a:lnSpc>
                <a:spcPct val="100000"/>
              </a:lnSpc>
              <a:spcBef>
                <a:spcPts val="0"/>
              </a:spcBef>
              <a:spcAft>
                <a:spcPts val="0"/>
              </a:spcAft>
              <a:buSzPts val="1100"/>
              <a:buNone/>
            </a:pPr>
            <a:r>
              <a:t/>
            </a:r>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5" name="Google Shape;425;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Dyanne -  Read the distinction aloud: the question is not simply how to make Venmo or Cash App work. Ask which principle is hardest to protect in current practice. (1 min)</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7" name="Google Shape;437;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Lucy - We’ll take several brief responses. Connect answers to atmosphere, inclusion, Traditions, service, and carrying the message. (3 min)</a:t>
            </a:r>
            <a:endParaRPr/>
          </a:p>
          <a:p>
            <a:pPr indent="-298450" lvl="0" marL="457200" rtl="0" algn="l">
              <a:lnSpc>
                <a:spcPct val="100000"/>
              </a:lnSpc>
              <a:spcBef>
                <a:spcPts val="0"/>
              </a:spcBef>
              <a:spcAft>
                <a:spcPts val="0"/>
              </a:spcAft>
              <a:buSzPts val="1100"/>
              <a:buChar char="●"/>
            </a:pPr>
            <a:r>
              <a:rPr lang="en-US"/>
              <a:t>If no one is sharing… To make it more personal, ask members to use their first name when signing in.</a:t>
            </a:r>
            <a:endParaRPr/>
          </a:p>
          <a:p>
            <a:pPr indent="-298450" lvl="0" marL="457200" rtl="0" algn="l">
              <a:lnSpc>
                <a:spcPct val="100000"/>
              </a:lnSpc>
              <a:spcBef>
                <a:spcPts val="0"/>
              </a:spcBef>
              <a:spcAft>
                <a:spcPts val="0"/>
              </a:spcAft>
              <a:buSzPts val="1100"/>
              <a:buChar char="●"/>
            </a:pPr>
            <a:r>
              <a:rPr lang="en-US"/>
              <a:t>Connected - call on the virtual participants to share.  Frequently I’ve seen virtual participants raise their hand and everyone else is just jumping in… and they get ignored if the screen isn’t monitored closely</a:t>
            </a:r>
            <a:endParaRPr/>
          </a:p>
          <a:p>
            <a:pPr indent="-298450" lvl="0" marL="457200" rtl="0" algn="l">
              <a:lnSpc>
                <a:spcPct val="100000"/>
              </a:lnSpc>
              <a:spcBef>
                <a:spcPts val="0"/>
              </a:spcBef>
              <a:spcAft>
                <a:spcPts val="0"/>
              </a:spcAft>
              <a:buSzPts val="1100"/>
              <a:buChar char="●"/>
            </a:pPr>
            <a:r>
              <a:rPr lang="en-US"/>
              <a:t>rooted - follow traditions. practice inclusion, help virtual participants feel a part of by not speaking all at once in the physical room. speak loudly so they can hear.</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8" name="Google Shape;448;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Dyanne - Invite a closing round as time permits. Thank participants for sharing experience, strength, and hope. End on action and connection, not on technology. (3 min)</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9" name="Google Shape;459;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36"/>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36"/>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3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49"/>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5" name="Google Shape;15;p4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5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8" name="Google Shape;18;p5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9" name="Google Shape;19;p5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51"/>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51"/>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5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5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5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28" name="Shape 28"/>
        <p:cNvGrpSpPr/>
        <p:nvPr/>
      </p:nvGrpSpPr>
      <p:grpSpPr>
        <a:xfrm>
          <a:off x="0" y="0"/>
          <a:ext cx="0" cy="0"/>
          <a:chOff x="0" y="0"/>
          <a:chExt cx="0" cy="0"/>
        </a:xfrm>
      </p:grpSpPr>
      <p:sp>
        <p:nvSpPr>
          <p:cNvPr id="29" name="Google Shape;29;p53"/>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53"/>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5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32" name="Shape 32"/>
        <p:cNvGrpSpPr/>
        <p:nvPr/>
      </p:nvGrpSpPr>
      <p:grpSpPr>
        <a:xfrm>
          <a:off x="0" y="0"/>
          <a:ext cx="0" cy="0"/>
          <a:chOff x="0" y="0"/>
          <a:chExt cx="0" cy="0"/>
        </a:xfrm>
      </p:grpSpPr>
      <p:sp>
        <p:nvSpPr>
          <p:cNvPr id="33" name="Google Shape;33;p54"/>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5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35" name="Shape 35"/>
        <p:cNvGrpSpPr/>
        <p:nvPr/>
      </p:nvGrpSpPr>
      <p:grpSpPr>
        <a:xfrm>
          <a:off x="0" y="0"/>
          <a:ext cx="0" cy="0"/>
          <a:chOff x="0" y="0"/>
          <a:chExt cx="0" cy="0"/>
        </a:xfrm>
      </p:grpSpPr>
      <p:sp>
        <p:nvSpPr>
          <p:cNvPr id="36" name="Google Shape;36;p55"/>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55"/>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55"/>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55"/>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5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41" name="Shape 41"/>
        <p:cNvGrpSpPr/>
        <p:nvPr/>
      </p:nvGrpSpPr>
      <p:grpSpPr>
        <a:xfrm>
          <a:off x="0" y="0"/>
          <a:ext cx="0" cy="0"/>
          <a:chOff x="0" y="0"/>
          <a:chExt cx="0" cy="0"/>
        </a:xfrm>
      </p:grpSpPr>
      <p:sp>
        <p:nvSpPr>
          <p:cNvPr id="42" name="Google Shape;42;p56"/>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3" name="Google Shape;43;p5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44" name="Shape 44"/>
        <p:cNvGrpSpPr/>
        <p:nvPr/>
      </p:nvGrpSpPr>
      <p:grpSpPr>
        <a:xfrm>
          <a:off x="0" y="0"/>
          <a:ext cx="0" cy="0"/>
          <a:chOff x="0" y="0"/>
          <a:chExt cx="0" cy="0"/>
        </a:xfrm>
      </p:grpSpPr>
      <p:sp>
        <p:nvSpPr>
          <p:cNvPr id="45" name="Google Shape;45;p57"/>
          <p:cNvSpPr txBox="1"/>
          <p:nvPr>
            <p:ph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p:txBody>
      </p:sp>
      <p:sp>
        <p:nvSpPr>
          <p:cNvPr id="46" name="Google Shape;46;p57"/>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5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5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sp>
        <p:nvSpPr>
          <p:cNvPr id="55" name="Google Shape;55;p38"/>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56" name="Google Shape;56;p38"/>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7" name="Google Shape;57;p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8" name="Shape 58"/>
        <p:cNvGrpSpPr/>
        <p:nvPr/>
      </p:nvGrpSpPr>
      <p:grpSpPr>
        <a:xfrm>
          <a:off x="0" y="0"/>
          <a:ext cx="0" cy="0"/>
          <a:chOff x="0" y="0"/>
          <a:chExt cx="0" cy="0"/>
        </a:xfrm>
      </p:grpSpPr>
      <p:sp>
        <p:nvSpPr>
          <p:cNvPr id="59" name="Google Shape;59;p39"/>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60" name="Google Shape;60;p3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1" name="Shape 61"/>
        <p:cNvGrpSpPr/>
        <p:nvPr/>
      </p:nvGrpSpPr>
      <p:grpSpPr>
        <a:xfrm>
          <a:off x="0" y="0"/>
          <a:ext cx="0" cy="0"/>
          <a:chOff x="0" y="0"/>
          <a:chExt cx="0" cy="0"/>
        </a:xfrm>
      </p:grpSpPr>
      <p:sp>
        <p:nvSpPr>
          <p:cNvPr id="62" name="Google Shape;62;p4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3" name="Google Shape;63;p4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64" name="Google Shape;64;p4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5" name="Shape 65"/>
        <p:cNvGrpSpPr/>
        <p:nvPr/>
      </p:nvGrpSpPr>
      <p:grpSpPr>
        <a:xfrm>
          <a:off x="0" y="0"/>
          <a:ext cx="0" cy="0"/>
          <a:chOff x="0" y="0"/>
          <a:chExt cx="0" cy="0"/>
        </a:xfrm>
      </p:grpSpPr>
      <p:sp>
        <p:nvSpPr>
          <p:cNvPr id="66" name="Google Shape;66;p4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7" name="Google Shape;67;p41"/>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68" name="Google Shape;68;p41"/>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69" name="Google Shape;69;p4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0" name="Shape 70"/>
        <p:cNvGrpSpPr/>
        <p:nvPr/>
      </p:nvGrpSpPr>
      <p:grpSpPr>
        <a:xfrm>
          <a:off x="0" y="0"/>
          <a:ext cx="0" cy="0"/>
          <a:chOff x="0" y="0"/>
          <a:chExt cx="0" cy="0"/>
        </a:xfrm>
      </p:grpSpPr>
      <p:sp>
        <p:nvSpPr>
          <p:cNvPr id="71" name="Google Shape;71;p4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2" name="Google Shape;72;p4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3" name="Shape 73"/>
        <p:cNvGrpSpPr/>
        <p:nvPr/>
      </p:nvGrpSpPr>
      <p:grpSpPr>
        <a:xfrm>
          <a:off x="0" y="0"/>
          <a:ext cx="0" cy="0"/>
          <a:chOff x="0" y="0"/>
          <a:chExt cx="0" cy="0"/>
        </a:xfrm>
      </p:grpSpPr>
      <p:sp>
        <p:nvSpPr>
          <p:cNvPr id="74" name="Google Shape;74;p43"/>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75" name="Google Shape;75;p43"/>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6" name="Google Shape;76;p4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7" name="Shape 77"/>
        <p:cNvGrpSpPr/>
        <p:nvPr/>
      </p:nvGrpSpPr>
      <p:grpSpPr>
        <a:xfrm>
          <a:off x="0" y="0"/>
          <a:ext cx="0" cy="0"/>
          <a:chOff x="0" y="0"/>
          <a:chExt cx="0" cy="0"/>
        </a:xfrm>
      </p:grpSpPr>
      <p:sp>
        <p:nvSpPr>
          <p:cNvPr id="78" name="Google Shape;78;p44"/>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79" name="Google Shape;79;p4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0" name="Shape 80"/>
        <p:cNvGrpSpPr/>
        <p:nvPr/>
      </p:nvGrpSpPr>
      <p:grpSpPr>
        <a:xfrm>
          <a:off x="0" y="0"/>
          <a:ext cx="0" cy="0"/>
          <a:chOff x="0" y="0"/>
          <a:chExt cx="0" cy="0"/>
        </a:xfrm>
      </p:grpSpPr>
      <p:sp>
        <p:nvSpPr>
          <p:cNvPr id="81" name="Google Shape;81;p45"/>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45"/>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83" name="Google Shape;83;p45"/>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4" name="Google Shape;84;p45"/>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85" name="Google Shape;85;p4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6" name="Shape 86"/>
        <p:cNvGrpSpPr/>
        <p:nvPr/>
      </p:nvGrpSpPr>
      <p:grpSpPr>
        <a:xfrm>
          <a:off x="0" y="0"/>
          <a:ext cx="0" cy="0"/>
          <a:chOff x="0" y="0"/>
          <a:chExt cx="0" cy="0"/>
        </a:xfrm>
      </p:grpSpPr>
      <p:sp>
        <p:nvSpPr>
          <p:cNvPr id="87" name="Google Shape;87;p46"/>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88" name="Google Shape;88;p4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9" name="Shape 89"/>
        <p:cNvGrpSpPr/>
        <p:nvPr/>
      </p:nvGrpSpPr>
      <p:grpSpPr>
        <a:xfrm>
          <a:off x="0" y="0"/>
          <a:ext cx="0" cy="0"/>
          <a:chOff x="0" y="0"/>
          <a:chExt cx="0" cy="0"/>
        </a:xfrm>
      </p:grpSpPr>
      <p:sp>
        <p:nvSpPr>
          <p:cNvPr id="90" name="Google Shape;90;p47"/>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91" name="Google Shape;91;p47"/>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92" name="Google Shape;92;p4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3" name="Shape 93"/>
        <p:cNvGrpSpPr/>
        <p:nvPr/>
      </p:nvGrpSpPr>
      <p:grpSpPr>
        <a:xfrm>
          <a:off x="0" y="0"/>
          <a:ext cx="0" cy="0"/>
          <a:chOff x="0" y="0"/>
          <a:chExt cx="0" cy="0"/>
        </a:xfrm>
      </p:grpSpPr>
      <p:sp>
        <p:nvSpPr>
          <p:cNvPr id="94" name="Google Shape;94;p4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3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3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3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52" name="Google Shape;52;p3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53" name="Google Shape;53;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8" name="Shape 98"/>
        <p:cNvGrpSpPr/>
        <p:nvPr/>
      </p:nvGrpSpPr>
      <p:grpSpPr>
        <a:xfrm>
          <a:off x="0" y="0"/>
          <a:ext cx="0" cy="0"/>
          <a:chOff x="0" y="0"/>
          <a:chExt cx="0" cy="0"/>
        </a:xfrm>
      </p:grpSpPr>
      <p:sp>
        <p:nvSpPr>
          <p:cNvPr id="99" name="Google Shape;99;p1"/>
          <p:cNvSpPr txBox="1"/>
          <p:nvPr>
            <p:ph type="ctrTitle"/>
          </p:nvPr>
        </p:nvSpPr>
        <p:spPr>
          <a:xfrm>
            <a:off x="292800" y="102410"/>
            <a:ext cx="7250400" cy="10641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200"/>
              <a:buNone/>
            </a:pPr>
            <a:r>
              <a:rPr lang="en-US" sz="4400"/>
              <a:t>Virtual &amp; Hybrid NA Service</a:t>
            </a:r>
            <a:endParaRPr sz="4400"/>
          </a:p>
        </p:txBody>
      </p:sp>
      <p:sp>
        <p:nvSpPr>
          <p:cNvPr id="100" name="Google Shape;100;p1"/>
          <p:cNvSpPr txBox="1"/>
          <p:nvPr>
            <p:ph idx="1" type="subTitle"/>
          </p:nvPr>
        </p:nvSpPr>
        <p:spPr>
          <a:xfrm>
            <a:off x="3496675" y="1905450"/>
            <a:ext cx="5408400" cy="2392230"/>
          </a:xfrm>
          <a:prstGeom prst="rect">
            <a:avLst/>
          </a:prstGeom>
          <a:noFill/>
          <a:ln>
            <a:noFill/>
          </a:ln>
        </p:spPr>
        <p:txBody>
          <a:bodyPr anchorCtr="0" anchor="t" bIns="91425" lIns="91425" spcFirstLastPara="1" rIns="91425" wrap="square" tIns="91425">
            <a:normAutofit lnSpcReduction="10000"/>
          </a:bodyPr>
          <a:lstStyle/>
          <a:p>
            <a:pPr indent="0" lvl="0" marL="0" rtl="0" algn="ctr">
              <a:lnSpc>
                <a:spcPct val="100000"/>
              </a:lnSpc>
              <a:spcBef>
                <a:spcPts val="0"/>
              </a:spcBef>
              <a:spcAft>
                <a:spcPts val="0"/>
              </a:spcAft>
              <a:buSzPts val="2800"/>
              <a:buNone/>
            </a:pPr>
            <a:r>
              <a:rPr lang="en-US"/>
              <a:t>Dyanne S </a:t>
            </a:r>
            <a:endParaRPr/>
          </a:p>
          <a:p>
            <a:pPr indent="0" lvl="0" marL="0" rtl="0" algn="ctr">
              <a:lnSpc>
                <a:spcPct val="100000"/>
              </a:lnSpc>
              <a:spcBef>
                <a:spcPts val="0"/>
              </a:spcBef>
              <a:spcAft>
                <a:spcPts val="0"/>
              </a:spcAft>
              <a:buSzPts val="2800"/>
              <a:buNone/>
            </a:pPr>
            <a:r>
              <a:rPr lang="en-US"/>
              <a:t>Chicagoland Region</a:t>
            </a:r>
            <a:endParaRPr/>
          </a:p>
          <a:p>
            <a:pPr indent="0" lvl="0" marL="0" rtl="0" algn="ctr">
              <a:lnSpc>
                <a:spcPct val="100000"/>
              </a:lnSpc>
              <a:spcBef>
                <a:spcPts val="0"/>
              </a:spcBef>
              <a:spcAft>
                <a:spcPts val="0"/>
              </a:spcAft>
              <a:buSzPts val="2800"/>
              <a:buNone/>
            </a:pPr>
            <a:r>
              <a:rPr lang="en-US"/>
              <a:t>We Do Recover Online Area</a:t>
            </a:r>
            <a:endParaRPr/>
          </a:p>
          <a:p>
            <a:pPr indent="0" lvl="0" marL="0" rtl="0" algn="ctr">
              <a:lnSpc>
                <a:spcPct val="100000"/>
              </a:lnSpc>
              <a:spcBef>
                <a:spcPts val="0"/>
              </a:spcBef>
              <a:spcAft>
                <a:spcPts val="0"/>
              </a:spcAft>
              <a:buSzPts val="2800"/>
              <a:buNone/>
            </a:pPr>
            <a:r>
              <a:t/>
            </a:r>
            <a:endParaRPr sz="1200"/>
          </a:p>
          <a:p>
            <a:pPr indent="0" lvl="0" marL="0" rtl="0" algn="ctr">
              <a:lnSpc>
                <a:spcPct val="100000"/>
              </a:lnSpc>
              <a:spcBef>
                <a:spcPts val="0"/>
              </a:spcBef>
              <a:spcAft>
                <a:spcPts val="0"/>
              </a:spcAft>
              <a:buSzPts val="2800"/>
              <a:buNone/>
            </a:pPr>
            <a:r>
              <a:rPr lang="en-US"/>
              <a:t>Lucy O </a:t>
            </a:r>
            <a:endParaRPr/>
          </a:p>
          <a:p>
            <a:pPr indent="0" lvl="0" marL="0" rtl="0" algn="ctr">
              <a:lnSpc>
                <a:spcPct val="100000"/>
              </a:lnSpc>
              <a:spcBef>
                <a:spcPts val="0"/>
              </a:spcBef>
              <a:spcAft>
                <a:spcPts val="0"/>
              </a:spcAft>
              <a:buSzPts val="2800"/>
              <a:buNone/>
            </a:pPr>
            <a:r>
              <a:rPr lang="en-US"/>
              <a:t>Volunteer Region</a:t>
            </a:r>
            <a:endParaRPr/>
          </a:p>
        </p:txBody>
      </p:sp>
      <p:sp>
        <p:nvSpPr>
          <p:cNvPr id="101" name="Google Shape;101;p1"/>
          <p:cNvSpPr txBox="1"/>
          <p:nvPr/>
        </p:nvSpPr>
        <p:spPr>
          <a:xfrm>
            <a:off x="495300" y="1067450"/>
            <a:ext cx="6896100" cy="453201"/>
          </a:xfrm>
          <a:prstGeom prst="rect">
            <a:avLst/>
          </a:prstGeom>
          <a:noFill/>
          <a:ln>
            <a:noFill/>
          </a:ln>
        </p:spPr>
        <p:txBody>
          <a:bodyPr anchorCtr="0" anchor="t" bIns="45700" lIns="91425" spcFirstLastPara="1" rIns="91425" wrap="square" tIns="45700">
            <a:spAutoFit/>
          </a:bodyPr>
          <a:lstStyle/>
          <a:p>
            <a:pPr indent="0" lvl="0" marL="0" marR="0" rtl="0" algn="ctr">
              <a:lnSpc>
                <a:spcPct val="105000"/>
              </a:lnSpc>
              <a:spcBef>
                <a:spcPts val="0"/>
              </a:spcBef>
              <a:spcAft>
                <a:spcPts val="0"/>
              </a:spcAft>
              <a:buClr>
                <a:srgbClr val="000000"/>
              </a:buClr>
              <a:buSzPts val="2400"/>
              <a:buFont typeface="Arial"/>
              <a:buNone/>
            </a:pPr>
            <a:r>
              <a:rPr b="1" i="0" lang="en-US" sz="2400" u="none" cap="none" strike="noStrike">
                <a:solidFill>
                  <a:srgbClr val="555555"/>
                </a:solidFill>
                <a:latin typeface="Arial"/>
                <a:ea typeface="Arial"/>
                <a:cs typeface="Arial"/>
                <a:sym typeface="Arial"/>
              </a:rPr>
              <a:t>Making the Connection, Carrying the Message</a:t>
            </a:r>
            <a:endParaRPr b="0" i="0" sz="2400" u="none" cap="none" strike="noStrike">
              <a:solidFill>
                <a:srgbClr val="000000"/>
              </a:solidFill>
              <a:latin typeface="Arial"/>
              <a:ea typeface="Arial"/>
              <a:cs typeface="Arial"/>
              <a:sym typeface="Arial"/>
            </a:endParaRPr>
          </a:p>
        </p:txBody>
      </p:sp>
      <p:sp>
        <p:nvSpPr>
          <p:cNvPr id="102" name="Google Shape;102;p1"/>
          <p:cNvSpPr txBox="1"/>
          <p:nvPr/>
        </p:nvSpPr>
        <p:spPr>
          <a:xfrm>
            <a:off x="7772400" y="164592"/>
            <a:ext cx="1326000" cy="2355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0–10 min</a:t>
            </a:r>
            <a:endParaRPr b="0" i="0" sz="1400" u="none" cap="none" strike="noStrike">
              <a:solidFill>
                <a:srgbClr val="000000"/>
              </a:solidFill>
              <a:latin typeface="Arial"/>
              <a:ea typeface="Arial"/>
              <a:cs typeface="Arial"/>
              <a:sym typeface="Arial"/>
            </a:endParaRPr>
          </a:p>
        </p:txBody>
      </p:sp>
      <p:sp>
        <p:nvSpPr>
          <p:cNvPr id="103" name="Google Shape;103;p1"/>
          <p:cNvSpPr txBox="1"/>
          <p:nvPr/>
        </p:nvSpPr>
        <p:spPr>
          <a:xfrm>
            <a:off x="92650" y="4829242"/>
            <a:ext cx="1326000" cy="2355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8:30-8:31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7" name="Shape 107"/>
        <p:cNvGrpSpPr/>
        <p:nvPr/>
      </p:nvGrpSpPr>
      <p:grpSpPr>
        <a:xfrm>
          <a:off x="0" y="0"/>
          <a:ext cx="0" cy="0"/>
          <a:chOff x="0" y="0"/>
          <a:chExt cx="0" cy="0"/>
        </a:xfrm>
      </p:grpSpPr>
      <p:sp>
        <p:nvSpPr>
          <p:cNvPr id="108" name="Google Shape;108;p2"/>
          <p:cNvSpPr txBox="1"/>
          <p:nvPr/>
        </p:nvSpPr>
        <p:spPr>
          <a:xfrm>
            <a:off x="384048" y="164592"/>
            <a:ext cx="6766560" cy="32004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1 · SETTING THE STAGE</a:t>
            </a:r>
            <a:endParaRPr b="0" i="0" sz="1400" u="none" cap="none" strike="noStrike">
              <a:solidFill>
                <a:srgbClr val="000000"/>
              </a:solidFill>
              <a:latin typeface="Arial"/>
              <a:ea typeface="Arial"/>
              <a:cs typeface="Arial"/>
              <a:sym typeface="Arial"/>
            </a:endParaRPr>
          </a:p>
        </p:txBody>
      </p:sp>
      <p:sp>
        <p:nvSpPr>
          <p:cNvPr id="109" name="Google Shape;109;p2"/>
          <p:cNvSpPr txBox="1"/>
          <p:nvPr/>
        </p:nvSpPr>
        <p:spPr>
          <a:xfrm>
            <a:off x="7772400" y="164592"/>
            <a:ext cx="1326000" cy="2355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0–10 min</a:t>
            </a:r>
            <a:endParaRPr b="0" i="0" sz="1400" u="none" cap="none" strike="noStrike">
              <a:solidFill>
                <a:srgbClr val="000000"/>
              </a:solidFill>
              <a:latin typeface="Arial"/>
              <a:ea typeface="Arial"/>
              <a:cs typeface="Arial"/>
              <a:sym typeface="Arial"/>
            </a:endParaRPr>
          </a:p>
        </p:txBody>
      </p:sp>
      <p:sp>
        <p:nvSpPr>
          <p:cNvPr id="110" name="Google Shape;110;p2"/>
          <p:cNvSpPr txBox="1"/>
          <p:nvPr/>
        </p:nvSpPr>
        <p:spPr>
          <a:xfrm>
            <a:off x="8229600" y="4590288"/>
            <a:ext cx="502920" cy="256032"/>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00"/>
              <a:buFont typeface="Arial"/>
              <a:buNone/>
            </a:pPr>
            <a:r>
              <a:rPr b="1" i="0" lang="en-US" sz="1000" u="none" cap="none" strike="noStrike">
                <a:solidFill>
                  <a:srgbClr val="26487A"/>
                </a:solidFill>
                <a:latin typeface="Arial"/>
                <a:ea typeface="Arial"/>
                <a:cs typeface="Arial"/>
                <a:sym typeface="Arial"/>
              </a:rPr>
              <a:t>02</a:t>
            </a:r>
            <a:endParaRPr b="0" i="0" sz="1400" u="none" cap="none" strike="noStrike">
              <a:solidFill>
                <a:srgbClr val="000000"/>
              </a:solidFill>
              <a:latin typeface="Arial"/>
              <a:ea typeface="Arial"/>
              <a:cs typeface="Arial"/>
              <a:sym typeface="Arial"/>
            </a:endParaRPr>
          </a:p>
        </p:txBody>
      </p:sp>
      <p:sp>
        <p:nvSpPr>
          <p:cNvPr id="111" name="Google Shape;111;p2"/>
          <p:cNvSpPr txBox="1"/>
          <p:nvPr/>
        </p:nvSpPr>
        <p:spPr>
          <a:xfrm>
            <a:off x="1234440" y="658368"/>
            <a:ext cx="6675120" cy="82296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2100"/>
              <a:buFont typeface="Arial"/>
              <a:buNone/>
            </a:pPr>
            <a:r>
              <a:rPr b="1" i="0" lang="en-US" sz="2100" u="none" cap="none" strike="noStrike">
                <a:solidFill>
                  <a:srgbClr val="26487A"/>
                </a:solidFill>
                <a:latin typeface="Arial"/>
                <a:ea typeface="Arial"/>
                <a:cs typeface="Arial"/>
                <a:sym typeface="Arial"/>
              </a:rPr>
              <a:t>Today’s conversation</a:t>
            </a:r>
            <a:endParaRPr b="0" i="0" sz="1400" u="none" cap="none" strike="noStrike">
              <a:solidFill>
                <a:srgbClr val="000000"/>
              </a:solidFill>
              <a:latin typeface="Arial"/>
              <a:ea typeface="Arial"/>
              <a:cs typeface="Arial"/>
              <a:sym typeface="Arial"/>
            </a:endParaRPr>
          </a:p>
        </p:txBody>
      </p:sp>
      <p:sp>
        <p:nvSpPr>
          <p:cNvPr id="112" name="Google Shape;112;p2"/>
          <p:cNvSpPr txBox="1"/>
          <p:nvPr/>
        </p:nvSpPr>
        <p:spPr>
          <a:xfrm>
            <a:off x="1280160" y="1572768"/>
            <a:ext cx="6492240" cy="3611880"/>
          </a:xfrm>
          <a:prstGeom prst="rect">
            <a:avLst/>
          </a:prstGeom>
          <a:noFill/>
          <a:ln>
            <a:noFill/>
          </a:ln>
        </p:spPr>
        <p:txBody>
          <a:bodyPr anchorCtr="0" anchor="t" bIns="36575" lIns="36575" spcFirstLastPara="1" rIns="36575" wrap="square" tIns="36575">
            <a:spAutoFit/>
          </a:bodyPr>
          <a:lstStyle/>
          <a:p>
            <a:pPr indent="0" lvl="0" marL="0" marR="0" rtl="0" algn="l">
              <a:lnSpc>
                <a:spcPct val="105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What virtual and hybrid NA service can make possible</a:t>
            </a:r>
            <a:endParaRPr b="0" i="0" sz="1400" u="none" cap="none" strike="noStrike">
              <a:solidFill>
                <a:srgbClr val="000000"/>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How the atmosphere of recovery travels online</a:t>
            </a:r>
            <a:endParaRPr b="0" i="0" sz="1400" u="none" cap="none" strike="noStrike">
              <a:solidFill>
                <a:srgbClr val="000000"/>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How Traditions guide creative, responsible practice</a:t>
            </a:r>
            <a:endParaRPr b="0" i="0" sz="1400" u="none" cap="none" strike="noStrike">
              <a:solidFill>
                <a:srgbClr val="000000"/>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How service structures, participation, and finances can adapt</a:t>
            </a:r>
            <a:endParaRPr b="0" i="0" sz="1400" u="none" cap="none" strike="noStrike">
              <a:solidFill>
                <a:srgbClr val="000000"/>
              </a:solidFill>
              <a:latin typeface="Arial"/>
              <a:ea typeface="Arial"/>
              <a:cs typeface="Arial"/>
              <a:sym typeface="Arial"/>
            </a:endParaRPr>
          </a:p>
        </p:txBody>
      </p:sp>
      <p:sp>
        <p:nvSpPr>
          <p:cNvPr id="113" name="Google Shape;113;p2"/>
          <p:cNvSpPr txBox="1"/>
          <p:nvPr/>
        </p:nvSpPr>
        <p:spPr>
          <a:xfrm>
            <a:off x="92650" y="4829242"/>
            <a:ext cx="1326000" cy="2355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8:31-8:32</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7" name="Shape 117"/>
        <p:cNvGrpSpPr/>
        <p:nvPr/>
      </p:nvGrpSpPr>
      <p:grpSpPr>
        <a:xfrm>
          <a:off x="0" y="0"/>
          <a:ext cx="0" cy="0"/>
          <a:chOff x="0" y="0"/>
          <a:chExt cx="0" cy="0"/>
        </a:xfrm>
      </p:grpSpPr>
      <p:sp>
        <p:nvSpPr>
          <p:cNvPr id="118" name="Google Shape;118;p3"/>
          <p:cNvSpPr txBox="1"/>
          <p:nvPr/>
        </p:nvSpPr>
        <p:spPr>
          <a:xfrm>
            <a:off x="384048" y="164592"/>
            <a:ext cx="6766560" cy="32004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1 · SETTING THE STAGE</a:t>
            </a:r>
            <a:endParaRPr b="0" i="0" sz="1400" u="none" cap="none" strike="noStrike">
              <a:solidFill>
                <a:srgbClr val="000000"/>
              </a:solidFill>
              <a:latin typeface="Arial"/>
              <a:ea typeface="Arial"/>
              <a:cs typeface="Arial"/>
              <a:sym typeface="Arial"/>
            </a:endParaRPr>
          </a:p>
        </p:txBody>
      </p:sp>
      <p:sp>
        <p:nvSpPr>
          <p:cNvPr id="119" name="Google Shape;119;p3"/>
          <p:cNvSpPr txBox="1"/>
          <p:nvPr/>
        </p:nvSpPr>
        <p:spPr>
          <a:xfrm>
            <a:off x="7772400" y="164592"/>
            <a:ext cx="1326000" cy="2355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0–10 min</a:t>
            </a:r>
            <a:endParaRPr b="0" i="0" sz="1400" u="none" cap="none" strike="noStrike">
              <a:solidFill>
                <a:srgbClr val="000000"/>
              </a:solidFill>
              <a:latin typeface="Arial"/>
              <a:ea typeface="Arial"/>
              <a:cs typeface="Arial"/>
              <a:sym typeface="Arial"/>
            </a:endParaRPr>
          </a:p>
        </p:txBody>
      </p:sp>
      <p:sp>
        <p:nvSpPr>
          <p:cNvPr id="120" name="Google Shape;120;p3"/>
          <p:cNvSpPr txBox="1"/>
          <p:nvPr/>
        </p:nvSpPr>
        <p:spPr>
          <a:xfrm>
            <a:off x="8229600" y="4590288"/>
            <a:ext cx="502920" cy="256032"/>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00"/>
              <a:buFont typeface="Arial"/>
              <a:buNone/>
            </a:pPr>
            <a:r>
              <a:rPr b="1" i="0" lang="en-US" sz="1000" u="none" cap="none" strike="noStrike">
                <a:solidFill>
                  <a:srgbClr val="26487A"/>
                </a:solidFill>
                <a:latin typeface="Arial"/>
                <a:ea typeface="Arial"/>
                <a:cs typeface="Arial"/>
                <a:sym typeface="Arial"/>
              </a:rPr>
              <a:t>03</a:t>
            </a:r>
            <a:endParaRPr b="0" i="0" sz="1400" u="none" cap="none" strike="noStrike">
              <a:solidFill>
                <a:srgbClr val="000000"/>
              </a:solidFill>
              <a:latin typeface="Arial"/>
              <a:ea typeface="Arial"/>
              <a:cs typeface="Arial"/>
              <a:sym typeface="Arial"/>
            </a:endParaRPr>
          </a:p>
        </p:txBody>
      </p:sp>
      <p:sp>
        <p:nvSpPr>
          <p:cNvPr id="121" name="Google Shape;121;p3"/>
          <p:cNvSpPr txBox="1"/>
          <p:nvPr/>
        </p:nvSpPr>
        <p:spPr>
          <a:xfrm>
            <a:off x="1234440" y="658368"/>
            <a:ext cx="6400800" cy="77724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2100"/>
              <a:buFont typeface="Arial"/>
              <a:buNone/>
            </a:pPr>
            <a:r>
              <a:rPr b="1" i="0" lang="en-US" sz="2100" u="none" cap="none" strike="noStrike">
                <a:solidFill>
                  <a:srgbClr val="26487A"/>
                </a:solidFill>
                <a:latin typeface="Arial"/>
                <a:ea typeface="Arial"/>
                <a:cs typeface="Arial"/>
                <a:sym typeface="Arial"/>
              </a:rPr>
              <a:t>What do we mean by virtual and hybrid service?</a:t>
            </a:r>
            <a:endParaRPr b="0" i="0" sz="1400" u="none" cap="none" strike="noStrike">
              <a:solidFill>
                <a:srgbClr val="000000"/>
              </a:solidFill>
              <a:latin typeface="Arial"/>
              <a:ea typeface="Arial"/>
              <a:cs typeface="Arial"/>
              <a:sym typeface="Arial"/>
            </a:endParaRPr>
          </a:p>
        </p:txBody>
      </p:sp>
      <p:sp>
        <p:nvSpPr>
          <p:cNvPr id="122" name="Google Shape;122;p3"/>
          <p:cNvSpPr txBox="1"/>
          <p:nvPr/>
        </p:nvSpPr>
        <p:spPr>
          <a:xfrm>
            <a:off x="1234440" y="1627632"/>
            <a:ext cx="2743200" cy="502920"/>
          </a:xfrm>
          <a:prstGeom prst="rect">
            <a:avLst/>
          </a:prstGeom>
          <a:noFill/>
          <a:ln>
            <a:noFill/>
          </a:ln>
        </p:spPr>
        <p:txBody>
          <a:bodyPr anchorCtr="0" anchor="t" bIns="36575" lIns="36575" spcFirstLastPara="1" rIns="36575" wrap="square" tIns="36575">
            <a:spAutoFit/>
          </a:bodyPr>
          <a:lstStyle/>
          <a:p>
            <a:pPr indent="0" lvl="0" marL="0" marR="0" rtl="0" algn="l">
              <a:lnSpc>
                <a:spcPct val="105000"/>
              </a:lnSpc>
              <a:spcBef>
                <a:spcPts val="0"/>
              </a:spcBef>
              <a:spcAft>
                <a:spcPts val="0"/>
              </a:spcAft>
              <a:buClr>
                <a:srgbClr val="000000"/>
              </a:buClr>
              <a:buSzPts val="1650"/>
              <a:buFont typeface="Arial"/>
              <a:buNone/>
            </a:pPr>
            <a:r>
              <a:rPr b="1" i="0" lang="en-US" sz="1650" u="none" cap="none" strike="noStrike">
                <a:solidFill>
                  <a:srgbClr val="26487A"/>
                </a:solidFill>
                <a:latin typeface="Arial"/>
                <a:ea typeface="Arial"/>
                <a:cs typeface="Arial"/>
                <a:sym typeface="Arial"/>
              </a:rPr>
              <a:t>Virtual-only</a:t>
            </a:r>
            <a:endParaRPr b="0" i="0" sz="1400" u="none" cap="none" strike="noStrike">
              <a:solidFill>
                <a:srgbClr val="000000"/>
              </a:solidFill>
              <a:latin typeface="Arial"/>
              <a:ea typeface="Arial"/>
              <a:cs typeface="Arial"/>
              <a:sym typeface="Arial"/>
            </a:endParaRPr>
          </a:p>
        </p:txBody>
      </p:sp>
      <p:sp>
        <p:nvSpPr>
          <p:cNvPr id="123" name="Google Shape;123;p3"/>
          <p:cNvSpPr txBox="1"/>
          <p:nvPr/>
        </p:nvSpPr>
        <p:spPr>
          <a:xfrm>
            <a:off x="1234440" y="2148840"/>
            <a:ext cx="2743200" cy="2377440"/>
          </a:xfrm>
          <a:prstGeom prst="rect">
            <a:avLst/>
          </a:prstGeom>
          <a:noFill/>
          <a:ln>
            <a:noFill/>
          </a:ln>
        </p:spPr>
        <p:txBody>
          <a:bodyPr anchorCtr="0" anchor="t" bIns="36575" lIns="36575" spcFirstLastPara="1" rIns="36575" wrap="square" tIns="36575">
            <a:spAutoFit/>
          </a:bodyPr>
          <a:lstStyle/>
          <a:p>
            <a:pPr indent="0" lvl="0" marL="0" marR="0" rtl="0" algn="l">
              <a:lnSpc>
                <a:spcPct val="105000"/>
              </a:lnSpc>
              <a:spcBef>
                <a:spcPts val="0"/>
              </a:spcBef>
              <a:spcAft>
                <a:spcPts val="0"/>
              </a:spcAft>
              <a:buClr>
                <a:srgbClr val="000000"/>
              </a:buClr>
              <a:buSzPts val="1650"/>
              <a:buFont typeface="Arial"/>
              <a:buNone/>
            </a:pPr>
            <a:r>
              <a:rPr b="0" i="0" lang="en-US" sz="1650" u="none" cap="none" strike="noStrike">
                <a:solidFill>
                  <a:srgbClr val="323232"/>
                </a:solidFill>
                <a:latin typeface="Arial"/>
                <a:ea typeface="Arial"/>
                <a:cs typeface="Arial"/>
                <a:sym typeface="Arial"/>
              </a:rPr>
              <a:t>NA meetings</a:t>
            </a:r>
            <a:endParaRPr b="0" i="0" sz="1400" u="none" cap="none" strike="noStrike">
              <a:solidFill>
                <a:srgbClr val="000000"/>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650"/>
              <a:buFont typeface="Arial"/>
              <a:buNone/>
            </a:pPr>
            <a:r>
              <a:rPr b="0" i="0" lang="en-US" sz="1650" u="none" cap="none" strike="noStrike">
                <a:solidFill>
                  <a:srgbClr val="323232"/>
                </a:solidFill>
                <a:latin typeface="Arial"/>
                <a:ea typeface="Arial"/>
                <a:cs typeface="Arial"/>
                <a:sym typeface="Arial"/>
              </a:rPr>
              <a:t>Service committees</a:t>
            </a:r>
            <a:endParaRPr b="0" i="0" sz="1400" u="none" cap="none" strike="noStrike">
              <a:solidFill>
                <a:srgbClr val="000000"/>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650"/>
              <a:buFont typeface="Arial"/>
              <a:buNone/>
            </a:pPr>
            <a:r>
              <a:rPr b="0" i="0" lang="en-US" sz="1650" u="none" cap="none" strike="noStrike">
                <a:solidFill>
                  <a:srgbClr val="323232"/>
                </a:solidFill>
                <a:latin typeface="Arial"/>
                <a:ea typeface="Arial"/>
                <a:cs typeface="Arial"/>
                <a:sym typeface="Arial"/>
              </a:rPr>
              <a:t>H&amp;I, PR, Activities &amp; Events</a:t>
            </a:r>
            <a:endParaRPr b="0" i="0" sz="1400" u="none" cap="none" strike="noStrike">
              <a:solidFill>
                <a:srgbClr val="000000"/>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650"/>
              <a:buFont typeface="Arial"/>
              <a:buNone/>
            </a:pPr>
            <a:r>
              <a:rPr b="0" i="0" lang="en-US" sz="1650" u="none" cap="none" strike="noStrike">
                <a:solidFill>
                  <a:srgbClr val="323232"/>
                </a:solidFill>
                <a:latin typeface="Arial"/>
                <a:ea typeface="Arial"/>
                <a:cs typeface="Arial"/>
                <a:sym typeface="Arial"/>
              </a:rPr>
              <a:t>Areas and Regions</a:t>
            </a:r>
            <a:endParaRPr b="0" i="0" sz="1400" u="none" cap="none" strike="noStrike">
              <a:solidFill>
                <a:srgbClr val="000000"/>
              </a:solidFill>
              <a:latin typeface="Arial"/>
              <a:ea typeface="Arial"/>
              <a:cs typeface="Arial"/>
              <a:sym typeface="Arial"/>
            </a:endParaRPr>
          </a:p>
        </p:txBody>
      </p:sp>
      <p:sp>
        <p:nvSpPr>
          <p:cNvPr id="124" name="Google Shape;124;p3"/>
          <p:cNvSpPr txBox="1"/>
          <p:nvPr/>
        </p:nvSpPr>
        <p:spPr>
          <a:xfrm>
            <a:off x="4480560" y="1627632"/>
            <a:ext cx="2743200" cy="502920"/>
          </a:xfrm>
          <a:prstGeom prst="rect">
            <a:avLst/>
          </a:prstGeom>
          <a:noFill/>
          <a:ln>
            <a:noFill/>
          </a:ln>
        </p:spPr>
        <p:txBody>
          <a:bodyPr anchorCtr="0" anchor="t" bIns="36575" lIns="36575" spcFirstLastPara="1" rIns="36575" wrap="square" tIns="36575">
            <a:spAutoFit/>
          </a:bodyPr>
          <a:lstStyle/>
          <a:p>
            <a:pPr indent="0" lvl="0" marL="0" marR="0" rtl="0" algn="l">
              <a:lnSpc>
                <a:spcPct val="105000"/>
              </a:lnSpc>
              <a:spcBef>
                <a:spcPts val="0"/>
              </a:spcBef>
              <a:spcAft>
                <a:spcPts val="0"/>
              </a:spcAft>
              <a:buClr>
                <a:srgbClr val="000000"/>
              </a:buClr>
              <a:buSzPts val="1650"/>
              <a:buFont typeface="Arial"/>
              <a:buNone/>
            </a:pPr>
            <a:r>
              <a:rPr b="1" i="0" lang="en-US" sz="1650" u="none" cap="none" strike="noStrike">
                <a:solidFill>
                  <a:srgbClr val="26487A"/>
                </a:solidFill>
                <a:latin typeface="Arial"/>
                <a:ea typeface="Arial"/>
                <a:cs typeface="Arial"/>
                <a:sym typeface="Arial"/>
              </a:rPr>
              <a:t>Hybrid</a:t>
            </a:r>
            <a:endParaRPr b="0" i="0" sz="1400" u="none" cap="none" strike="noStrike">
              <a:solidFill>
                <a:srgbClr val="000000"/>
              </a:solidFill>
              <a:latin typeface="Arial"/>
              <a:ea typeface="Arial"/>
              <a:cs typeface="Arial"/>
              <a:sym typeface="Arial"/>
            </a:endParaRPr>
          </a:p>
        </p:txBody>
      </p:sp>
      <p:sp>
        <p:nvSpPr>
          <p:cNvPr id="125" name="Google Shape;125;p3"/>
          <p:cNvSpPr txBox="1"/>
          <p:nvPr/>
        </p:nvSpPr>
        <p:spPr>
          <a:xfrm>
            <a:off x="4480560" y="2148840"/>
            <a:ext cx="3154800" cy="2081700"/>
          </a:xfrm>
          <a:prstGeom prst="rect">
            <a:avLst/>
          </a:prstGeom>
          <a:noFill/>
          <a:ln>
            <a:noFill/>
          </a:ln>
        </p:spPr>
        <p:txBody>
          <a:bodyPr anchorCtr="0" anchor="t" bIns="36575" lIns="36575" spcFirstLastPara="1" rIns="36575" wrap="square" tIns="36575">
            <a:spAutoFit/>
          </a:bodyPr>
          <a:lstStyle/>
          <a:p>
            <a:pPr indent="0" lvl="0" marL="0" marR="0" rtl="0" algn="l">
              <a:lnSpc>
                <a:spcPct val="105000"/>
              </a:lnSpc>
              <a:spcBef>
                <a:spcPts val="0"/>
              </a:spcBef>
              <a:spcAft>
                <a:spcPts val="0"/>
              </a:spcAft>
              <a:buClr>
                <a:srgbClr val="000000"/>
              </a:buClr>
              <a:buSzPts val="1650"/>
              <a:buFont typeface="Arial"/>
              <a:buNone/>
            </a:pPr>
            <a:r>
              <a:rPr b="0" i="0" lang="en-US" sz="1650" u="none" cap="none" strike="noStrike">
                <a:solidFill>
                  <a:srgbClr val="00327C"/>
                </a:solidFill>
                <a:latin typeface="Arial"/>
                <a:ea typeface="Arial"/>
                <a:cs typeface="Arial"/>
                <a:sym typeface="Arial"/>
              </a:rPr>
              <a:t>Meetings &amp; events with in-person and online members</a:t>
            </a:r>
            <a:endParaRPr b="0" i="0" sz="140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650"/>
              <a:buFont typeface="Arial"/>
              <a:buNone/>
            </a:pPr>
            <a:r>
              <a:rPr b="0" i="0" lang="en-US" sz="1650" u="none" cap="none" strike="noStrike">
                <a:solidFill>
                  <a:srgbClr val="00327C"/>
                </a:solidFill>
                <a:latin typeface="Arial"/>
                <a:ea typeface="Arial"/>
                <a:cs typeface="Arial"/>
                <a:sym typeface="Arial"/>
              </a:rPr>
              <a:t>Area, Regional, Zonal, WSC  service meetings, Workgroups &amp; Taskgroups, and events</a:t>
            </a:r>
            <a:endParaRPr b="0" i="0" sz="140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650"/>
              <a:buFont typeface="Arial"/>
              <a:buNone/>
            </a:pPr>
            <a:r>
              <a:rPr b="0" i="0" lang="en-US" sz="1650" u="none" cap="none" strike="noStrike">
                <a:solidFill>
                  <a:srgbClr val="00327C"/>
                </a:solidFill>
                <a:latin typeface="Arial"/>
                <a:ea typeface="Arial"/>
                <a:cs typeface="Arial"/>
                <a:sym typeface="Arial"/>
              </a:rPr>
              <a:t>One group conscience across two environments</a:t>
            </a:r>
            <a:endParaRPr b="0" i="0" sz="1400" u="none" cap="none" strike="noStrike">
              <a:solidFill>
                <a:srgbClr val="00327C"/>
              </a:solidFill>
              <a:latin typeface="Arial"/>
              <a:ea typeface="Arial"/>
              <a:cs typeface="Arial"/>
              <a:sym typeface="Arial"/>
            </a:endParaRPr>
          </a:p>
        </p:txBody>
      </p:sp>
      <p:sp>
        <p:nvSpPr>
          <p:cNvPr id="126" name="Google Shape;126;p3"/>
          <p:cNvSpPr txBox="1"/>
          <p:nvPr/>
        </p:nvSpPr>
        <p:spPr>
          <a:xfrm>
            <a:off x="92650" y="4829242"/>
            <a:ext cx="1326000" cy="2355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8:32-8:34</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0" name="Shape 130"/>
        <p:cNvGrpSpPr/>
        <p:nvPr/>
      </p:nvGrpSpPr>
      <p:grpSpPr>
        <a:xfrm>
          <a:off x="0" y="0"/>
          <a:ext cx="0" cy="0"/>
          <a:chOff x="0" y="0"/>
          <a:chExt cx="0" cy="0"/>
        </a:xfrm>
      </p:grpSpPr>
      <p:sp>
        <p:nvSpPr>
          <p:cNvPr id="131" name="Google Shape;131;p4"/>
          <p:cNvSpPr txBox="1"/>
          <p:nvPr/>
        </p:nvSpPr>
        <p:spPr>
          <a:xfrm>
            <a:off x="384048" y="164592"/>
            <a:ext cx="6766560" cy="32004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1 · SETTING THE STAGE</a:t>
            </a:r>
            <a:endParaRPr b="0" i="0" sz="1400" u="none" cap="none" strike="noStrike">
              <a:solidFill>
                <a:srgbClr val="000000"/>
              </a:solidFill>
              <a:latin typeface="Arial"/>
              <a:ea typeface="Arial"/>
              <a:cs typeface="Arial"/>
              <a:sym typeface="Arial"/>
            </a:endParaRPr>
          </a:p>
        </p:txBody>
      </p:sp>
      <p:sp>
        <p:nvSpPr>
          <p:cNvPr id="132" name="Google Shape;132;p4"/>
          <p:cNvSpPr txBox="1"/>
          <p:nvPr/>
        </p:nvSpPr>
        <p:spPr>
          <a:xfrm>
            <a:off x="7772400" y="164592"/>
            <a:ext cx="1326000" cy="2355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0–10 min</a:t>
            </a:r>
            <a:endParaRPr b="0" i="0" sz="1400" u="none" cap="none" strike="noStrike">
              <a:solidFill>
                <a:srgbClr val="000000"/>
              </a:solidFill>
              <a:latin typeface="Arial"/>
              <a:ea typeface="Arial"/>
              <a:cs typeface="Arial"/>
              <a:sym typeface="Arial"/>
            </a:endParaRPr>
          </a:p>
        </p:txBody>
      </p:sp>
      <p:sp>
        <p:nvSpPr>
          <p:cNvPr id="133" name="Google Shape;133;p4"/>
          <p:cNvSpPr txBox="1"/>
          <p:nvPr/>
        </p:nvSpPr>
        <p:spPr>
          <a:xfrm>
            <a:off x="8229600" y="4590288"/>
            <a:ext cx="502920" cy="256032"/>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00"/>
              <a:buFont typeface="Arial"/>
              <a:buNone/>
            </a:pPr>
            <a:r>
              <a:rPr b="1" i="0" lang="en-US" sz="1000" u="none" cap="none" strike="noStrike">
                <a:solidFill>
                  <a:srgbClr val="26487A"/>
                </a:solidFill>
                <a:latin typeface="Arial"/>
                <a:ea typeface="Arial"/>
                <a:cs typeface="Arial"/>
                <a:sym typeface="Arial"/>
              </a:rPr>
              <a:t>04</a:t>
            </a:r>
            <a:endParaRPr b="0" i="0" sz="1400" u="none" cap="none" strike="noStrike">
              <a:solidFill>
                <a:srgbClr val="000000"/>
              </a:solidFill>
              <a:latin typeface="Arial"/>
              <a:ea typeface="Arial"/>
              <a:cs typeface="Arial"/>
              <a:sym typeface="Arial"/>
            </a:endParaRPr>
          </a:p>
        </p:txBody>
      </p:sp>
      <p:sp>
        <p:nvSpPr>
          <p:cNvPr id="134" name="Google Shape;134;p4"/>
          <p:cNvSpPr txBox="1"/>
          <p:nvPr/>
        </p:nvSpPr>
        <p:spPr>
          <a:xfrm>
            <a:off x="1371600" y="3401568"/>
            <a:ext cx="6217920" cy="914400"/>
          </a:xfrm>
          <a:prstGeom prst="rect">
            <a:avLst/>
          </a:prstGeom>
          <a:noFill/>
          <a:ln>
            <a:noFill/>
          </a:ln>
        </p:spPr>
        <p:txBody>
          <a:bodyPr anchorCtr="0" anchor="ctr" bIns="36575" lIns="36575" spcFirstLastPara="1" rIns="36575" wrap="square" tIns="36575">
            <a:spAutoFit/>
          </a:bodyPr>
          <a:lstStyle/>
          <a:p>
            <a:pPr indent="0" lvl="0" marL="0" marR="0" rtl="0" algn="ctr">
              <a:lnSpc>
                <a:spcPct val="105000"/>
              </a:lnSpc>
              <a:spcBef>
                <a:spcPts val="0"/>
              </a:spcBef>
              <a:spcAft>
                <a:spcPts val="0"/>
              </a:spcAft>
              <a:buClr>
                <a:srgbClr val="000000"/>
              </a:buClr>
              <a:buSzPts val="1700"/>
              <a:buFont typeface="Arial"/>
              <a:buNone/>
            </a:pPr>
            <a:r>
              <a:rPr b="0" i="0" lang="en-US" sz="1700" u="none" cap="none" strike="noStrike">
                <a:solidFill>
                  <a:srgbClr val="555555"/>
                </a:solidFill>
                <a:latin typeface="Arial"/>
                <a:ea typeface="Arial"/>
                <a:cs typeface="Arial"/>
                <a:sym typeface="Arial"/>
              </a:rPr>
              <a:t>Invite a few quick responses.</a:t>
            </a:r>
            <a:endParaRPr b="0" i="0" sz="1400" u="none" cap="none" strike="noStrike">
              <a:solidFill>
                <a:srgbClr val="000000"/>
              </a:solidFill>
              <a:latin typeface="Arial"/>
              <a:ea typeface="Arial"/>
              <a:cs typeface="Arial"/>
              <a:sym typeface="Arial"/>
            </a:endParaRPr>
          </a:p>
        </p:txBody>
      </p:sp>
      <p:sp>
        <p:nvSpPr>
          <p:cNvPr id="135" name="Google Shape;135;p4"/>
          <p:cNvSpPr txBox="1"/>
          <p:nvPr/>
        </p:nvSpPr>
        <p:spPr>
          <a:xfrm>
            <a:off x="1188720" y="658368"/>
            <a:ext cx="6766500" cy="3972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2100"/>
              <a:buFont typeface="Arial"/>
              <a:buNone/>
            </a:pPr>
            <a:r>
              <a:rPr b="1" i="0" lang="en-US" sz="2100" u="none" cap="none" strike="noStrike">
                <a:solidFill>
                  <a:srgbClr val="26487A"/>
                </a:solidFill>
                <a:latin typeface="Arial"/>
                <a:ea typeface="Arial"/>
                <a:cs typeface="Arial"/>
                <a:sym typeface="Arial"/>
              </a:rPr>
              <a:t>Opening Large Group Discussion</a:t>
            </a:r>
            <a:endParaRPr b="0" i="0" sz="1400" u="none" cap="none" strike="noStrike">
              <a:solidFill>
                <a:srgbClr val="000000"/>
              </a:solidFill>
              <a:latin typeface="Arial"/>
              <a:ea typeface="Arial"/>
              <a:cs typeface="Arial"/>
              <a:sym typeface="Arial"/>
            </a:endParaRPr>
          </a:p>
        </p:txBody>
      </p:sp>
      <p:sp>
        <p:nvSpPr>
          <p:cNvPr id="136" name="Google Shape;136;p4"/>
          <p:cNvSpPr txBox="1"/>
          <p:nvPr/>
        </p:nvSpPr>
        <p:spPr>
          <a:xfrm>
            <a:off x="1341120" y="1868978"/>
            <a:ext cx="6492240" cy="1152560"/>
          </a:xfrm>
          <a:prstGeom prst="rect">
            <a:avLst/>
          </a:prstGeom>
          <a:noFill/>
          <a:ln>
            <a:noFill/>
          </a:ln>
        </p:spPr>
        <p:txBody>
          <a:bodyPr anchorCtr="0" anchor="ctr" bIns="54850" lIns="54850" spcFirstLastPara="1" rIns="54850" wrap="square" tIns="54850">
            <a:spAutoFit/>
          </a:bodyPr>
          <a:lstStyle/>
          <a:p>
            <a:pPr indent="0" lvl="0" marL="0" marR="0" rtl="0" algn="ctr">
              <a:lnSpc>
                <a:spcPct val="105000"/>
              </a:lnSpc>
              <a:spcBef>
                <a:spcPts val="0"/>
              </a:spcBef>
              <a:spcAft>
                <a:spcPts val="0"/>
              </a:spcAft>
              <a:buClr>
                <a:srgbClr val="000000"/>
              </a:buClr>
              <a:buSzPts val="2200"/>
              <a:buFont typeface="Arial"/>
              <a:buNone/>
            </a:pPr>
            <a:r>
              <a:rPr b="0" i="0" lang="en-US" sz="2200" u="none" cap="none" strike="noStrike">
                <a:solidFill>
                  <a:srgbClr val="232323"/>
                </a:solidFill>
                <a:latin typeface="Arial"/>
                <a:ea typeface="Arial"/>
                <a:cs typeface="Arial"/>
                <a:sym typeface="Arial"/>
              </a:rPr>
              <a:t>What is one thing virtual or hybrid NA service makes possible that might not </a:t>
            </a:r>
            <a:endParaRPr b="0" i="0" sz="2200" u="none" cap="none" strike="noStrike">
              <a:solidFill>
                <a:srgbClr val="232323"/>
              </a:solidFill>
              <a:latin typeface="Arial"/>
              <a:ea typeface="Arial"/>
              <a:cs typeface="Arial"/>
              <a:sym typeface="Arial"/>
            </a:endParaRPr>
          </a:p>
          <a:p>
            <a:pPr indent="0" lvl="0" marL="0" marR="0" rtl="0" algn="ctr">
              <a:lnSpc>
                <a:spcPct val="105000"/>
              </a:lnSpc>
              <a:spcBef>
                <a:spcPts val="0"/>
              </a:spcBef>
              <a:spcAft>
                <a:spcPts val="0"/>
              </a:spcAft>
              <a:buClr>
                <a:srgbClr val="000000"/>
              </a:buClr>
              <a:buSzPts val="2200"/>
              <a:buFont typeface="Arial"/>
              <a:buNone/>
            </a:pPr>
            <a:r>
              <a:rPr b="0" i="0" lang="en-US" sz="2200" u="none" cap="none" strike="noStrike">
                <a:solidFill>
                  <a:srgbClr val="232323"/>
                </a:solidFill>
                <a:latin typeface="Arial"/>
                <a:ea typeface="Arial"/>
                <a:cs typeface="Arial"/>
                <a:sym typeface="Arial"/>
              </a:rPr>
              <a:t>otherwise be possible?</a:t>
            </a:r>
            <a:endParaRPr b="0" i="0" sz="1400" u="none" cap="none" strike="noStrike">
              <a:solidFill>
                <a:srgbClr val="000000"/>
              </a:solidFill>
              <a:latin typeface="Arial"/>
              <a:ea typeface="Arial"/>
              <a:cs typeface="Arial"/>
              <a:sym typeface="Arial"/>
            </a:endParaRPr>
          </a:p>
        </p:txBody>
      </p:sp>
      <p:sp>
        <p:nvSpPr>
          <p:cNvPr id="137" name="Google Shape;137;p4"/>
          <p:cNvSpPr txBox="1"/>
          <p:nvPr/>
        </p:nvSpPr>
        <p:spPr>
          <a:xfrm>
            <a:off x="92650" y="4829242"/>
            <a:ext cx="1326000" cy="2355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8:34-8:39</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1" name="Shape 141"/>
        <p:cNvGrpSpPr/>
        <p:nvPr/>
      </p:nvGrpSpPr>
      <p:grpSpPr>
        <a:xfrm>
          <a:off x="0" y="0"/>
          <a:ext cx="0" cy="0"/>
          <a:chOff x="0" y="0"/>
          <a:chExt cx="0" cy="0"/>
        </a:xfrm>
      </p:grpSpPr>
      <p:sp>
        <p:nvSpPr>
          <p:cNvPr id="142" name="Google Shape;142;p5"/>
          <p:cNvSpPr txBox="1"/>
          <p:nvPr/>
        </p:nvSpPr>
        <p:spPr>
          <a:xfrm>
            <a:off x="384048" y="164592"/>
            <a:ext cx="6766560" cy="32004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1 · SETTING THE STAGE</a:t>
            </a:r>
            <a:endParaRPr b="0" i="0" sz="1400" u="none" cap="none" strike="noStrike">
              <a:solidFill>
                <a:srgbClr val="000000"/>
              </a:solidFill>
              <a:latin typeface="Arial"/>
              <a:ea typeface="Arial"/>
              <a:cs typeface="Arial"/>
              <a:sym typeface="Arial"/>
            </a:endParaRPr>
          </a:p>
        </p:txBody>
      </p:sp>
      <p:sp>
        <p:nvSpPr>
          <p:cNvPr id="143" name="Google Shape;143;p5"/>
          <p:cNvSpPr txBox="1"/>
          <p:nvPr/>
        </p:nvSpPr>
        <p:spPr>
          <a:xfrm>
            <a:off x="7772400" y="164592"/>
            <a:ext cx="1326000" cy="2355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0–10 min</a:t>
            </a:r>
            <a:endParaRPr b="0" i="0" sz="1400" u="none" cap="none" strike="noStrike">
              <a:solidFill>
                <a:srgbClr val="000000"/>
              </a:solidFill>
              <a:latin typeface="Arial"/>
              <a:ea typeface="Arial"/>
              <a:cs typeface="Arial"/>
              <a:sym typeface="Arial"/>
            </a:endParaRPr>
          </a:p>
        </p:txBody>
      </p:sp>
      <p:sp>
        <p:nvSpPr>
          <p:cNvPr id="144" name="Google Shape;144;p5"/>
          <p:cNvSpPr txBox="1"/>
          <p:nvPr/>
        </p:nvSpPr>
        <p:spPr>
          <a:xfrm>
            <a:off x="8229600" y="4590288"/>
            <a:ext cx="502920" cy="256032"/>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00"/>
              <a:buFont typeface="Arial"/>
              <a:buNone/>
            </a:pPr>
            <a:r>
              <a:rPr b="1" i="0" lang="en-US" sz="1000" u="none" cap="none" strike="noStrike">
                <a:solidFill>
                  <a:srgbClr val="26487A"/>
                </a:solidFill>
                <a:latin typeface="Arial"/>
                <a:ea typeface="Arial"/>
                <a:cs typeface="Arial"/>
                <a:sym typeface="Arial"/>
              </a:rPr>
              <a:t>05</a:t>
            </a:r>
            <a:endParaRPr b="0" i="0" sz="1400" u="none" cap="none" strike="noStrike">
              <a:solidFill>
                <a:srgbClr val="000000"/>
              </a:solidFill>
              <a:latin typeface="Arial"/>
              <a:ea typeface="Arial"/>
              <a:cs typeface="Arial"/>
              <a:sym typeface="Arial"/>
            </a:endParaRPr>
          </a:p>
        </p:txBody>
      </p:sp>
      <p:sp>
        <p:nvSpPr>
          <p:cNvPr id="145" name="Google Shape;145;p5"/>
          <p:cNvSpPr txBox="1"/>
          <p:nvPr/>
        </p:nvSpPr>
        <p:spPr>
          <a:xfrm>
            <a:off x="1188720" y="658368"/>
            <a:ext cx="6675120" cy="82296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2100"/>
              <a:buFont typeface="Arial"/>
              <a:buNone/>
            </a:pPr>
            <a:r>
              <a:rPr b="1" i="0" lang="en-US" sz="2100" u="none" cap="none" strike="noStrike">
                <a:solidFill>
                  <a:srgbClr val="26487A"/>
                </a:solidFill>
                <a:latin typeface="Arial"/>
                <a:ea typeface="Arial"/>
                <a:cs typeface="Arial"/>
                <a:sym typeface="Arial"/>
              </a:rPr>
              <a:t>Our starting premise</a:t>
            </a:r>
            <a:endParaRPr b="0" i="0" sz="1400" u="none" cap="none" strike="noStrike">
              <a:solidFill>
                <a:srgbClr val="000000"/>
              </a:solidFill>
              <a:latin typeface="Arial"/>
              <a:ea typeface="Arial"/>
              <a:cs typeface="Arial"/>
              <a:sym typeface="Arial"/>
            </a:endParaRPr>
          </a:p>
        </p:txBody>
      </p:sp>
      <p:sp>
        <p:nvSpPr>
          <p:cNvPr id="146" name="Google Shape;146;p5"/>
          <p:cNvSpPr txBox="1"/>
          <p:nvPr/>
        </p:nvSpPr>
        <p:spPr>
          <a:xfrm>
            <a:off x="1371600" y="3401568"/>
            <a:ext cx="6217800" cy="610200"/>
          </a:xfrm>
          <a:prstGeom prst="rect">
            <a:avLst/>
          </a:prstGeom>
          <a:noFill/>
          <a:ln>
            <a:noFill/>
          </a:ln>
        </p:spPr>
        <p:txBody>
          <a:bodyPr anchorCtr="0" anchor="ctr" bIns="36575" lIns="36575" spcFirstLastPara="1" rIns="36575" wrap="square" tIns="36575">
            <a:spAutoFit/>
          </a:bodyPr>
          <a:lstStyle/>
          <a:p>
            <a:pPr indent="0" lvl="0" marL="0" marR="0" rtl="0" algn="ctr">
              <a:lnSpc>
                <a:spcPct val="105000"/>
              </a:lnSpc>
              <a:spcBef>
                <a:spcPts val="0"/>
              </a:spcBef>
              <a:spcAft>
                <a:spcPts val="0"/>
              </a:spcAft>
              <a:buClr>
                <a:srgbClr val="000000"/>
              </a:buClr>
              <a:buSzPts val="1700"/>
              <a:buFont typeface="Arial"/>
              <a:buNone/>
            </a:pPr>
            <a:r>
              <a:rPr b="0" i="0" lang="en-US" sz="1700" u="none" cap="none" strike="noStrike">
                <a:solidFill>
                  <a:srgbClr val="00327C"/>
                </a:solidFill>
                <a:latin typeface="Arial"/>
                <a:ea typeface="Arial"/>
                <a:cs typeface="Arial"/>
                <a:sym typeface="Arial"/>
              </a:rPr>
              <a:t>The platform supports the meeting; it does not define it.</a:t>
            </a:r>
            <a:endParaRPr b="0" i="0" sz="1700" u="none" cap="none" strike="noStrike">
              <a:solidFill>
                <a:srgbClr val="00327C"/>
              </a:solidFill>
              <a:latin typeface="Arial"/>
              <a:ea typeface="Arial"/>
              <a:cs typeface="Arial"/>
              <a:sym typeface="Arial"/>
            </a:endParaRPr>
          </a:p>
          <a:p>
            <a:pPr indent="0" lvl="0" marL="0" marR="0" rtl="0" algn="ctr">
              <a:lnSpc>
                <a:spcPct val="105000"/>
              </a:lnSpc>
              <a:spcBef>
                <a:spcPts val="0"/>
              </a:spcBef>
              <a:spcAft>
                <a:spcPts val="0"/>
              </a:spcAft>
              <a:buClr>
                <a:srgbClr val="000000"/>
              </a:buClr>
              <a:buSzPts val="1700"/>
              <a:buFont typeface="Arial"/>
              <a:buNone/>
            </a:pPr>
            <a:r>
              <a:rPr b="0" i="0" lang="en-US" sz="1700" u="none" cap="none" strike="noStrike">
                <a:solidFill>
                  <a:srgbClr val="00327C"/>
                </a:solidFill>
                <a:latin typeface="Arial"/>
                <a:ea typeface="Arial"/>
                <a:cs typeface="Arial"/>
                <a:sym typeface="Arial"/>
              </a:rPr>
              <a:t>Strengths ~ Challenges ~ Service Needs</a:t>
            </a:r>
            <a:endParaRPr b="0" i="0" sz="1700" u="none" cap="none" strike="noStrike">
              <a:solidFill>
                <a:srgbClr val="00327C"/>
              </a:solidFill>
              <a:latin typeface="Arial"/>
              <a:ea typeface="Arial"/>
              <a:cs typeface="Arial"/>
              <a:sym typeface="Arial"/>
            </a:endParaRPr>
          </a:p>
        </p:txBody>
      </p:sp>
      <p:sp>
        <p:nvSpPr>
          <p:cNvPr id="147" name="Google Shape;147;p5"/>
          <p:cNvSpPr txBox="1"/>
          <p:nvPr/>
        </p:nvSpPr>
        <p:spPr>
          <a:xfrm>
            <a:off x="1188720" y="658368"/>
            <a:ext cx="6766560" cy="82296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2100"/>
              <a:buFont typeface="Arial"/>
              <a:buNone/>
            </a:pPr>
            <a:r>
              <a:rPr b="1" i="0" lang="en-US" sz="2100" u="none" cap="none" strike="noStrike">
                <a:solidFill>
                  <a:srgbClr val="26487A"/>
                </a:solidFill>
                <a:latin typeface="Arial"/>
                <a:ea typeface="Arial"/>
                <a:cs typeface="Arial"/>
                <a:sym typeface="Arial"/>
              </a:rPr>
              <a:t>Our starting premise</a:t>
            </a:r>
            <a:endParaRPr b="0" i="0" sz="1400" u="none" cap="none" strike="noStrike">
              <a:solidFill>
                <a:srgbClr val="000000"/>
              </a:solidFill>
              <a:latin typeface="Arial"/>
              <a:ea typeface="Arial"/>
              <a:cs typeface="Arial"/>
              <a:sym typeface="Arial"/>
            </a:endParaRPr>
          </a:p>
        </p:txBody>
      </p:sp>
      <p:sp>
        <p:nvSpPr>
          <p:cNvPr id="148" name="Google Shape;148;p5"/>
          <p:cNvSpPr txBox="1"/>
          <p:nvPr/>
        </p:nvSpPr>
        <p:spPr>
          <a:xfrm>
            <a:off x="1325880" y="1991093"/>
            <a:ext cx="6492300" cy="804900"/>
          </a:xfrm>
          <a:prstGeom prst="rect">
            <a:avLst/>
          </a:prstGeom>
          <a:noFill/>
          <a:ln>
            <a:noFill/>
          </a:ln>
        </p:spPr>
        <p:txBody>
          <a:bodyPr anchorCtr="0" anchor="ctr" bIns="54850" lIns="54850" spcFirstLastPara="1" rIns="54850" wrap="square" tIns="54850">
            <a:spAutoFit/>
          </a:bodyPr>
          <a:lstStyle/>
          <a:p>
            <a:pPr indent="0" lvl="0" marL="0" marR="0" rtl="0" algn="ctr">
              <a:lnSpc>
                <a:spcPct val="105000"/>
              </a:lnSpc>
              <a:spcBef>
                <a:spcPts val="0"/>
              </a:spcBef>
              <a:spcAft>
                <a:spcPts val="0"/>
              </a:spcAft>
              <a:buClr>
                <a:srgbClr val="000000"/>
              </a:buClr>
              <a:buSzPts val="2200"/>
              <a:buFont typeface="Arial"/>
              <a:buNone/>
            </a:pPr>
            <a:r>
              <a:rPr b="0" i="0" lang="en-US" sz="2200" u="none" cap="none" strike="noStrike">
                <a:solidFill>
                  <a:srgbClr val="00327C"/>
                </a:solidFill>
                <a:latin typeface="Arial"/>
                <a:ea typeface="Arial"/>
                <a:cs typeface="Arial"/>
                <a:sym typeface="Arial"/>
              </a:rPr>
              <a:t>A virtual NA meeting is an NA meeting—</a:t>
            </a:r>
            <a:endParaRPr b="0" i="0" sz="2200" u="none" cap="none" strike="noStrike">
              <a:solidFill>
                <a:srgbClr val="00327C"/>
              </a:solidFill>
              <a:latin typeface="Arial"/>
              <a:ea typeface="Arial"/>
              <a:cs typeface="Arial"/>
              <a:sym typeface="Arial"/>
            </a:endParaRPr>
          </a:p>
          <a:p>
            <a:pPr indent="0" lvl="0" marL="0" marR="0" rtl="0" algn="ctr">
              <a:lnSpc>
                <a:spcPct val="105000"/>
              </a:lnSpc>
              <a:spcBef>
                <a:spcPts val="0"/>
              </a:spcBef>
              <a:spcAft>
                <a:spcPts val="0"/>
              </a:spcAft>
              <a:buClr>
                <a:srgbClr val="000000"/>
              </a:buClr>
              <a:buSzPts val="2200"/>
              <a:buFont typeface="Arial"/>
              <a:buNone/>
            </a:pPr>
            <a:r>
              <a:rPr b="0" i="0" lang="en-US" sz="2200" u="none" cap="none" strike="noStrike">
                <a:solidFill>
                  <a:srgbClr val="00327C"/>
                </a:solidFill>
                <a:latin typeface="Arial"/>
                <a:ea typeface="Arial"/>
                <a:cs typeface="Arial"/>
                <a:sym typeface="Arial"/>
              </a:rPr>
              <a:t>not simply a Zoom meeting.</a:t>
            </a:r>
            <a:endParaRPr b="0" i="0" sz="1400" u="none" cap="none" strike="noStrike">
              <a:solidFill>
                <a:srgbClr val="00327C"/>
              </a:solidFill>
              <a:latin typeface="Arial"/>
              <a:ea typeface="Arial"/>
              <a:cs typeface="Arial"/>
              <a:sym typeface="Arial"/>
            </a:endParaRPr>
          </a:p>
        </p:txBody>
      </p:sp>
      <p:sp>
        <p:nvSpPr>
          <p:cNvPr id="149" name="Google Shape;149;p5"/>
          <p:cNvSpPr txBox="1"/>
          <p:nvPr/>
        </p:nvSpPr>
        <p:spPr>
          <a:xfrm>
            <a:off x="92650" y="4829242"/>
            <a:ext cx="1326000" cy="2355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8:3</a:t>
            </a:r>
            <a:r>
              <a:rPr b="1" lang="en-US" sz="1050">
                <a:solidFill>
                  <a:srgbClr val="26487A"/>
                </a:solidFill>
              </a:rPr>
              <a:t>9</a:t>
            </a:r>
            <a:r>
              <a:rPr b="1" i="0" lang="en-US" sz="1050" u="none" cap="none" strike="noStrike">
                <a:solidFill>
                  <a:srgbClr val="26487A"/>
                </a:solidFill>
                <a:latin typeface="Arial"/>
                <a:ea typeface="Arial"/>
                <a:cs typeface="Arial"/>
                <a:sym typeface="Arial"/>
              </a:rPr>
              <a:t>-8:40</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3" name="Shape 153"/>
        <p:cNvGrpSpPr/>
        <p:nvPr/>
      </p:nvGrpSpPr>
      <p:grpSpPr>
        <a:xfrm>
          <a:off x="0" y="0"/>
          <a:ext cx="0" cy="0"/>
          <a:chOff x="0" y="0"/>
          <a:chExt cx="0" cy="0"/>
        </a:xfrm>
      </p:grpSpPr>
      <p:sp>
        <p:nvSpPr>
          <p:cNvPr id="154" name="Google Shape;154;p6"/>
          <p:cNvSpPr txBox="1"/>
          <p:nvPr/>
        </p:nvSpPr>
        <p:spPr>
          <a:xfrm>
            <a:off x="384048" y="164592"/>
            <a:ext cx="6766560" cy="32004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2 · WHAT’S DIFFERENT?</a:t>
            </a:r>
            <a:endParaRPr b="0" i="0" sz="1400" u="none" cap="none" strike="noStrike">
              <a:solidFill>
                <a:srgbClr val="000000"/>
              </a:solidFill>
              <a:latin typeface="Arial"/>
              <a:ea typeface="Arial"/>
              <a:cs typeface="Arial"/>
              <a:sym typeface="Arial"/>
            </a:endParaRPr>
          </a:p>
        </p:txBody>
      </p:sp>
      <p:sp>
        <p:nvSpPr>
          <p:cNvPr id="155" name="Google Shape;155;p6"/>
          <p:cNvSpPr txBox="1"/>
          <p:nvPr/>
        </p:nvSpPr>
        <p:spPr>
          <a:xfrm>
            <a:off x="7772400" y="164592"/>
            <a:ext cx="1326000" cy="2355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10–17 min</a:t>
            </a:r>
            <a:endParaRPr b="0" i="0" sz="1400" u="none" cap="none" strike="noStrike">
              <a:solidFill>
                <a:srgbClr val="000000"/>
              </a:solidFill>
              <a:latin typeface="Arial"/>
              <a:ea typeface="Arial"/>
              <a:cs typeface="Arial"/>
              <a:sym typeface="Arial"/>
            </a:endParaRPr>
          </a:p>
        </p:txBody>
      </p:sp>
      <p:sp>
        <p:nvSpPr>
          <p:cNvPr id="156" name="Google Shape;156;p6"/>
          <p:cNvSpPr txBox="1"/>
          <p:nvPr/>
        </p:nvSpPr>
        <p:spPr>
          <a:xfrm>
            <a:off x="8229600" y="4590288"/>
            <a:ext cx="502920" cy="256032"/>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00"/>
              <a:buFont typeface="Arial"/>
              <a:buNone/>
            </a:pPr>
            <a:r>
              <a:rPr b="1" i="0" lang="en-US" sz="1000" u="none" cap="none" strike="noStrike">
                <a:solidFill>
                  <a:srgbClr val="26487A"/>
                </a:solidFill>
                <a:latin typeface="Arial"/>
                <a:ea typeface="Arial"/>
                <a:cs typeface="Arial"/>
                <a:sym typeface="Arial"/>
              </a:rPr>
              <a:t>06</a:t>
            </a:r>
            <a:endParaRPr b="0" i="0" sz="1400" u="none" cap="none" strike="noStrike">
              <a:solidFill>
                <a:srgbClr val="000000"/>
              </a:solidFill>
              <a:latin typeface="Arial"/>
              <a:ea typeface="Arial"/>
              <a:cs typeface="Arial"/>
              <a:sym typeface="Arial"/>
            </a:endParaRPr>
          </a:p>
        </p:txBody>
      </p:sp>
      <p:sp>
        <p:nvSpPr>
          <p:cNvPr id="157" name="Google Shape;157;p6"/>
          <p:cNvSpPr txBox="1"/>
          <p:nvPr/>
        </p:nvSpPr>
        <p:spPr>
          <a:xfrm>
            <a:off x="1234440" y="658368"/>
            <a:ext cx="6400800" cy="77724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2100"/>
              <a:buFont typeface="Arial"/>
              <a:buNone/>
            </a:pPr>
            <a:r>
              <a:rPr b="1" i="0" lang="en-US" sz="2100" u="none" cap="none" strike="noStrike">
                <a:solidFill>
                  <a:srgbClr val="26487A"/>
                </a:solidFill>
                <a:latin typeface="Arial"/>
                <a:ea typeface="Arial"/>
                <a:cs typeface="Arial"/>
                <a:sym typeface="Arial"/>
              </a:rPr>
              <a:t>Access expands—and the environment changes</a:t>
            </a:r>
            <a:endParaRPr b="0" i="0" sz="1400" u="none" cap="none" strike="noStrike">
              <a:solidFill>
                <a:srgbClr val="000000"/>
              </a:solidFill>
              <a:latin typeface="Arial"/>
              <a:ea typeface="Arial"/>
              <a:cs typeface="Arial"/>
              <a:sym typeface="Arial"/>
            </a:endParaRPr>
          </a:p>
        </p:txBody>
      </p:sp>
      <p:sp>
        <p:nvSpPr>
          <p:cNvPr id="158" name="Google Shape;158;p6"/>
          <p:cNvSpPr txBox="1"/>
          <p:nvPr/>
        </p:nvSpPr>
        <p:spPr>
          <a:xfrm>
            <a:off x="1234440" y="1627632"/>
            <a:ext cx="2743200" cy="502920"/>
          </a:xfrm>
          <a:prstGeom prst="rect">
            <a:avLst/>
          </a:prstGeom>
          <a:noFill/>
          <a:ln>
            <a:noFill/>
          </a:ln>
        </p:spPr>
        <p:txBody>
          <a:bodyPr anchorCtr="0" anchor="t" bIns="36575" lIns="36575" spcFirstLastPara="1" rIns="36575" wrap="square" tIns="36575">
            <a:spAutoFit/>
          </a:bodyPr>
          <a:lstStyle/>
          <a:p>
            <a:pPr indent="0" lvl="0" marL="0" marR="0" rtl="0" algn="l">
              <a:lnSpc>
                <a:spcPct val="105000"/>
              </a:lnSpc>
              <a:spcBef>
                <a:spcPts val="0"/>
              </a:spcBef>
              <a:spcAft>
                <a:spcPts val="0"/>
              </a:spcAft>
              <a:buClr>
                <a:srgbClr val="000000"/>
              </a:buClr>
              <a:buSzPts val="1650"/>
              <a:buFont typeface="Arial"/>
              <a:buNone/>
            </a:pPr>
            <a:r>
              <a:rPr b="1" i="0" lang="en-US" sz="1650" u="none" cap="none" strike="noStrike">
                <a:solidFill>
                  <a:srgbClr val="26487A"/>
                </a:solidFill>
                <a:latin typeface="Arial"/>
                <a:ea typeface="Arial"/>
                <a:cs typeface="Arial"/>
                <a:sym typeface="Arial"/>
              </a:rPr>
              <a:t>What becomes possible</a:t>
            </a:r>
            <a:endParaRPr b="0" i="0" sz="1400" u="none" cap="none" strike="noStrike">
              <a:solidFill>
                <a:srgbClr val="000000"/>
              </a:solidFill>
              <a:latin typeface="Arial"/>
              <a:ea typeface="Arial"/>
              <a:cs typeface="Arial"/>
              <a:sym typeface="Arial"/>
            </a:endParaRPr>
          </a:p>
        </p:txBody>
      </p:sp>
      <p:sp>
        <p:nvSpPr>
          <p:cNvPr id="159" name="Google Shape;159;p6"/>
          <p:cNvSpPr txBox="1"/>
          <p:nvPr/>
        </p:nvSpPr>
        <p:spPr>
          <a:xfrm>
            <a:off x="1234440" y="2148840"/>
            <a:ext cx="2743200" cy="2425500"/>
          </a:xfrm>
          <a:prstGeom prst="rect">
            <a:avLst/>
          </a:prstGeom>
          <a:noFill/>
          <a:ln>
            <a:noFill/>
          </a:ln>
        </p:spPr>
        <p:txBody>
          <a:bodyPr anchorCtr="0" anchor="t" bIns="36575" lIns="36575" spcFirstLastPara="1" rIns="36575" wrap="square" tIns="36575">
            <a:spAutoFit/>
          </a:bodyPr>
          <a:lstStyle/>
          <a:p>
            <a:pPr indent="0" lvl="0" marL="0" marR="0" rtl="0" algn="l">
              <a:lnSpc>
                <a:spcPct val="105000"/>
              </a:lnSpc>
              <a:spcBef>
                <a:spcPts val="0"/>
              </a:spcBef>
              <a:spcAft>
                <a:spcPts val="0"/>
              </a:spcAft>
              <a:buClr>
                <a:srgbClr val="000000"/>
              </a:buClr>
              <a:buSzPts val="1650"/>
              <a:buFont typeface="Arial"/>
              <a:buNone/>
            </a:pPr>
            <a:r>
              <a:rPr b="0" i="0" lang="en-US" sz="1650" u="none" cap="none" strike="noStrike">
                <a:solidFill>
                  <a:srgbClr val="323232"/>
                </a:solidFill>
                <a:latin typeface="Arial"/>
                <a:ea typeface="Arial"/>
                <a:cs typeface="Arial"/>
                <a:sym typeface="Arial"/>
              </a:rPr>
              <a:t>No travel required </a:t>
            </a:r>
            <a:endParaRPr b="0" i="0" sz="1650" u="none" cap="none" strike="noStrike">
              <a:solidFill>
                <a:srgbClr val="323232"/>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650"/>
              <a:buFont typeface="Arial"/>
              <a:buNone/>
            </a:pPr>
            <a:r>
              <a:rPr b="0" i="0" lang="en-US" sz="1650" u="none" cap="none" strike="noStrike">
                <a:solidFill>
                  <a:srgbClr val="323232"/>
                </a:solidFill>
                <a:latin typeface="Arial"/>
                <a:ea typeface="Arial"/>
                <a:cs typeface="Arial"/>
                <a:sym typeface="Arial"/>
              </a:rPr>
              <a:t>Participation across distance and time zones </a:t>
            </a:r>
            <a:endParaRPr b="0" i="0" sz="1650" u="none" cap="none" strike="noStrike">
              <a:solidFill>
                <a:srgbClr val="323232"/>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650"/>
              <a:buFont typeface="Arial"/>
              <a:buNone/>
            </a:pPr>
            <a:r>
              <a:rPr b="0" i="0" lang="en-US" sz="1650" u="none" cap="none" strike="noStrike">
                <a:solidFill>
                  <a:srgbClr val="323232"/>
                </a:solidFill>
                <a:latin typeface="Arial"/>
                <a:ea typeface="Arial"/>
                <a:cs typeface="Arial"/>
                <a:sym typeface="Arial"/>
              </a:rPr>
              <a:t>Access for members who cannot easily attend physically </a:t>
            </a:r>
            <a:endParaRPr b="0" i="0" sz="1650" u="none" cap="none" strike="noStrike">
              <a:solidFill>
                <a:srgbClr val="323232"/>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650"/>
              <a:buFont typeface="Arial"/>
              <a:buNone/>
            </a:pPr>
            <a:r>
              <a:rPr b="0" i="0" lang="en-US" sz="1650" u="none" cap="none" strike="noStrike">
                <a:solidFill>
                  <a:srgbClr val="323232"/>
                </a:solidFill>
                <a:latin typeface="Arial"/>
                <a:ea typeface="Arial"/>
                <a:cs typeface="Arial"/>
                <a:sym typeface="Arial"/>
              </a:rPr>
              <a:t>Connections that might never happen in one room</a:t>
            </a:r>
            <a:endParaRPr b="0" i="0" sz="1650" u="none" cap="none" strike="noStrike">
              <a:solidFill>
                <a:srgbClr val="323232"/>
              </a:solidFill>
              <a:latin typeface="Arial"/>
              <a:ea typeface="Arial"/>
              <a:cs typeface="Arial"/>
              <a:sym typeface="Arial"/>
            </a:endParaRPr>
          </a:p>
        </p:txBody>
      </p:sp>
      <p:sp>
        <p:nvSpPr>
          <p:cNvPr id="160" name="Google Shape;160;p6"/>
          <p:cNvSpPr txBox="1"/>
          <p:nvPr/>
        </p:nvSpPr>
        <p:spPr>
          <a:xfrm>
            <a:off x="4480560" y="1627632"/>
            <a:ext cx="2743200" cy="502920"/>
          </a:xfrm>
          <a:prstGeom prst="rect">
            <a:avLst/>
          </a:prstGeom>
          <a:noFill/>
          <a:ln>
            <a:noFill/>
          </a:ln>
        </p:spPr>
        <p:txBody>
          <a:bodyPr anchorCtr="0" anchor="t" bIns="36575" lIns="36575" spcFirstLastPara="1" rIns="36575" wrap="square" tIns="36575">
            <a:spAutoFit/>
          </a:bodyPr>
          <a:lstStyle/>
          <a:p>
            <a:pPr indent="0" lvl="0" marL="0" marR="0" rtl="0" algn="l">
              <a:lnSpc>
                <a:spcPct val="105000"/>
              </a:lnSpc>
              <a:spcBef>
                <a:spcPts val="0"/>
              </a:spcBef>
              <a:spcAft>
                <a:spcPts val="0"/>
              </a:spcAft>
              <a:buClr>
                <a:srgbClr val="000000"/>
              </a:buClr>
              <a:buSzPts val="1650"/>
              <a:buFont typeface="Arial"/>
              <a:buNone/>
            </a:pPr>
            <a:r>
              <a:rPr b="1" i="0" lang="en-US" sz="1650" u="none" cap="none" strike="noStrike">
                <a:solidFill>
                  <a:srgbClr val="26487A"/>
                </a:solidFill>
                <a:latin typeface="Arial"/>
                <a:ea typeface="Arial"/>
                <a:cs typeface="Arial"/>
                <a:sym typeface="Arial"/>
              </a:rPr>
              <a:t>What needs attention</a:t>
            </a:r>
            <a:endParaRPr b="0" i="0" sz="1400" u="none" cap="none" strike="noStrike">
              <a:solidFill>
                <a:srgbClr val="000000"/>
              </a:solidFill>
              <a:latin typeface="Arial"/>
              <a:ea typeface="Arial"/>
              <a:cs typeface="Arial"/>
              <a:sym typeface="Arial"/>
            </a:endParaRPr>
          </a:p>
        </p:txBody>
      </p:sp>
      <p:sp>
        <p:nvSpPr>
          <p:cNvPr id="161" name="Google Shape;161;p6"/>
          <p:cNvSpPr txBox="1"/>
          <p:nvPr/>
        </p:nvSpPr>
        <p:spPr>
          <a:xfrm>
            <a:off x="4480550" y="2148850"/>
            <a:ext cx="3881400" cy="2235600"/>
          </a:xfrm>
          <a:prstGeom prst="rect">
            <a:avLst/>
          </a:prstGeom>
          <a:noFill/>
          <a:ln>
            <a:noFill/>
          </a:ln>
        </p:spPr>
        <p:txBody>
          <a:bodyPr anchorCtr="0" anchor="t" bIns="36575" lIns="36575" spcFirstLastPara="1" rIns="36575" wrap="square" tIns="36575">
            <a:spAutoFit/>
          </a:bodyPr>
          <a:lstStyle/>
          <a:p>
            <a:pPr indent="0" lvl="0" marL="0" marR="0" rtl="0" algn="l">
              <a:lnSpc>
                <a:spcPct val="105000"/>
              </a:lnSpc>
              <a:spcBef>
                <a:spcPts val="0"/>
              </a:spcBef>
              <a:spcAft>
                <a:spcPts val="0"/>
              </a:spcAft>
              <a:buClr>
                <a:srgbClr val="000000"/>
              </a:buClr>
              <a:buSzPts val="1650"/>
              <a:buFont typeface="Arial"/>
              <a:buNone/>
            </a:pPr>
            <a:r>
              <a:rPr b="0" i="0" lang="en-US" sz="1650" u="none" cap="none" strike="noStrike">
                <a:solidFill>
                  <a:srgbClr val="00327C"/>
                </a:solidFill>
                <a:latin typeface="Arial"/>
                <a:ea typeface="Arial"/>
                <a:cs typeface="Arial"/>
                <a:sym typeface="Arial"/>
              </a:rPr>
              <a:t>Technology becomes part of the environment (equip, platform, guidelines)</a:t>
            </a:r>
            <a:endParaRPr b="0" i="0" sz="165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650"/>
              <a:buFont typeface="Arial"/>
              <a:buNone/>
            </a:pPr>
            <a:r>
              <a:rPr b="0" i="0" lang="en-US" sz="1650" u="none" cap="none" strike="noStrike">
                <a:solidFill>
                  <a:srgbClr val="00327C"/>
                </a:solidFill>
                <a:latin typeface="Arial"/>
                <a:ea typeface="Arial"/>
                <a:cs typeface="Arial"/>
                <a:sym typeface="Arial"/>
              </a:rPr>
              <a:t>Communication can feel less personal </a:t>
            </a:r>
            <a:endParaRPr b="0" i="0" sz="165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650"/>
              <a:buFont typeface="Arial"/>
              <a:buNone/>
            </a:pPr>
            <a:r>
              <a:rPr b="0" i="0" lang="en-US" sz="1650" u="none" cap="none" strike="noStrike">
                <a:solidFill>
                  <a:srgbClr val="00327C"/>
                </a:solidFill>
                <a:latin typeface="Arial"/>
                <a:ea typeface="Arial"/>
                <a:cs typeface="Arial"/>
                <a:sym typeface="Arial"/>
              </a:rPr>
              <a:t>Trusted servants need different skills and tools </a:t>
            </a:r>
            <a:endParaRPr b="0" i="0" sz="165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650"/>
              <a:buFont typeface="Arial"/>
              <a:buNone/>
            </a:pPr>
            <a:r>
              <a:rPr b="0" i="0" lang="en-US" sz="1650" u="none" cap="none" strike="noStrike">
                <a:solidFill>
                  <a:srgbClr val="00327C"/>
                </a:solidFill>
                <a:latin typeface="Arial"/>
                <a:ea typeface="Arial"/>
                <a:cs typeface="Arial"/>
                <a:sym typeface="Arial"/>
              </a:rPr>
              <a:t>Physical service structures </a:t>
            </a:r>
            <a:endParaRPr b="0" i="0" sz="165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650"/>
              <a:buFont typeface="Arial"/>
              <a:buNone/>
            </a:pPr>
            <a:r>
              <a:rPr b="0" i="0" lang="en-US" sz="1650" u="none" cap="none" strike="noStrike">
                <a:solidFill>
                  <a:srgbClr val="00327C"/>
                </a:solidFill>
                <a:latin typeface="Arial"/>
                <a:ea typeface="Arial"/>
                <a:cs typeface="Arial"/>
                <a:sym typeface="Arial"/>
              </a:rPr>
              <a:t>may not fit (outdoor events)</a:t>
            </a:r>
            <a:endParaRPr b="0" i="0" sz="1650" u="none" cap="none" strike="noStrike">
              <a:solidFill>
                <a:srgbClr val="00327C"/>
              </a:solidFill>
              <a:latin typeface="Arial"/>
              <a:ea typeface="Arial"/>
              <a:cs typeface="Arial"/>
              <a:sym typeface="Arial"/>
            </a:endParaRPr>
          </a:p>
        </p:txBody>
      </p:sp>
      <p:sp>
        <p:nvSpPr>
          <p:cNvPr id="162" name="Google Shape;162;p6"/>
          <p:cNvSpPr txBox="1"/>
          <p:nvPr/>
        </p:nvSpPr>
        <p:spPr>
          <a:xfrm>
            <a:off x="92650" y="4829242"/>
            <a:ext cx="1326000" cy="2355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8:40-8:42</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6" name="Shape 166"/>
        <p:cNvGrpSpPr/>
        <p:nvPr/>
      </p:nvGrpSpPr>
      <p:grpSpPr>
        <a:xfrm>
          <a:off x="0" y="0"/>
          <a:ext cx="0" cy="0"/>
          <a:chOff x="0" y="0"/>
          <a:chExt cx="0" cy="0"/>
        </a:xfrm>
      </p:grpSpPr>
      <p:sp>
        <p:nvSpPr>
          <p:cNvPr id="167" name="Google Shape;167;p7"/>
          <p:cNvSpPr txBox="1"/>
          <p:nvPr/>
        </p:nvSpPr>
        <p:spPr>
          <a:xfrm>
            <a:off x="384048" y="164592"/>
            <a:ext cx="6766560" cy="32004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2 · WHAT’S DIFFERENT?</a:t>
            </a:r>
            <a:endParaRPr b="0" i="0" sz="1400" u="none" cap="none" strike="noStrike">
              <a:solidFill>
                <a:srgbClr val="000000"/>
              </a:solidFill>
              <a:latin typeface="Arial"/>
              <a:ea typeface="Arial"/>
              <a:cs typeface="Arial"/>
              <a:sym typeface="Arial"/>
            </a:endParaRPr>
          </a:p>
        </p:txBody>
      </p:sp>
      <p:sp>
        <p:nvSpPr>
          <p:cNvPr id="168" name="Google Shape;168;p7"/>
          <p:cNvSpPr txBox="1"/>
          <p:nvPr/>
        </p:nvSpPr>
        <p:spPr>
          <a:xfrm>
            <a:off x="7772400" y="164592"/>
            <a:ext cx="1326000" cy="2355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10–17 min</a:t>
            </a:r>
            <a:endParaRPr b="0" i="0" sz="1400" u="none" cap="none" strike="noStrike">
              <a:solidFill>
                <a:srgbClr val="000000"/>
              </a:solidFill>
              <a:latin typeface="Arial"/>
              <a:ea typeface="Arial"/>
              <a:cs typeface="Arial"/>
              <a:sym typeface="Arial"/>
            </a:endParaRPr>
          </a:p>
        </p:txBody>
      </p:sp>
      <p:sp>
        <p:nvSpPr>
          <p:cNvPr id="169" name="Google Shape;169;p7"/>
          <p:cNvSpPr txBox="1"/>
          <p:nvPr/>
        </p:nvSpPr>
        <p:spPr>
          <a:xfrm>
            <a:off x="8229600" y="4590288"/>
            <a:ext cx="502800" cy="2277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00"/>
              <a:buFont typeface="Arial"/>
              <a:buNone/>
            </a:pPr>
            <a:r>
              <a:rPr b="1" i="0" lang="en-US" sz="1000" u="none" cap="none" strike="noStrike">
                <a:solidFill>
                  <a:srgbClr val="26487A"/>
                </a:solidFill>
                <a:latin typeface="Arial"/>
                <a:ea typeface="Arial"/>
                <a:cs typeface="Arial"/>
                <a:sym typeface="Arial"/>
              </a:rPr>
              <a:t>07</a:t>
            </a:r>
            <a:endParaRPr b="0" i="0" sz="1400" u="none" cap="none" strike="noStrike">
              <a:solidFill>
                <a:srgbClr val="000000"/>
              </a:solidFill>
              <a:latin typeface="Arial"/>
              <a:ea typeface="Arial"/>
              <a:cs typeface="Arial"/>
              <a:sym typeface="Arial"/>
            </a:endParaRPr>
          </a:p>
        </p:txBody>
      </p:sp>
      <p:sp>
        <p:nvSpPr>
          <p:cNvPr id="170" name="Google Shape;170;p7"/>
          <p:cNvSpPr txBox="1"/>
          <p:nvPr/>
        </p:nvSpPr>
        <p:spPr>
          <a:xfrm>
            <a:off x="1371600" y="3401568"/>
            <a:ext cx="6217800" cy="335700"/>
          </a:xfrm>
          <a:prstGeom prst="rect">
            <a:avLst/>
          </a:prstGeom>
          <a:noFill/>
          <a:ln>
            <a:noFill/>
          </a:ln>
        </p:spPr>
        <p:txBody>
          <a:bodyPr anchorCtr="0" anchor="ctr" bIns="36575" lIns="36575" spcFirstLastPara="1" rIns="36575" wrap="square" tIns="36575">
            <a:spAutoFit/>
          </a:bodyPr>
          <a:lstStyle/>
          <a:p>
            <a:pPr indent="0" lvl="0" marL="0" marR="0" rtl="0" algn="ctr">
              <a:lnSpc>
                <a:spcPct val="105000"/>
              </a:lnSpc>
              <a:spcBef>
                <a:spcPts val="0"/>
              </a:spcBef>
              <a:spcAft>
                <a:spcPts val="0"/>
              </a:spcAft>
              <a:buClr>
                <a:srgbClr val="000000"/>
              </a:buClr>
              <a:buSzPts val="1700"/>
              <a:buFont typeface="Arial"/>
              <a:buNone/>
            </a:pPr>
            <a:r>
              <a:rPr b="0" i="0" lang="en-US" sz="1700" u="none" cap="none" strike="noStrike">
                <a:solidFill>
                  <a:srgbClr val="555555"/>
                </a:solidFill>
                <a:latin typeface="Arial"/>
                <a:ea typeface="Arial"/>
                <a:cs typeface="Arial"/>
                <a:sym typeface="Arial"/>
              </a:rPr>
              <a:t>Invite each table to share one advantage and one challenge.</a:t>
            </a:r>
            <a:endParaRPr b="0" i="0" sz="1400" u="none" cap="none" strike="noStrike">
              <a:solidFill>
                <a:srgbClr val="000000"/>
              </a:solidFill>
              <a:latin typeface="Arial"/>
              <a:ea typeface="Arial"/>
              <a:cs typeface="Arial"/>
              <a:sym typeface="Arial"/>
            </a:endParaRPr>
          </a:p>
        </p:txBody>
      </p:sp>
      <p:sp>
        <p:nvSpPr>
          <p:cNvPr id="171" name="Google Shape;171;p7"/>
          <p:cNvSpPr txBox="1"/>
          <p:nvPr/>
        </p:nvSpPr>
        <p:spPr>
          <a:xfrm>
            <a:off x="1188720" y="658368"/>
            <a:ext cx="6766500" cy="3972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2100"/>
              <a:buFont typeface="Arial"/>
              <a:buNone/>
            </a:pPr>
            <a:r>
              <a:rPr b="1" i="0" lang="en-US" sz="2100" u="none" cap="none" strike="noStrike">
                <a:solidFill>
                  <a:srgbClr val="26487A"/>
                </a:solidFill>
                <a:latin typeface="Arial"/>
                <a:ea typeface="Arial"/>
                <a:cs typeface="Arial"/>
                <a:sym typeface="Arial"/>
              </a:rPr>
              <a:t>Large-group discussion</a:t>
            </a:r>
            <a:endParaRPr b="0" i="0" sz="1400" u="none" cap="none" strike="noStrike">
              <a:solidFill>
                <a:srgbClr val="000000"/>
              </a:solidFill>
              <a:latin typeface="Arial"/>
              <a:ea typeface="Arial"/>
              <a:cs typeface="Arial"/>
              <a:sym typeface="Arial"/>
            </a:endParaRPr>
          </a:p>
        </p:txBody>
      </p:sp>
      <p:sp>
        <p:nvSpPr>
          <p:cNvPr id="172" name="Google Shape;172;p7"/>
          <p:cNvSpPr txBox="1"/>
          <p:nvPr/>
        </p:nvSpPr>
        <p:spPr>
          <a:xfrm>
            <a:off x="1325880" y="1696212"/>
            <a:ext cx="6492300" cy="804900"/>
          </a:xfrm>
          <a:prstGeom prst="rect">
            <a:avLst/>
          </a:prstGeom>
          <a:noFill/>
          <a:ln>
            <a:noFill/>
          </a:ln>
        </p:spPr>
        <p:txBody>
          <a:bodyPr anchorCtr="0" anchor="ctr" bIns="54850" lIns="54850" spcFirstLastPara="1" rIns="54850" wrap="square" tIns="54850">
            <a:spAutoFit/>
          </a:bodyPr>
          <a:lstStyle/>
          <a:p>
            <a:pPr indent="0" lvl="0" marL="0" marR="0" rtl="0" algn="ctr">
              <a:lnSpc>
                <a:spcPct val="105000"/>
              </a:lnSpc>
              <a:spcBef>
                <a:spcPts val="0"/>
              </a:spcBef>
              <a:spcAft>
                <a:spcPts val="0"/>
              </a:spcAft>
              <a:buClr>
                <a:srgbClr val="000000"/>
              </a:buClr>
              <a:buSzPts val="2200"/>
              <a:buFont typeface="Arial"/>
              <a:buNone/>
            </a:pPr>
            <a:r>
              <a:rPr b="0" i="0" lang="en-US" sz="2200" u="none" cap="none" strike="noStrike">
                <a:solidFill>
                  <a:srgbClr val="232323"/>
                </a:solidFill>
                <a:latin typeface="Arial"/>
                <a:ea typeface="Arial"/>
                <a:cs typeface="Arial"/>
                <a:sym typeface="Arial"/>
              </a:rPr>
              <a:t>Are there additional advantages and challenges of virtual or hybrid NA service?</a:t>
            </a:r>
            <a:endParaRPr b="0" i="0" sz="1400" u="none" cap="none" strike="noStrike">
              <a:solidFill>
                <a:srgbClr val="000000"/>
              </a:solidFill>
              <a:latin typeface="Arial"/>
              <a:ea typeface="Arial"/>
              <a:cs typeface="Arial"/>
              <a:sym typeface="Arial"/>
            </a:endParaRPr>
          </a:p>
        </p:txBody>
      </p:sp>
      <p:sp>
        <p:nvSpPr>
          <p:cNvPr id="173" name="Google Shape;173;p7"/>
          <p:cNvSpPr txBox="1"/>
          <p:nvPr/>
        </p:nvSpPr>
        <p:spPr>
          <a:xfrm>
            <a:off x="92650" y="4829242"/>
            <a:ext cx="1326000" cy="2355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8:42-8:47</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7" name="Shape 177"/>
        <p:cNvGrpSpPr/>
        <p:nvPr/>
      </p:nvGrpSpPr>
      <p:grpSpPr>
        <a:xfrm>
          <a:off x="0" y="0"/>
          <a:ext cx="0" cy="0"/>
          <a:chOff x="0" y="0"/>
          <a:chExt cx="0" cy="0"/>
        </a:xfrm>
      </p:grpSpPr>
      <p:sp>
        <p:nvSpPr>
          <p:cNvPr id="178" name="Google Shape;178;p8"/>
          <p:cNvSpPr txBox="1"/>
          <p:nvPr/>
        </p:nvSpPr>
        <p:spPr>
          <a:xfrm>
            <a:off x="384048" y="164592"/>
            <a:ext cx="6766560" cy="32004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3 · ATMOSPHERE OF RECOVERY</a:t>
            </a:r>
            <a:endParaRPr b="0" i="0" sz="1400" u="none" cap="none" strike="noStrike">
              <a:solidFill>
                <a:srgbClr val="000000"/>
              </a:solidFill>
              <a:latin typeface="Arial"/>
              <a:ea typeface="Arial"/>
              <a:cs typeface="Arial"/>
              <a:sym typeface="Arial"/>
            </a:endParaRPr>
          </a:p>
        </p:txBody>
      </p:sp>
      <p:sp>
        <p:nvSpPr>
          <p:cNvPr id="179" name="Google Shape;179;p8"/>
          <p:cNvSpPr txBox="1"/>
          <p:nvPr/>
        </p:nvSpPr>
        <p:spPr>
          <a:xfrm>
            <a:off x="7772400" y="164592"/>
            <a:ext cx="1326000" cy="2355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17–28 min</a:t>
            </a:r>
            <a:endParaRPr b="0" i="0" sz="1400" u="none" cap="none" strike="noStrike">
              <a:solidFill>
                <a:srgbClr val="000000"/>
              </a:solidFill>
              <a:latin typeface="Arial"/>
              <a:ea typeface="Arial"/>
              <a:cs typeface="Arial"/>
              <a:sym typeface="Arial"/>
            </a:endParaRPr>
          </a:p>
        </p:txBody>
      </p:sp>
      <p:sp>
        <p:nvSpPr>
          <p:cNvPr id="180" name="Google Shape;180;p8"/>
          <p:cNvSpPr txBox="1"/>
          <p:nvPr/>
        </p:nvSpPr>
        <p:spPr>
          <a:xfrm>
            <a:off x="8229600" y="4590288"/>
            <a:ext cx="502800" cy="2277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00"/>
              <a:buFont typeface="Arial"/>
              <a:buNone/>
            </a:pPr>
            <a:r>
              <a:rPr b="1" i="0" lang="en-US" sz="1000" u="none" cap="none" strike="noStrike">
                <a:solidFill>
                  <a:srgbClr val="26487A"/>
                </a:solidFill>
                <a:latin typeface="Arial"/>
                <a:ea typeface="Arial"/>
                <a:cs typeface="Arial"/>
                <a:sym typeface="Arial"/>
              </a:rPr>
              <a:t>08</a:t>
            </a:r>
            <a:endParaRPr b="0" i="0" sz="1400" u="none" cap="none" strike="noStrike">
              <a:solidFill>
                <a:srgbClr val="000000"/>
              </a:solidFill>
              <a:latin typeface="Arial"/>
              <a:ea typeface="Arial"/>
              <a:cs typeface="Arial"/>
              <a:sym typeface="Arial"/>
            </a:endParaRPr>
          </a:p>
        </p:txBody>
      </p:sp>
      <p:sp>
        <p:nvSpPr>
          <p:cNvPr id="181" name="Google Shape;181;p8"/>
          <p:cNvSpPr txBox="1"/>
          <p:nvPr/>
        </p:nvSpPr>
        <p:spPr>
          <a:xfrm>
            <a:off x="1234440" y="658368"/>
            <a:ext cx="6675120" cy="82296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2100"/>
              <a:buFont typeface="Arial"/>
              <a:buNone/>
            </a:pPr>
            <a:r>
              <a:rPr b="1" i="0" lang="en-US" sz="2100" u="none" cap="none" strike="noStrike">
                <a:solidFill>
                  <a:srgbClr val="26487A"/>
                </a:solidFill>
                <a:latin typeface="Arial"/>
                <a:ea typeface="Arial"/>
                <a:cs typeface="Arial"/>
                <a:sym typeface="Arial"/>
              </a:rPr>
              <a:t>Clear sound is a spiritual courtesy</a:t>
            </a:r>
            <a:endParaRPr b="0" i="0" sz="1400" u="none" cap="none" strike="noStrike">
              <a:solidFill>
                <a:srgbClr val="000000"/>
              </a:solidFill>
              <a:latin typeface="Arial"/>
              <a:ea typeface="Arial"/>
              <a:cs typeface="Arial"/>
              <a:sym typeface="Arial"/>
            </a:endParaRPr>
          </a:p>
        </p:txBody>
      </p:sp>
      <p:sp>
        <p:nvSpPr>
          <p:cNvPr id="182" name="Google Shape;182;p8"/>
          <p:cNvSpPr txBox="1"/>
          <p:nvPr/>
        </p:nvSpPr>
        <p:spPr>
          <a:xfrm>
            <a:off x="1280149" y="1572775"/>
            <a:ext cx="7025100" cy="1822500"/>
          </a:xfrm>
          <a:prstGeom prst="rect">
            <a:avLst/>
          </a:prstGeom>
          <a:noFill/>
          <a:ln>
            <a:noFill/>
          </a:ln>
        </p:spPr>
        <p:txBody>
          <a:bodyPr anchorCtr="0" anchor="t" bIns="36575" lIns="36575" spcFirstLastPara="1" rIns="36575" wrap="square" tIns="36575">
            <a:spAutoFit/>
          </a:bodyPr>
          <a:lstStyle/>
          <a:p>
            <a:pPr indent="0" lvl="0" marL="0" marR="0" rtl="0" algn="l">
              <a:lnSpc>
                <a:spcPct val="105000"/>
              </a:lnSpc>
              <a:spcBef>
                <a:spcPts val="0"/>
              </a:spcBef>
              <a:spcAft>
                <a:spcPts val="0"/>
              </a:spcAft>
              <a:buClr>
                <a:srgbClr val="000000"/>
              </a:buClr>
              <a:buSzPts val="1800"/>
              <a:buFont typeface="Arial"/>
              <a:buNone/>
            </a:pPr>
            <a:r>
              <a:rPr b="0" i="0" lang="en-US" sz="1800" u="none" cap="none" strike="noStrike">
                <a:solidFill>
                  <a:srgbClr val="00327C"/>
                </a:solidFill>
                <a:latin typeface="Arial"/>
                <a:ea typeface="Arial"/>
                <a:cs typeface="Arial"/>
                <a:sym typeface="Arial"/>
              </a:rPr>
              <a:t>Use equipment that lets people speak and hear clearly (no cells!)</a:t>
            </a:r>
            <a:endParaRPr b="0" i="0" sz="140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800"/>
              <a:buFont typeface="Arial"/>
              <a:buNone/>
            </a:pPr>
            <a:r>
              <a:rPr b="0" i="0" lang="en-US" sz="1800" u="none" cap="none" strike="noStrike">
                <a:solidFill>
                  <a:srgbClr val="00327C"/>
                </a:solidFill>
                <a:latin typeface="Arial"/>
                <a:ea typeface="Arial"/>
                <a:cs typeface="Arial"/>
                <a:sym typeface="Arial"/>
              </a:rPr>
              <a:t>Mute and unmute with awareness</a:t>
            </a:r>
            <a:endParaRPr b="0" i="0" sz="140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800"/>
              <a:buFont typeface="Arial"/>
              <a:buNone/>
            </a:pPr>
            <a:r>
              <a:rPr b="0" i="0" lang="en-US" sz="1800" u="none" cap="none" strike="noStrike">
                <a:solidFill>
                  <a:srgbClr val="00327C"/>
                </a:solidFill>
                <a:latin typeface="Arial"/>
                <a:ea typeface="Arial"/>
                <a:cs typeface="Arial"/>
                <a:sym typeface="Arial"/>
              </a:rPr>
              <a:t>Reduce background noise, echo, and distractions</a:t>
            </a:r>
            <a:endParaRPr b="0" i="0" sz="140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800"/>
              <a:buFont typeface="Arial"/>
              <a:buNone/>
            </a:pPr>
            <a:r>
              <a:rPr b="0" i="0" lang="en-US" sz="1800" u="none" cap="none" strike="noStrike">
                <a:solidFill>
                  <a:srgbClr val="00327C"/>
                </a:solidFill>
                <a:latin typeface="Arial"/>
                <a:ea typeface="Arial"/>
                <a:cs typeface="Arial"/>
                <a:sym typeface="Arial"/>
              </a:rPr>
              <a:t>Use lighting, cameras, headphones, and headsets intentionally</a:t>
            </a:r>
            <a:endParaRPr b="0" i="0" sz="140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800"/>
              <a:buFont typeface="Arial"/>
              <a:buNone/>
            </a:pPr>
            <a:r>
              <a:rPr b="0" i="0" lang="en-US" sz="1800" u="none" cap="none" strike="noStrike">
                <a:solidFill>
                  <a:srgbClr val="00327C"/>
                </a:solidFill>
                <a:latin typeface="Arial"/>
                <a:ea typeface="Arial"/>
                <a:cs typeface="Arial"/>
                <a:sym typeface="Arial"/>
              </a:rPr>
              <a:t>Make technology serve participation—not dominate it</a:t>
            </a:r>
            <a:endParaRPr b="0" i="0" sz="1400" u="none" cap="none" strike="noStrike">
              <a:solidFill>
                <a:srgbClr val="00327C"/>
              </a:solidFill>
              <a:latin typeface="Arial"/>
              <a:ea typeface="Arial"/>
              <a:cs typeface="Arial"/>
              <a:sym typeface="Arial"/>
            </a:endParaRPr>
          </a:p>
        </p:txBody>
      </p:sp>
      <p:sp>
        <p:nvSpPr>
          <p:cNvPr id="183" name="Google Shape;183;p8"/>
          <p:cNvSpPr txBox="1"/>
          <p:nvPr/>
        </p:nvSpPr>
        <p:spPr>
          <a:xfrm>
            <a:off x="1280150" y="3828825"/>
            <a:ext cx="6766500" cy="335700"/>
          </a:xfrm>
          <a:prstGeom prst="rect">
            <a:avLst/>
          </a:prstGeom>
          <a:noFill/>
          <a:ln>
            <a:noFill/>
          </a:ln>
        </p:spPr>
        <p:txBody>
          <a:bodyPr anchorCtr="0" anchor="ctr" bIns="36575" lIns="36575" spcFirstLastPara="1" rIns="36575" wrap="square" tIns="36575">
            <a:spAutoFit/>
          </a:bodyPr>
          <a:lstStyle/>
          <a:p>
            <a:pPr indent="0" lvl="0" marL="0" marR="0" rtl="0" algn="ctr">
              <a:lnSpc>
                <a:spcPct val="105000"/>
              </a:lnSpc>
              <a:spcBef>
                <a:spcPts val="0"/>
              </a:spcBef>
              <a:spcAft>
                <a:spcPts val="0"/>
              </a:spcAft>
              <a:buClr>
                <a:srgbClr val="000000"/>
              </a:buClr>
              <a:buSzPts val="1700"/>
              <a:buFont typeface="Arial"/>
              <a:buNone/>
            </a:pPr>
            <a:r>
              <a:rPr b="1" lang="en-US" sz="1700">
                <a:solidFill>
                  <a:srgbClr val="00327C"/>
                </a:solidFill>
              </a:rPr>
              <a:t>Ask participants for </a:t>
            </a:r>
            <a:r>
              <a:rPr b="1" i="0" lang="en-US" sz="1700" u="none" cap="none" strike="noStrike">
                <a:solidFill>
                  <a:srgbClr val="00327C"/>
                </a:solidFill>
              </a:rPr>
              <a:t>additional practical tips?</a:t>
            </a:r>
            <a:endParaRPr b="1" i="0" sz="1700" u="none" cap="none" strike="noStrike">
              <a:solidFill>
                <a:srgbClr val="00327C"/>
              </a:solidFill>
            </a:endParaRPr>
          </a:p>
        </p:txBody>
      </p:sp>
      <p:sp>
        <p:nvSpPr>
          <p:cNvPr id="184" name="Google Shape;184;p8"/>
          <p:cNvSpPr txBox="1"/>
          <p:nvPr/>
        </p:nvSpPr>
        <p:spPr>
          <a:xfrm>
            <a:off x="92650" y="4829242"/>
            <a:ext cx="1326000" cy="2355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8:47-8:50</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8" name="Shape 188"/>
        <p:cNvGrpSpPr/>
        <p:nvPr/>
      </p:nvGrpSpPr>
      <p:grpSpPr>
        <a:xfrm>
          <a:off x="0" y="0"/>
          <a:ext cx="0" cy="0"/>
          <a:chOff x="0" y="0"/>
          <a:chExt cx="0" cy="0"/>
        </a:xfrm>
      </p:grpSpPr>
      <p:sp>
        <p:nvSpPr>
          <p:cNvPr id="189" name="Google Shape;189;p9"/>
          <p:cNvSpPr txBox="1"/>
          <p:nvPr/>
        </p:nvSpPr>
        <p:spPr>
          <a:xfrm>
            <a:off x="384048" y="164592"/>
            <a:ext cx="6766560" cy="32004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3 · ATMOSPHERE OF RECOVERY</a:t>
            </a:r>
            <a:endParaRPr b="0" i="0" sz="1400" u="none" cap="none" strike="noStrike">
              <a:solidFill>
                <a:srgbClr val="000000"/>
              </a:solidFill>
              <a:latin typeface="Arial"/>
              <a:ea typeface="Arial"/>
              <a:cs typeface="Arial"/>
              <a:sym typeface="Arial"/>
            </a:endParaRPr>
          </a:p>
        </p:txBody>
      </p:sp>
      <p:sp>
        <p:nvSpPr>
          <p:cNvPr id="190" name="Google Shape;190;p9"/>
          <p:cNvSpPr txBox="1"/>
          <p:nvPr/>
        </p:nvSpPr>
        <p:spPr>
          <a:xfrm>
            <a:off x="7772400" y="164592"/>
            <a:ext cx="1326000" cy="2355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17-28 min</a:t>
            </a:r>
            <a:endParaRPr b="0" i="0" sz="1400" u="none" cap="none" strike="noStrike">
              <a:solidFill>
                <a:srgbClr val="000000"/>
              </a:solidFill>
              <a:latin typeface="Arial"/>
              <a:ea typeface="Arial"/>
              <a:cs typeface="Arial"/>
              <a:sym typeface="Arial"/>
            </a:endParaRPr>
          </a:p>
        </p:txBody>
      </p:sp>
      <p:sp>
        <p:nvSpPr>
          <p:cNvPr id="191" name="Google Shape;191;p9"/>
          <p:cNvSpPr txBox="1"/>
          <p:nvPr/>
        </p:nvSpPr>
        <p:spPr>
          <a:xfrm>
            <a:off x="8229600" y="4590288"/>
            <a:ext cx="502800" cy="2277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00"/>
              <a:buFont typeface="Arial"/>
              <a:buNone/>
            </a:pPr>
            <a:r>
              <a:rPr b="1" i="0" lang="en-US" sz="1000" u="none" cap="none" strike="noStrike">
                <a:solidFill>
                  <a:srgbClr val="26487A"/>
                </a:solidFill>
                <a:latin typeface="Arial"/>
                <a:ea typeface="Arial"/>
                <a:cs typeface="Arial"/>
                <a:sym typeface="Arial"/>
              </a:rPr>
              <a:t>9</a:t>
            </a:r>
            <a:endParaRPr b="0" i="0" sz="1400" u="none" cap="none" strike="noStrike">
              <a:solidFill>
                <a:srgbClr val="000000"/>
              </a:solidFill>
              <a:latin typeface="Arial"/>
              <a:ea typeface="Arial"/>
              <a:cs typeface="Arial"/>
              <a:sym typeface="Arial"/>
            </a:endParaRPr>
          </a:p>
        </p:txBody>
      </p:sp>
      <p:sp>
        <p:nvSpPr>
          <p:cNvPr id="192" name="Google Shape;192;p9"/>
          <p:cNvSpPr txBox="1"/>
          <p:nvPr/>
        </p:nvSpPr>
        <p:spPr>
          <a:xfrm>
            <a:off x="1234440" y="658368"/>
            <a:ext cx="6675120" cy="82296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2100"/>
              <a:buFont typeface="Arial"/>
              <a:buNone/>
            </a:pPr>
            <a:r>
              <a:rPr b="1" i="0" lang="en-US" sz="2100" u="none" cap="none" strike="noStrike">
                <a:solidFill>
                  <a:srgbClr val="26487A"/>
                </a:solidFill>
                <a:latin typeface="Arial"/>
                <a:ea typeface="Arial"/>
                <a:cs typeface="Arial"/>
                <a:sym typeface="Arial"/>
              </a:rPr>
              <a:t>Anonymity and privacy require group conscience</a:t>
            </a:r>
            <a:endParaRPr b="0" i="0" sz="1400" u="none" cap="none" strike="noStrike">
              <a:solidFill>
                <a:srgbClr val="000000"/>
              </a:solidFill>
              <a:latin typeface="Arial"/>
              <a:ea typeface="Arial"/>
              <a:cs typeface="Arial"/>
              <a:sym typeface="Arial"/>
            </a:endParaRPr>
          </a:p>
        </p:txBody>
      </p:sp>
      <p:sp>
        <p:nvSpPr>
          <p:cNvPr id="193" name="Google Shape;193;p9"/>
          <p:cNvSpPr txBox="1"/>
          <p:nvPr/>
        </p:nvSpPr>
        <p:spPr>
          <a:xfrm>
            <a:off x="1280160" y="1572768"/>
            <a:ext cx="6949440" cy="1815753"/>
          </a:xfrm>
          <a:prstGeom prst="rect">
            <a:avLst/>
          </a:prstGeom>
          <a:noFill/>
          <a:ln>
            <a:noFill/>
          </a:ln>
        </p:spPr>
        <p:txBody>
          <a:bodyPr anchorCtr="0" anchor="t" bIns="36575" lIns="36575" spcFirstLastPara="1" rIns="36575" wrap="square" tIns="36575">
            <a:spAutoFit/>
          </a:bodyPr>
          <a:lstStyle/>
          <a:p>
            <a:pPr indent="0" lvl="0" marL="0" marR="0" rtl="0" algn="l">
              <a:lnSpc>
                <a:spcPct val="105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Protect anonymity in online spaces</a:t>
            </a:r>
            <a:endParaRPr b="0" i="0" sz="1400" u="none" cap="none" strike="noStrike">
              <a:solidFill>
                <a:srgbClr val="000000"/>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Address cameras that reveal people or surroundings unexpectedly</a:t>
            </a:r>
            <a:endParaRPr b="0" i="0" sz="1400" u="none" cap="none" strike="noStrike">
              <a:solidFill>
                <a:srgbClr val="000000"/>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Do not record without everyone’s permission</a:t>
            </a:r>
            <a:endParaRPr b="0" i="0" sz="1400" u="none" cap="none" strike="noStrike">
              <a:solidFill>
                <a:srgbClr val="000000"/>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Consider whether recording should be prohibited</a:t>
            </a:r>
            <a:endParaRPr b="0" i="0" sz="1400" u="none" cap="none" strike="noStrike">
              <a:solidFill>
                <a:srgbClr val="000000"/>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Decide whether agreeing not to record is a condition of participation</a:t>
            </a:r>
            <a:endParaRPr b="0" i="0" sz="1400" u="none" cap="none" strike="noStrike">
              <a:solidFill>
                <a:srgbClr val="000000"/>
              </a:solidFill>
              <a:latin typeface="Arial"/>
              <a:ea typeface="Arial"/>
              <a:cs typeface="Arial"/>
              <a:sym typeface="Arial"/>
            </a:endParaRPr>
          </a:p>
        </p:txBody>
      </p:sp>
      <p:sp>
        <p:nvSpPr>
          <p:cNvPr id="194" name="Google Shape;194;p9"/>
          <p:cNvSpPr txBox="1"/>
          <p:nvPr/>
        </p:nvSpPr>
        <p:spPr>
          <a:xfrm>
            <a:off x="92650" y="4829242"/>
            <a:ext cx="1326000" cy="2355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8:50-8:51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8" name="Shape 198"/>
        <p:cNvGrpSpPr/>
        <p:nvPr/>
      </p:nvGrpSpPr>
      <p:grpSpPr>
        <a:xfrm>
          <a:off x="0" y="0"/>
          <a:ext cx="0" cy="0"/>
          <a:chOff x="0" y="0"/>
          <a:chExt cx="0" cy="0"/>
        </a:xfrm>
      </p:grpSpPr>
      <p:sp>
        <p:nvSpPr>
          <p:cNvPr id="199" name="Google Shape;199;p10"/>
          <p:cNvSpPr txBox="1"/>
          <p:nvPr/>
        </p:nvSpPr>
        <p:spPr>
          <a:xfrm>
            <a:off x="384048" y="164592"/>
            <a:ext cx="6766560" cy="32004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3 · ATMOSPHERE OF RECOVERY</a:t>
            </a:r>
            <a:endParaRPr b="0" i="0" sz="1400" u="none" cap="none" strike="noStrike">
              <a:solidFill>
                <a:srgbClr val="000000"/>
              </a:solidFill>
              <a:latin typeface="Arial"/>
              <a:ea typeface="Arial"/>
              <a:cs typeface="Arial"/>
              <a:sym typeface="Arial"/>
            </a:endParaRPr>
          </a:p>
        </p:txBody>
      </p:sp>
      <p:sp>
        <p:nvSpPr>
          <p:cNvPr id="200" name="Google Shape;200;p10"/>
          <p:cNvSpPr txBox="1"/>
          <p:nvPr/>
        </p:nvSpPr>
        <p:spPr>
          <a:xfrm>
            <a:off x="7772400" y="164592"/>
            <a:ext cx="1326000" cy="2355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17-28 min</a:t>
            </a:r>
            <a:endParaRPr b="1" i="0" sz="1050" u="none" cap="none" strike="noStrike">
              <a:solidFill>
                <a:srgbClr val="26487A"/>
              </a:solidFill>
              <a:latin typeface="Arial"/>
              <a:ea typeface="Arial"/>
              <a:cs typeface="Arial"/>
              <a:sym typeface="Arial"/>
            </a:endParaRPr>
          </a:p>
        </p:txBody>
      </p:sp>
      <p:sp>
        <p:nvSpPr>
          <p:cNvPr id="201" name="Google Shape;201;p10"/>
          <p:cNvSpPr txBox="1"/>
          <p:nvPr/>
        </p:nvSpPr>
        <p:spPr>
          <a:xfrm>
            <a:off x="8229600" y="4590288"/>
            <a:ext cx="502800" cy="2277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00"/>
              <a:buFont typeface="Arial"/>
              <a:buNone/>
            </a:pPr>
            <a:r>
              <a:rPr b="1" i="0" lang="en-US" sz="1000" u="none" cap="none" strike="noStrike">
                <a:solidFill>
                  <a:srgbClr val="26487A"/>
                </a:solidFill>
                <a:latin typeface="Arial"/>
                <a:ea typeface="Arial"/>
                <a:cs typeface="Arial"/>
                <a:sym typeface="Arial"/>
              </a:rPr>
              <a:t>10</a:t>
            </a:r>
            <a:endParaRPr b="0" i="0" sz="1400" u="none" cap="none" strike="noStrike">
              <a:solidFill>
                <a:srgbClr val="000000"/>
              </a:solidFill>
              <a:latin typeface="Arial"/>
              <a:ea typeface="Arial"/>
              <a:cs typeface="Arial"/>
              <a:sym typeface="Arial"/>
            </a:endParaRPr>
          </a:p>
        </p:txBody>
      </p:sp>
      <p:sp>
        <p:nvSpPr>
          <p:cNvPr id="202" name="Google Shape;202;p10"/>
          <p:cNvSpPr txBox="1"/>
          <p:nvPr/>
        </p:nvSpPr>
        <p:spPr>
          <a:xfrm>
            <a:off x="1234440" y="658368"/>
            <a:ext cx="6675120" cy="82296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2100"/>
              <a:buFont typeface="Arial"/>
              <a:buNone/>
            </a:pPr>
            <a:r>
              <a:rPr b="1" i="0" lang="en-US" sz="2100" u="none" cap="none" strike="noStrike">
                <a:solidFill>
                  <a:srgbClr val="26487A"/>
                </a:solidFill>
                <a:latin typeface="Arial"/>
                <a:ea typeface="Arial"/>
                <a:cs typeface="Arial"/>
                <a:sym typeface="Arial"/>
              </a:rPr>
              <a:t>Help members feel seen, heard, and welcomed</a:t>
            </a:r>
            <a:endParaRPr b="0" i="0" sz="1400" u="none" cap="none" strike="noStrike">
              <a:solidFill>
                <a:srgbClr val="000000"/>
              </a:solidFill>
              <a:latin typeface="Arial"/>
              <a:ea typeface="Arial"/>
              <a:cs typeface="Arial"/>
              <a:sym typeface="Arial"/>
            </a:endParaRPr>
          </a:p>
        </p:txBody>
      </p:sp>
      <p:sp>
        <p:nvSpPr>
          <p:cNvPr id="203" name="Google Shape;203;p10"/>
          <p:cNvSpPr txBox="1"/>
          <p:nvPr/>
        </p:nvSpPr>
        <p:spPr>
          <a:xfrm>
            <a:off x="1280150" y="1572775"/>
            <a:ext cx="7233000" cy="2404200"/>
          </a:xfrm>
          <a:prstGeom prst="rect">
            <a:avLst/>
          </a:prstGeom>
          <a:noFill/>
          <a:ln>
            <a:noFill/>
          </a:ln>
        </p:spPr>
        <p:txBody>
          <a:bodyPr anchorCtr="0" anchor="t" bIns="36575" lIns="36575" spcFirstLastPara="1" rIns="36575" wrap="square" tIns="36575">
            <a:spAutoFit/>
          </a:bodyPr>
          <a:lstStyle/>
          <a:p>
            <a:pPr indent="0" lvl="0" marL="0" marR="0" rtl="0" algn="l">
              <a:lnSpc>
                <a:spcPct val="105000"/>
              </a:lnSpc>
              <a:spcBef>
                <a:spcPts val="0"/>
              </a:spcBef>
              <a:spcAft>
                <a:spcPts val="0"/>
              </a:spcAft>
              <a:buClr>
                <a:srgbClr val="000000"/>
              </a:buClr>
              <a:buSzPts val="1800"/>
              <a:buFont typeface="Arial"/>
              <a:buNone/>
            </a:pPr>
            <a:r>
              <a:rPr b="0" i="0" lang="en-US" sz="1800" u="none" cap="none" strike="noStrike">
                <a:solidFill>
                  <a:srgbClr val="00327C"/>
                </a:solidFill>
                <a:latin typeface="Arial"/>
                <a:ea typeface="Arial"/>
                <a:cs typeface="Arial"/>
                <a:sym typeface="Arial"/>
              </a:rPr>
              <a:t>Use respectful, recovery-centered language (just like in person!</a:t>
            </a:r>
            <a:r>
              <a:rPr lang="en-US" sz="1800">
                <a:solidFill>
                  <a:srgbClr val="00327C"/>
                </a:solidFill>
              </a:rPr>
              <a:t>)</a:t>
            </a:r>
            <a:endParaRPr b="0" i="0" sz="140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800"/>
              <a:buFont typeface="Arial"/>
              <a:buNone/>
            </a:pPr>
            <a:r>
              <a:rPr b="0" i="0" lang="en-US" sz="1800" u="none" cap="none" strike="noStrike">
                <a:solidFill>
                  <a:srgbClr val="00327C"/>
                </a:solidFill>
                <a:latin typeface="Arial"/>
                <a:ea typeface="Arial"/>
                <a:cs typeface="Arial"/>
                <a:sym typeface="Arial"/>
              </a:rPr>
              <a:t>Respect the virtual “room” (no side conversations, distractions online or in person)</a:t>
            </a:r>
            <a:endParaRPr b="0" i="0" sz="140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800"/>
              <a:buFont typeface="Arial"/>
              <a:buNone/>
            </a:pPr>
            <a:r>
              <a:rPr b="0" i="0" lang="en-US" sz="1800" u="none" cap="none" strike="noStrike">
                <a:solidFill>
                  <a:srgbClr val="00327C"/>
                </a:solidFill>
                <a:latin typeface="Arial"/>
                <a:ea typeface="Arial"/>
                <a:cs typeface="Arial"/>
                <a:sym typeface="Arial"/>
              </a:rPr>
              <a:t>Welcome newcomers intentionally (good TS position!)</a:t>
            </a:r>
            <a:endParaRPr b="0" i="0" sz="140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800"/>
              <a:buFont typeface="Arial"/>
              <a:buNone/>
            </a:pPr>
            <a:r>
              <a:rPr b="0" i="0" lang="en-US" sz="1800" u="none" cap="none" strike="noStrike">
                <a:solidFill>
                  <a:srgbClr val="00327C"/>
                </a:solidFill>
                <a:latin typeface="Arial"/>
                <a:ea typeface="Arial"/>
                <a:cs typeface="Arial"/>
                <a:sym typeface="Arial"/>
              </a:rPr>
              <a:t>Create ways for members to participate—not just watch (note-taker, greeter, co-host, mute/unmute, help with outside distractors)</a:t>
            </a:r>
            <a:endParaRPr b="0" i="0" sz="140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800"/>
              <a:buFont typeface="Arial"/>
              <a:buNone/>
            </a:pPr>
            <a:r>
              <a:rPr b="0" i="0" lang="en-US" sz="1800" u="none" cap="none" strike="noStrike">
                <a:solidFill>
                  <a:srgbClr val="00327C"/>
                </a:solidFill>
                <a:latin typeface="Arial"/>
                <a:ea typeface="Arial"/>
                <a:cs typeface="Arial"/>
                <a:sym typeface="Arial"/>
              </a:rPr>
              <a:t>Make the meeting personal without compromising anonymity</a:t>
            </a:r>
            <a:endParaRPr b="0" i="0" sz="1400" u="none" cap="none" strike="noStrike">
              <a:solidFill>
                <a:srgbClr val="00327C"/>
              </a:solidFill>
              <a:latin typeface="Arial"/>
              <a:ea typeface="Arial"/>
              <a:cs typeface="Arial"/>
              <a:sym typeface="Arial"/>
            </a:endParaRPr>
          </a:p>
        </p:txBody>
      </p:sp>
      <p:sp>
        <p:nvSpPr>
          <p:cNvPr id="204" name="Google Shape;204;p10"/>
          <p:cNvSpPr txBox="1"/>
          <p:nvPr/>
        </p:nvSpPr>
        <p:spPr>
          <a:xfrm>
            <a:off x="92650" y="4829242"/>
            <a:ext cx="1326000" cy="2355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8:51-8:52</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8" name="Shape 208"/>
        <p:cNvGrpSpPr/>
        <p:nvPr/>
      </p:nvGrpSpPr>
      <p:grpSpPr>
        <a:xfrm>
          <a:off x="0" y="0"/>
          <a:ext cx="0" cy="0"/>
          <a:chOff x="0" y="0"/>
          <a:chExt cx="0" cy="0"/>
        </a:xfrm>
      </p:grpSpPr>
      <p:sp>
        <p:nvSpPr>
          <p:cNvPr id="209" name="Google Shape;209;p11"/>
          <p:cNvSpPr txBox="1"/>
          <p:nvPr/>
        </p:nvSpPr>
        <p:spPr>
          <a:xfrm>
            <a:off x="384048" y="164592"/>
            <a:ext cx="6766560" cy="32004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3 · ATMOSPHERE OF RECOVERY</a:t>
            </a:r>
            <a:endParaRPr b="0" i="0" sz="1400" u="none" cap="none" strike="noStrike">
              <a:solidFill>
                <a:srgbClr val="000000"/>
              </a:solidFill>
              <a:latin typeface="Arial"/>
              <a:ea typeface="Arial"/>
              <a:cs typeface="Arial"/>
              <a:sym typeface="Arial"/>
            </a:endParaRPr>
          </a:p>
        </p:txBody>
      </p:sp>
      <p:sp>
        <p:nvSpPr>
          <p:cNvPr id="210" name="Google Shape;210;p11"/>
          <p:cNvSpPr txBox="1"/>
          <p:nvPr/>
        </p:nvSpPr>
        <p:spPr>
          <a:xfrm>
            <a:off x="7772400" y="164592"/>
            <a:ext cx="1326000" cy="4053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chemeClr val="dk1"/>
              </a:buClr>
              <a:buSzPts val="1050"/>
              <a:buFont typeface="Arial"/>
              <a:buNone/>
            </a:pPr>
            <a:r>
              <a:rPr b="1" i="0" lang="en-US" sz="1050" u="none" cap="none" strike="noStrike">
                <a:solidFill>
                  <a:srgbClr val="26487A"/>
                </a:solidFill>
                <a:latin typeface="Arial"/>
                <a:ea typeface="Arial"/>
                <a:cs typeface="Arial"/>
                <a:sym typeface="Arial"/>
              </a:rPr>
              <a:t>17-28 min</a:t>
            </a:r>
            <a:endParaRPr b="1" i="0" sz="1050" u="none" cap="none" strike="noStrike">
              <a:solidFill>
                <a:srgbClr val="26487A"/>
              </a:solidFill>
              <a:latin typeface="Arial"/>
              <a:ea typeface="Arial"/>
              <a:cs typeface="Arial"/>
              <a:sym typeface="Arial"/>
            </a:endParaRPr>
          </a:p>
          <a:p>
            <a:pPr indent="0" lvl="0" marL="0" marR="0" rtl="0" algn="r">
              <a:lnSpc>
                <a:spcPct val="105000"/>
              </a:lnSpc>
              <a:spcBef>
                <a:spcPts val="0"/>
              </a:spcBef>
              <a:spcAft>
                <a:spcPts val="0"/>
              </a:spcAft>
              <a:buClr>
                <a:srgbClr val="000000"/>
              </a:buClr>
              <a:buSzPts val="1050"/>
              <a:buFont typeface="Arial"/>
              <a:buNone/>
            </a:pPr>
            <a:r>
              <a:t/>
            </a:r>
            <a:endParaRPr b="1" i="0" sz="1050" u="none" cap="none" strike="noStrike">
              <a:solidFill>
                <a:srgbClr val="26487A"/>
              </a:solidFill>
              <a:latin typeface="Arial"/>
              <a:ea typeface="Arial"/>
              <a:cs typeface="Arial"/>
              <a:sym typeface="Arial"/>
            </a:endParaRPr>
          </a:p>
        </p:txBody>
      </p:sp>
      <p:sp>
        <p:nvSpPr>
          <p:cNvPr id="211" name="Google Shape;211;p11"/>
          <p:cNvSpPr txBox="1"/>
          <p:nvPr/>
        </p:nvSpPr>
        <p:spPr>
          <a:xfrm>
            <a:off x="8229600" y="4590288"/>
            <a:ext cx="502800" cy="2277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00"/>
              <a:buFont typeface="Arial"/>
              <a:buNone/>
            </a:pPr>
            <a:r>
              <a:rPr b="1" i="0" lang="en-US" sz="1000" u="none" cap="none" strike="noStrike">
                <a:solidFill>
                  <a:srgbClr val="26487A"/>
                </a:solidFill>
                <a:latin typeface="Arial"/>
                <a:ea typeface="Arial"/>
                <a:cs typeface="Arial"/>
                <a:sym typeface="Arial"/>
              </a:rPr>
              <a:t>11</a:t>
            </a:r>
            <a:endParaRPr b="0" i="0" sz="1400" u="none" cap="none" strike="noStrike">
              <a:solidFill>
                <a:srgbClr val="000000"/>
              </a:solidFill>
              <a:latin typeface="Arial"/>
              <a:ea typeface="Arial"/>
              <a:cs typeface="Arial"/>
              <a:sym typeface="Arial"/>
            </a:endParaRPr>
          </a:p>
        </p:txBody>
      </p:sp>
      <p:sp>
        <p:nvSpPr>
          <p:cNvPr id="212" name="Google Shape;212;p11"/>
          <p:cNvSpPr txBox="1"/>
          <p:nvPr/>
        </p:nvSpPr>
        <p:spPr>
          <a:xfrm>
            <a:off x="1371600" y="2534568"/>
            <a:ext cx="6217800" cy="1709400"/>
          </a:xfrm>
          <a:prstGeom prst="rect">
            <a:avLst/>
          </a:prstGeom>
          <a:noFill/>
          <a:ln>
            <a:noFill/>
          </a:ln>
        </p:spPr>
        <p:txBody>
          <a:bodyPr anchorCtr="0" anchor="ctr" bIns="36575" lIns="36575" spcFirstLastPara="1" rIns="36575" wrap="square" tIns="36575">
            <a:spAutoFit/>
          </a:bodyPr>
          <a:lstStyle/>
          <a:p>
            <a:pPr indent="0" lvl="0" marL="0" marR="0" rtl="0" algn="ctr">
              <a:lnSpc>
                <a:spcPct val="105000"/>
              </a:lnSpc>
              <a:spcBef>
                <a:spcPts val="0"/>
              </a:spcBef>
              <a:spcAft>
                <a:spcPts val="0"/>
              </a:spcAft>
              <a:buClr>
                <a:srgbClr val="000000"/>
              </a:buClr>
              <a:buSzPts val="1700"/>
              <a:buFont typeface="Arial"/>
              <a:buNone/>
            </a:pPr>
            <a:r>
              <a:rPr b="0" i="0" lang="en-US" sz="1700" u="none" cap="none" strike="noStrike">
                <a:solidFill>
                  <a:srgbClr val="00327C"/>
                </a:solidFill>
                <a:latin typeface="Arial"/>
                <a:ea typeface="Arial"/>
                <a:cs typeface="Arial"/>
                <a:sym typeface="Arial"/>
              </a:rPr>
              <a:t>Think beyond the platform. </a:t>
            </a:r>
            <a:r>
              <a:rPr b="1" i="0" lang="en-US" sz="1700" u="none" cap="none" strike="noStrike">
                <a:solidFill>
                  <a:srgbClr val="00327C"/>
                </a:solidFill>
              </a:rPr>
              <a:t>As you share,</a:t>
            </a:r>
            <a:r>
              <a:rPr b="0" i="0" lang="en-US" sz="1700" u="none" cap="none" strike="noStrike">
                <a:solidFill>
                  <a:srgbClr val="00327C"/>
                </a:solidFill>
                <a:latin typeface="Arial"/>
                <a:ea typeface="Arial"/>
                <a:cs typeface="Arial"/>
                <a:sym typeface="Arial"/>
              </a:rPr>
              <a:t> </a:t>
            </a:r>
            <a:r>
              <a:rPr lang="en-US" sz="1700">
                <a:solidFill>
                  <a:srgbClr val="00327C"/>
                </a:solidFill>
              </a:rPr>
              <a:t>n</a:t>
            </a:r>
            <a:r>
              <a:rPr b="0" i="0" lang="en-US" sz="1700" u="none" cap="none" strike="noStrike">
                <a:solidFill>
                  <a:srgbClr val="00327C"/>
                </a:solidFill>
                <a:latin typeface="Arial"/>
                <a:ea typeface="Arial"/>
                <a:cs typeface="Arial"/>
                <a:sym typeface="Arial"/>
              </a:rPr>
              <a:t>ame the behaviors, principles, and choices that create recovery. Listen for identification, welcome, safety, participation. </a:t>
            </a:r>
            <a:endParaRPr b="0" i="0" sz="1700" u="none" cap="none" strike="noStrike">
              <a:solidFill>
                <a:srgbClr val="00327C"/>
              </a:solidFill>
              <a:latin typeface="Arial"/>
              <a:ea typeface="Arial"/>
              <a:cs typeface="Arial"/>
              <a:sym typeface="Arial"/>
            </a:endParaRPr>
          </a:p>
          <a:p>
            <a:pPr indent="0" lvl="0" marL="0" marR="0" rtl="0" algn="ctr">
              <a:lnSpc>
                <a:spcPct val="105000"/>
              </a:lnSpc>
              <a:spcBef>
                <a:spcPts val="0"/>
              </a:spcBef>
              <a:spcAft>
                <a:spcPts val="0"/>
              </a:spcAft>
              <a:buClr>
                <a:srgbClr val="000000"/>
              </a:buClr>
              <a:buSzPts val="1700"/>
              <a:buFont typeface="Arial"/>
              <a:buNone/>
            </a:pPr>
            <a:r>
              <a:rPr b="0" i="0" lang="en-US" sz="1700" u="none" cap="none" strike="noStrike">
                <a:solidFill>
                  <a:srgbClr val="00327C"/>
                </a:solidFill>
                <a:latin typeface="Arial"/>
                <a:ea typeface="Arial"/>
                <a:cs typeface="Arial"/>
                <a:sym typeface="Arial"/>
              </a:rPr>
              <a:t>“Everything that occurs in the course of NA service must be motivated by the desire to more successfully carry the message of recovery to the addict who still suffers.”</a:t>
            </a:r>
            <a:endParaRPr b="0" i="0" sz="1400" u="none" cap="none" strike="noStrike">
              <a:solidFill>
                <a:srgbClr val="00327C"/>
              </a:solidFill>
              <a:latin typeface="Arial"/>
              <a:ea typeface="Arial"/>
              <a:cs typeface="Arial"/>
              <a:sym typeface="Arial"/>
            </a:endParaRPr>
          </a:p>
        </p:txBody>
      </p:sp>
      <p:sp>
        <p:nvSpPr>
          <p:cNvPr id="213" name="Google Shape;213;p11"/>
          <p:cNvSpPr txBox="1"/>
          <p:nvPr/>
        </p:nvSpPr>
        <p:spPr>
          <a:xfrm>
            <a:off x="1188720" y="658368"/>
            <a:ext cx="6766500" cy="3972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2100"/>
              <a:buFont typeface="Arial"/>
              <a:buNone/>
            </a:pPr>
            <a:r>
              <a:rPr b="1" i="0" lang="en-US" sz="2100" u="sng" cap="none" strike="noStrike">
                <a:solidFill>
                  <a:srgbClr val="26487A"/>
                </a:solidFill>
                <a:latin typeface="Arial"/>
                <a:ea typeface="Arial"/>
                <a:cs typeface="Arial"/>
                <a:sym typeface="Arial"/>
              </a:rPr>
              <a:t>Large Group Discussion</a:t>
            </a:r>
            <a:endParaRPr b="0" i="0" sz="1400" u="sng" cap="none" strike="noStrike">
              <a:solidFill>
                <a:srgbClr val="000000"/>
              </a:solidFill>
              <a:latin typeface="Arial"/>
              <a:ea typeface="Arial"/>
              <a:cs typeface="Arial"/>
              <a:sym typeface="Arial"/>
            </a:endParaRPr>
          </a:p>
        </p:txBody>
      </p:sp>
      <p:sp>
        <p:nvSpPr>
          <p:cNvPr id="214" name="Google Shape;214;p11"/>
          <p:cNvSpPr txBox="1"/>
          <p:nvPr/>
        </p:nvSpPr>
        <p:spPr>
          <a:xfrm>
            <a:off x="1325880" y="1482233"/>
            <a:ext cx="6492300" cy="804900"/>
          </a:xfrm>
          <a:prstGeom prst="rect">
            <a:avLst/>
          </a:prstGeom>
          <a:noFill/>
          <a:ln>
            <a:noFill/>
          </a:ln>
        </p:spPr>
        <p:txBody>
          <a:bodyPr anchorCtr="0" anchor="ctr" bIns="54850" lIns="54850" spcFirstLastPara="1" rIns="54850" wrap="square" tIns="54850">
            <a:spAutoFit/>
          </a:bodyPr>
          <a:lstStyle/>
          <a:p>
            <a:pPr indent="0" lvl="0" marL="0" marR="0" rtl="0" algn="ctr">
              <a:lnSpc>
                <a:spcPct val="105000"/>
              </a:lnSpc>
              <a:spcBef>
                <a:spcPts val="0"/>
              </a:spcBef>
              <a:spcAft>
                <a:spcPts val="0"/>
              </a:spcAft>
              <a:buClr>
                <a:srgbClr val="000000"/>
              </a:buClr>
              <a:buSzPts val="2200"/>
              <a:buFont typeface="Arial"/>
              <a:buNone/>
            </a:pPr>
            <a:r>
              <a:rPr b="0" i="0" lang="en-US" sz="2200" u="none" cap="none" strike="noStrike">
                <a:solidFill>
                  <a:srgbClr val="00327C"/>
                </a:solidFill>
                <a:latin typeface="Arial"/>
                <a:ea typeface="Arial"/>
                <a:cs typeface="Arial"/>
                <a:sym typeface="Arial"/>
              </a:rPr>
              <a:t>What makes a virtual NA meeting </a:t>
            </a:r>
            <a:endParaRPr b="0" i="0" sz="2200" u="none" cap="none" strike="noStrike">
              <a:solidFill>
                <a:srgbClr val="00327C"/>
              </a:solidFill>
              <a:latin typeface="Arial"/>
              <a:ea typeface="Arial"/>
              <a:cs typeface="Arial"/>
              <a:sym typeface="Arial"/>
            </a:endParaRPr>
          </a:p>
          <a:p>
            <a:pPr indent="0" lvl="0" marL="0" marR="0" rtl="0" algn="ctr">
              <a:lnSpc>
                <a:spcPct val="105000"/>
              </a:lnSpc>
              <a:spcBef>
                <a:spcPts val="0"/>
              </a:spcBef>
              <a:spcAft>
                <a:spcPts val="0"/>
              </a:spcAft>
              <a:buClr>
                <a:srgbClr val="000000"/>
              </a:buClr>
              <a:buSzPts val="2200"/>
              <a:buFont typeface="Arial"/>
              <a:buNone/>
            </a:pPr>
            <a:r>
              <a:rPr b="0" i="0" lang="en-US" sz="2200" u="none" cap="none" strike="noStrike">
                <a:solidFill>
                  <a:srgbClr val="00327C"/>
                </a:solidFill>
                <a:latin typeface="Arial"/>
                <a:ea typeface="Arial"/>
                <a:cs typeface="Arial"/>
                <a:sym typeface="Arial"/>
              </a:rPr>
              <a:t>feel like an NA meeting?</a:t>
            </a:r>
            <a:endParaRPr b="0" i="0" sz="1400" u="none" cap="none" strike="noStrike">
              <a:solidFill>
                <a:srgbClr val="00327C"/>
              </a:solidFill>
              <a:latin typeface="Arial"/>
              <a:ea typeface="Arial"/>
              <a:cs typeface="Arial"/>
              <a:sym typeface="Arial"/>
            </a:endParaRPr>
          </a:p>
        </p:txBody>
      </p:sp>
      <p:sp>
        <p:nvSpPr>
          <p:cNvPr id="215" name="Google Shape;215;p11"/>
          <p:cNvSpPr txBox="1"/>
          <p:nvPr/>
        </p:nvSpPr>
        <p:spPr>
          <a:xfrm>
            <a:off x="92650" y="4829242"/>
            <a:ext cx="1326000" cy="2355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8:52-8:58</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9" name="Shape 219"/>
        <p:cNvGrpSpPr/>
        <p:nvPr/>
      </p:nvGrpSpPr>
      <p:grpSpPr>
        <a:xfrm>
          <a:off x="0" y="0"/>
          <a:ext cx="0" cy="0"/>
          <a:chOff x="0" y="0"/>
          <a:chExt cx="0" cy="0"/>
        </a:xfrm>
      </p:grpSpPr>
      <p:sp>
        <p:nvSpPr>
          <p:cNvPr id="220" name="Google Shape;220;p12"/>
          <p:cNvSpPr txBox="1"/>
          <p:nvPr/>
        </p:nvSpPr>
        <p:spPr>
          <a:xfrm>
            <a:off x="384048" y="164592"/>
            <a:ext cx="6766560" cy="32004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4 · TRADITIONS &amp; AUTONOMY</a:t>
            </a:r>
            <a:endParaRPr b="0" i="0" sz="1400" u="none" cap="none" strike="noStrike">
              <a:solidFill>
                <a:srgbClr val="000000"/>
              </a:solidFill>
              <a:latin typeface="Arial"/>
              <a:ea typeface="Arial"/>
              <a:cs typeface="Arial"/>
              <a:sym typeface="Arial"/>
            </a:endParaRPr>
          </a:p>
        </p:txBody>
      </p:sp>
      <p:sp>
        <p:nvSpPr>
          <p:cNvPr id="221" name="Google Shape;221;p12"/>
          <p:cNvSpPr txBox="1"/>
          <p:nvPr/>
        </p:nvSpPr>
        <p:spPr>
          <a:xfrm>
            <a:off x="7772400" y="164592"/>
            <a:ext cx="1326000" cy="2355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chemeClr val="dk1"/>
              </a:buClr>
              <a:buSzPts val="1050"/>
              <a:buFont typeface="Arial"/>
              <a:buNone/>
            </a:pPr>
            <a:r>
              <a:rPr b="1" i="0" lang="en-US" sz="1050" u="none" cap="none" strike="noStrike">
                <a:solidFill>
                  <a:srgbClr val="26487A"/>
                </a:solidFill>
                <a:latin typeface="Arial"/>
                <a:ea typeface="Arial"/>
                <a:cs typeface="Arial"/>
                <a:sym typeface="Arial"/>
              </a:rPr>
              <a:t>28-37 min</a:t>
            </a:r>
            <a:endParaRPr b="0" i="0" sz="1400" u="none" cap="none" strike="noStrike">
              <a:solidFill>
                <a:srgbClr val="000000"/>
              </a:solidFill>
              <a:latin typeface="Arial"/>
              <a:ea typeface="Arial"/>
              <a:cs typeface="Arial"/>
              <a:sym typeface="Arial"/>
            </a:endParaRPr>
          </a:p>
        </p:txBody>
      </p:sp>
      <p:sp>
        <p:nvSpPr>
          <p:cNvPr id="222" name="Google Shape;222;p12"/>
          <p:cNvSpPr txBox="1"/>
          <p:nvPr/>
        </p:nvSpPr>
        <p:spPr>
          <a:xfrm>
            <a:off x="8229600" y="4590288"/>
            <a:ext cx="502800" cy="2277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00"/>
              <a:buFont typeface="Arial"/>
              <a:buNone/>
            </a:pPr>
            <a:r>
              <a:rPr b="1" i="0" lang="en-US" sz="1000" u="none" cap="none" strike="noStrike">
                <a:solidFill>
                  <a:srgbClr val="26487A"/>
                </a:solidFill>
                <a:latin typeface="Arial"/>
                <a:ea typeface="Arial"/>
                <a:cs typeface="Arial"/>
                <a:sym typeface="Arial"/>
              </a:rPr>
              <a:t>12</a:t>
            </a:r>
            <a:endParaRPr b="0" i="0" sz="1400" u="none" cap="none" strike="noStrike">
              <a:solidFill>
                <a:srgbClr val="000000"/>
              </a:solidFill>
              <a:latin typeface="Arial"/>
              <a:ea typeface="Arial"/>
              <a:cs typeface="Arial"/>
              <a:sym typeface="Arial"/>
            </a:endParaRPr>
          </a:p>
        </p:txBody>
      </p:sp>
      <p:sp>
        <p:nvSpPr>
          <p:cNvPr id="223" name="Google Shape;223;p12"/>
          <p:cNvSpPr txBox="1"/>
          <p:nvPr/>
        </p:nvSpPr>
        <p:spPr>
          <a:xfrm>
            <a:off x="1234440" y="658368"/>
            <a:ext cx="6675000" cy="7365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2100"/>
              <a:buFont typeface="Arial"/>
              <a:buNone/>
            </a:pPr>
            <a:r>
              <a:rPr b="1" i="0" lang="en-US" sz="2100" u="none" cap="none" strike="noStrike">
                <a:solidFill>
                  <a:srgbClr val="26487A"/>
                </a:solidFill>
                <a:latin typeface="Arial"/>
                <a:ea typeface="Arial"/>
                <a:cs typeface="Arial"/>
                <a:sym typeface="Arial"/>
              </a:rPr>
              <a:t>Tradition Four creates room for </a:t>
            </a:r>
            <a:endParaRPr b="1" i="0" sz="2100" u="none" cap="none" strike="noStrike">
              <a:solidFill>
                <a:srgbClr val="26487A"/>
              </a:solidFill>
              <a:latin typeface="Arial"/>
              <a:ea typeface="Arial"/>
              <a:cs typeface="Arial"/>
              <a:sym typeface="Arial"/>
            </a:endParaRPr>
          </a:p>
          <a:p>
            <a:pPr indent="0" lvl="0" marL="0" marR="0" rtl="0" algn="l">
              <a:lnSpc>
                <a:spcPct val="105000"/>
              </a:lnSpc>
              <a:spcBef>
                <a:spcPts val="0"/>
              </a:spcBef>
              <a:spcAft>
                <a:spcPts val="0"/>
              </a:spcAft>
              <a:buClr>
                <a:srgbClr val="000000"/>
              </a:buClr>
              <a:buSzPts val="2100"/>
              <a:buFont typeface="Arial"/>
              <a:buNone/>
            </a:pPr>
            <a:r>
              <a:rPr b="1" i="0" lang="en-US" sz="2100" u="none" cap="none" strike="noStrike">
                <a:solidFill>
                  <a:srgbClr val="26487A"/>
                </a:solidFill>
                <a:latin typeface="Arial"/>
                <a:ea typeface="Arial"/>
                <a:cs typeface="Arial"/>
                <a:sym typeface="Arial"/>
              </a:rPr>
              <a:t>responsible adaptation</a:t>
            </a:r>
            <a:endParaRPr b="0" i="0" sz="1400" u="none" cap="none" strike="noStrike">
              <a:solidFill>
                <a:srgbClr val="000000"/>
              </a:solidFill>
              <a:latin typeface="Arial"/>
              <a:ea typeface="Arial"/>
              <a:cs typeface="Arial"/>
              <a:sym typeface="Arial"/>
            </a:endParaRPr>
          </a:p>
        </p:txBody>
      </p:sp>
      <p:sp>
        <p:nvSpPr>
          <p:cNvPr id="224" name="Google Shape;224;p12"/>
          <p:cNvSpPr txBox="1"/>
          <p:nvPr/>
        </p:nvSpPr>
        <p:spPr>
          <a:xfrm>
            <a:off x="1280160" y="1572768"/>
            <a:ext cx="7345800" cy="2036400"/>
          </a:xfrm>
          <a:prstGeom prst="rect">
            <a:avLst/>
          </a:prstGeom>
          <a:noFill/>
          <a:ln>
            <a:noFill/>
          </a:ln>
        </p:spPr>
        <p:txBody>
          <a:bodyPr anchorCtr="0" anchor="t" bIns="36575" lIns="36575" spcFirstLastPara="1" rIns="36575" wrap="square" tIns="36575">
            <a:spAutoFit/>
          </a:bodyPr>
          <a:lstStyle/>
          <a:p>
            <a:pPr indent="0" lvl="0" marL="0" marR="0" rtl="0" algn="l">
              <a:lnSpc>
                <a:spcPct val="105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What does autonomy look like for a virtual group?</a:t>
            </a:r>
            <a:endParaRPr b="0" i="0" sz="1400" u="none" cap="none" strike="noStrike">
              <a:solidFill>
                <a:srgbClr val="000000"/>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How much freedom should groups have over technology and format?</a:t>
            </a:r>
            <a:endParaRPr b="0" i="0" sz="1400" u="none" cap="none" strike="noStrike">
              <a:solidFill>
                <a:srgbClr val="000000"/>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800"/>
              <a:buFont typeface="Arial"/>
              <a:buNone/>
            </a:pPr>
            <a:r>
              <a:rPr b="0" i="0" lang="en-US" sz="1800" u="none" cap="none" strike="noStrike">
                <a:solidFill>
                  <a:srgbClr val="00327C"/>
                </a:solidFill>
                <a:latin typeface="Arial"/>
                <a:ea typeface="Arial"/>
                <a:cs typeface="Arial"/>
                <a:sym typeface="Arial"/>
              </a:rPr>
              <a:t>When does creativity strengthen the atmosphere of recovery?  </a:t>
            </a:r>
            <a:br>
              <a:rPr b="0" i="0" lang="en-US" sz="1800" u="none" cap="none" strike="noStrike">
                <a:solidFill>
                  <a:srgbClr val="00327C"/>
                </a:solidFill>
                <a:latin typeface="Arial"/>
                <a:ea typeface="Arial"/>
                <a:cs typeface="Arial"/>
                <a:sym typeface="Arial"/>
              </a:rPr>
            </a:br>
            <a:r>
              <a:rPr b="0" i="0" lang="en-US" sz="1800" u="none" cap="none" strike="noStrike">
                <a:solidFill>
                  <a:srgbClr val="00327C"/>
                </a:solidFill>
                <a:latin typeface="Arial"/>
                <a:ea typeface="Arial"/>
                <a:cs typeface="Arial"/>
                <a:sym typeface="Arial"/>
              </a:rPr>
              <a:t>   (ice-breakers, trying a different approach / format)</a:t>
            </a:r>
            <a:endParaRPr b="0" i="0" sz="140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800"/>
              <a:buFont typeface="Arial"/>
              <a:buNone/>
            </a:pPr>
            <a:r>
              <a:rPr b="0" i="0" lang="en-US" sz="1800" u="none" cap="none" strike="noStrike">
                <a:solidFill>
                  <a:srgbClr val="00327C"/>
                </a:solidFill>
                <a:latin typeface="Arial"/>
                <a:ea typeface="Arial"/>
                <a:cs typeface="Arial"/>
                <a:sym typeface="Arial"/>
              </a:rPr>
              <a:t>When might technology or creativity distract from our primary purpose?</a:t>
            </a:r>
            <a:br>
              <a:rPr b="0" i="0" lang="en-US" sz="1800" u="none" cap="none" strike="noStrike">
                <a:solidFill>
                  <a:srgbClr val="00327C"/>
                </a:solidFill>
                <a:latin typeface="Arial"/>
                <a:ea typeface="Arial"/>
                <a:cs typeface="Arial"/>
                <a:sym typeface="Arial"/>
              </a:rPr>
            </a:br>
            <a:r>
              <a:rPr b="0" i="0" lang="en-US" sz="1800" u="none" cap="none" strike="noStrike">
                <a:solidFill>
                  <a:srgbClr val="00327C"/>
                </a:solidFill>
                <a:latin typeface="Arial"/>
                <a:ea typeface="Arial"/>
                <a:cs typeface="Arial"/>
                <a:sym typeface="Arial"/>
              </a:rPr>
              <a:t>   (unfamiliar with the technology and problems arise)</a:t>
            </a:r>
            <a:endParaRPr b="0" i="0" sz="1400" u="none" cap="none" strike="noStrike">
              <a:solidFill>
                <a:srgbClr val="00327C"/>
              </a:solidFill>
              <a:latin typeface="Arial"/>
              <a:ea typeface="Arial"/>
              <a:cs typeface="Arial"/>
              <a:sym typeface="Arial"/>
            </a:endParaRPr>
          </a:p>
        </p:txBody>
      </p:sp>
      <p:sp>
        <p:nvSpPr>
          <p:cNvPr id="225" name="Google Shape;225;p12"/>
          <p:cNvSpPr txBox="1"/>
          <p:nvPr/>
        </p:nvSpPr>
        <p:spPr>
          <a:xfrm>
            <a:off x="92650" y="4829242"/>
            <a:ext cx="1326000" cy="2355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8:58-9:00</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9" name="Shape 229"/>
        <p:cNvGrpSpPr/>
        <p:nvPr/>
      </p:nvGrpSpPr>
      <p:grpSpPr>
        <a:xfrm>
          <a:off x="0" y="0"/>
          <a:ext cx="0" cy="0"/>
          <a:chOff x="0" y="0"/>
          <a:chExt cx="0" cy="0"/>
        </a:xfrm>
      </p:grpSpPr>
      <p:sp>
        <p:nvSpPr>
          <p:cNvPr id="230" name="Google Shape;230;p13"/>
          <p:cNvSpPr txBox="1"/>
          <p:nvPr/>
        </p:nvSpPr>
        <p:spPr>
          <a:xfrm>
            <a:off x="384048" y="164592"/>
            <a:ext cx="6766560" cy="32004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4 · TRADITIONS &amp; AUTONOMY</a:t>
            </a:r>
            <a:endParaRPr b="0" i="0" sz="1400" u="none" cap="none" strike="noStrike">
              <a:solidFill>
                <a:srgbClr val="000000"/>
              </a:solidFill>
              <a:latin typeface="Arial"/>
              <a:ea typeface="Arial"/>
              <a:cs typeface="Arial"/>
              <a:sym typeface="Arial"/>
            </a:endParaRPr>
          </a:p>
        </p:txBody>
      </p:sp>
      <p:sp>
        <p:nvSpPr>
          <p:cNvPr id="231" name="Google Shape;231;p13"/>
          <p:cNvSpPr txBox="1"/>
          <p:nvPr/>
        </p:nvSpPr>
        <p:spPr>
          <a:xfrm>
            <a:off x="7772400" y="164592"/>
            <a:ext cx="1326000" cy="4053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chemeClr val="dk1"/>
              </a:buClr>
              <a:buSzPts val="1050"/>
              <a:buFont typeface="Arial"/>
              <a:buNone/>
            </a:pPr>
            <a:r>
              <a:rPr b="1" i="0" lang="en-US" sz="1050" u="none" cap="none" strike="noStrike">
                <a:solidFill>
                  <a:srgbClr val="26487A"/>
                </a:solidFill>
                <a:latin typeface="Arial"/>
                <a:ea typeface="Arial"/>
                <a:cs typeface="Arial"/>
                <a:sym typeface="Arial"/>
              </a:rPr>
              <a:t>28-37 min</a:t>
            </a:r>
            <a:endParaRPr b="0" i="0" sz="1400" u="none" cap="none" strike="noStrike">
              <a:solidFill>
                <a:schemeClr val="dk1"/>
              </a:solidFill>
              <a:latin typeface="Arial"/>
              <a:ea typeface="Arial"/>
              <a:cs typeface="Arial"/>
              <a:sym typeface="Arial"/>
            </a:endParaRPr>
          </a:p>
          <a:p>
            <a:pPr indent="0" lvl="0" marL="0" marR="0" rtl="0" algn="r">
              <a:lnSpc>
                <a:spcPct val="105000"/>
              </a:lnSpc>
              <a:spcBef>
                <a:spcPts val="0"/>
              </a:spcBef>
              <a:spcAft>
                <a:spcPts val="0"/>
              </a:spcAft>
              <a:buClr>
                <a:srgbClr val="000000"/>
              </a:buClr>
              <a:buSzPts val="1050"/>
              <a:buFont typeface="Arial"/>
              <a:buNone/>
            </a:pPr>
            <a:r>
              <a:t/>
            </a:r>
            <a:endParaRPr b="1" i="0" sz="1050" u="none" cap="none" strike="noStrike">
              <a:solidFill>
                <a:srgbClr val="26487A"/>
              </a:solidFill>
              <a:latin typeface="Arial"/>
              <a:ea typeface="Arial"/>
              <a:cs typeface="Arial"/>
              <a:sym typeface="Arial"/>
            </a:endParaRPr>
          </a:p>
        </p:txBody>
      </p:sp>
      <p:sp>
        <p:nvSpPr>
          <p:cNvPr id="232" name="Google Shape;232;p13"/>
          <p:cNvSpPr txBox="1"/>
          <p:nvPr/>
        </p:nvSpPr>
        <p:spPr>
          <a:xfrm>
            <a:off x="8229600" y="4590288"/>
            <a:ext cx="502800" cy="2277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00"/>
              <a:buFont typeface="Arial"/>
              <a:buNone/>
            </a:pPr>
            <a:r>
              <a:rPr b="1" i="0" lang="en-US" sz="1000" u="none" cap="none" strike="noStrike">
                <a:solidFill>
                  <a:srgbClr val="26487A"/>
                </a:solidFill>
                <a:latin typeface="Arial"/>
                <a:ea typeface="Arial"/>
                <a:cs typeface="Arial"/>
                <a:sym typeface="Arial"/>
              </a:rPr>
              <a:t>13</a:t>
            </a:r>
            <a:endParaRPr b="0" i="0" sz="1400" u="none" cap="none" strike="noStrike">
              <a:solidFill>
                <a:srgbClr val="000000"/>
              </a:solidFill>
              <a:latin typeface="Arial"/>
              <a:ea typeface="Arial"/>
              <a:cs typeface="Arial"/>
              <a:sym typeface="Arial"/>
            </a:endParaRPr>
          </a:p>
        </p:txBody>
      </p:sp>
      <p:sp>
        <p:nvSpPr>
          <p:cNvPr id="233" name="Google Shape;233;p13"/>
          <p:cNvSpPr txBox="1"/>
          <p:nvPr/>
        </p:nvSpPr>
        <p:spPr>
          <a:xfrm>
            <a:off x="1371600" y="3401568"/>
            <a:ext cx="6217920" cy="914400"/>
          </a:xfrm>
          <a:prstGeom prst="rect">
            <a:avLst/>
          </a:prstGeom>
          <a:noFill/>
          <a:ln>
            <a:noFill/>
          </a:ln>
        </p:spPr>
        <p:txBody>
          <a:bodyPr anchorCtr="0" anchor="ctr" bIns="36575" lIns="36575" spcFirstLastPara="1" rIns="36575" wrap="square" tIns="36575">
            <a:spAutoFit/>
          </a:bodyPr>
          <a:lstStyle/>
          <a:p>
            <a:pPr indent="0" lvl="0" marL="0" marR="0" rtl="0" algn="ctr">
              <a:lnSpc>
                <a:spcPct val="105000"/>
              </a:lnSpc>
              <a:spcBef>
                <a:spcPts val="0"/>
              </a:spcBef>
              <a:spcAft>
                <a:spcPts val="0"/>
              </a:spcAft>
              <a:buClr>
                <a:srgbClr val="000000"/>
              </a:buClr>
              <a:buSzPts val="1700"/>
              <a:buFont typeface="Arial"/>
              <a:buNone/>
            </a:pPr>
            <a:r>
              <a:rPr b="0" i="0" lang="en-US" sz="1700" u="none" cap="none" strike="noStrike">
                <a:solidFill>
                  <a:srgbClr val="555555"/>
                </a:solidFill>
                <a:latin typeface="Arial"/>
                <a:ea typeface="Arial"/>
                <a:cs typeface="Arial"/>
                <a:sym typeface="Arial"/>
              </a:rPr>
              <a:t>What must remain recognizable—and what may adapt?</a:t>
            </a:r>
            <a:endParaRPr b="0" i="0" sz="1400" u="none" cap="none" strike="noStrike">
              <a:solidFill>
                <a:srgbClr val="000000"/>
              </a:solidFill>
              <a:latin typeface="Arial"/>
              <a:ea typeface="Arial"/>
              <a:cs typeface="Arial"/>
              <a:sym typeface="Arial"/>
            </a:endParaRPr>
          </a:p>
        </p:txBody>
      </p:sp>
      <p:sp>
        <p:nvSpPr>
          <p:cNvPr id="234" name="Google Shape;234;p13"/>
          <p:cNvSpPr txBox="1"/>
          <p:nvPr/>
        </p:nvSpPr>
        <p:spPr>
          <a:xfrm>
            <a:off x="1188720" y="658368"/>
            <a:ext cx="6766500" cy="3972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2100"/>
              <a:buFont typeface="Arial"/>
              <a:buNone/>
            </a:pPr>
            <a:r>
              <a:rPr b="1" i="0" lang="en-US" sz="2100" u="none" cap="none" strike="noStrike">
                <a:solidFill>
                  <a:srgbClr val="26487A"/>
                </a:solidFill>
                <a:latin typeface="Arial"/>
                <a:ea typeface="Arial"/>
                <a:cs typeface="Arial"/>
                <a:sym typeface="Arial"/>
              </a:rPr>
              <a:t>A larger question (group discussion)</a:t>
            </a:r>
            <a:endParaRPr b="0" i="0" sz="1400" u="none" cap="none" strike="noStrike">
              <a:solidFill>
                <a:srgbClr val="000000"/>
              </a:solidFill>
              <a:latin typeface="Arial"/>
              <a:ea typeface="Arial"/>
              <a:cs typeface="Arial"/>
              <a:sym typeface="Arial"/>
            </a:endParaRPr>
          </a:p>
        </p:txBody>
      </p:sp>
      <p:sp>
        <p:nvSpPr>
          <p:cNvPr id="235" name="Google Shape;235;p13"/>
          <p:cNvSpPr txBox="1"/>
          <p:nvPr/>
        </p:nvSpPr>
        <p:spPr>
          <a:xfrm>
            <a:off x="1613362" y="1680972"/>
            <a:ext cx="5902036" cy="1417320"/>
          </a:xfrm>
          <a:prstGeom prst="rect">
            <a:avLst/>
          </a:prstGeom>
          <a:noFill/>
          <a:ln>
            <a:noFill/>
          </a:ln>
        </p:spPr>
        <p:txBody>
          <a:bodyPr anchorCtr="0" anchor="ctr" bIns="54850" lIns="54850" spcFirstLastPara="1" rIns="54850" wrap="square" tIns="54850">
            <a:spAutoFit/>
          </a:bodyPr>
          <a:lstStyle/>
          <a:p>
            <a:pPr indent="0" lvl="0" marL="0" marR="0" rtl="0" algn="ctr">
              <a:lnSpc>
                <a:spcPct val="105000"/>
              </a:lnSpc>
              <a:spcBef>
                <a:spcPts val="0"/>
              </a:spcBef>
              <a:spcAft>
                <a:spcPts val="0"/>
              </a:spcAft>
              <a:buClr>
                <a:srgbClr val="000000"/>
              </a:buClr>
              <a:buSzPts val="2200"/>
              <a:buFont typeface="Arial"/>
              <a:buNone/>
            </a:pPr>
            <a:r>
              <a:rPr b="0" i="0" lang="en-US" sz="2200" u="none" cap="none" strike="noStrike">
                <a:solidFill>
                  <a:srgbClr val="232323"/>
                </a:solidFill>
                <a:latin typeface="Arial"/>
                <a:ea typeface="Arial"/>
                <a:cs typeface="Arial"/>
                <a:sym typeface="Arial"/>
              </a:rPr>
              <a:t>Do virtual groups need to operate exactly like physical groups to be legitimate NA groups?</a:t>
            </a:r>
            <a:endParaRPr b="0" i="0" sz="1400" u="none" cap="none" strike="noStrike">
              <a:solidFill>
                <a:srgbClr val="000000"/>
              </a:solidFill>
              <a:latin typeface="Arial"/>
              <a:ea typeface="Arial"/>
              <a:cs typeface="Arial"/>
              <a:sym typeface="Arial"/>
            </a:endParaRPr>
          </a:p>
        </p:txBody>
      </p:sp>
      <p:sp>
        <p:nvSpPr>
          <p:cNvPr id="236" name="Google Shape;236;p13"/>
          <p:cNvSpPr txBox="1"/>
          <p:nvPr/>
        </p:nvSpPr>
        <p:spPr>
          <a:xfrm>
            <a:off x="92650" y="4829242"/>
            <a:ext cx="1326000" cy="2355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9:00-9:05</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0" name="Shape 240"/>
        <p:cNvGrpSpPr/>
        <p:nvPr/>
      </p:nvGrpSpPr>
      <p:grpSpPr>
        <a:xfrm>
          <a:off x="0" y="0"/>
          <a:ext cx="0" cy="0"/>
          <a:chOff x="0" y="0"/>
          <a:chExt cx="0" cy="0"/>
        </a:xfrm>
      </p:grpSpPr>
      <p:sp>
        <p:nvSpPr>
          <p:cNvPr id="241" name="Google Shape;241;p14"/>
          <p:cNvSpPr txBox="1"/>
          <p:nvPr/>
        </p:nvSpPr>
        <p:spPr>
          <a:xfrm>
            <a:off x="384048" y="164592"/>
            <a:ext cx="6766560" cy="32004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4 · TRADITIONS &amp; AUTONOMY</a:t>
            </a:r>
            <a:endParaRPr b="0" i="0" sz="1400" u="none" cap="none" strike="noStrike">
              <a:solidFill>
                <a:srgbClr val="000000"/>
              </a:solidFill>
              <a:latin typeface="Arial"/>
              <a:ea typeface="Arial"/>
              <a:cs typeface="Arial"/>
              <a:sym typeface="Arial"/>
            </a:endParaRPr>
          </a:p>
        </p:txBody>
      </p:sp>
      <p:sp>
        <p:nvSpPr>
          <p:cNvPr id="242" name="Google Shape;242;p14"/>
          <p:cNvSpPr txBox="1"/>
          <p:nvPr/>
        </p:nvSpPr>
        <p:spPr>
          <a:xfrm>
            <a:off x="7772400" y="164592"/>
            <a:ext cx="1326000" cy="4053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chemeClr val="dk1"/>
              </a:buClr>
              <a:buSzPts val="1050"/>
              <a:buFont typeface="Arial"/>
              <a:buNone/>
            </a:pPr>
            <a:r>
              <a:rPr b="1" i="0" lang="en-US" sz="1050" u="none" cap="none" strike="noStrike">
                <a:solidFill>
                  <a:srgbClr val="26487A"/>
                </a:solidFill>
                <a:latin typeface="Arial"/>
                <a:ea typeface="Arial"/>
                <a:cs typeface="Arial"/>
                <a:sym typeface="Arial"/>
              </a:rPr>
              <a:t>28-37 min</a:t>
            </a:r>
            <a:endParaRPr b="0" i="0" sz="1400" u="none" cap="none" strike="noStrike">
              <a:solidFill>
                <a:schemeClr val="dk1"/>
              </a:solidFill>
              <a:latin typeface="Arial"/>
              <a:ea typeface="Arial"/>
              <a:cs typeface="Arial"/>
              <a:sym typeface="Arial"/>
            </a:endParaRPr>
          </a:p>
          <a:p>
            <a:pPr indent="0" lvl="0" marL="0" marR="0" rtl="0" algn="r">
              <a:lnSpc>
                <a:spcPct val="105000"/>
              </a:lnSpc>
              <a:spcBef>
                <a:spcPts val="0"/>
              </a:spcBef>
              <a:spcAft>
                <a:spcPts val="0"/>
              </a:spcAft>
              <a:buClr>
                <a:srgbClr val="000000"/>
              </a:buClr>
              <a:buSzPts val="1050"/>
              <a:buFont typeface="Arial"/>
              <a:buNone/>
            </a:pPr>
            <a:r>
              <a:t/>
            </a:r>
            <a:endParaRPr b="1" i="0" sz="1050" u="none" cap="none" strike="noStrike">
              <a:solidFill>
                <a:srgbClr val="26487A"/>
              </a:solidFill>
              <a:latin typeface="Arial"/>
              <a:ea typeface="Arial"/>
              <a:cs typeface="Arial"/>
              <a:sym typeface="Arial"/>
            </a:endParaRPr>
          </a:p>
        </p:txBody>
      </p:sp>
      <p:sp>
        <p:nvSpPr>
          <p:cNvPr id="243" name="Google Shape;243;p14"/>
          <p:cNvSpPr txBox="1"/>
          <p:nvPr/>
        </p:nvSpPr>
        <p:spPr>
          <a:xfrm>
            <a:off x="8229600" y="4590288"/>
            <a:ext cx="502800" cy="2277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00"/>
              <a:buFont typeface="Arial"/>
              <a:buNone/>
            </a:pPr>
            <a:r>
              <a:rPr b="1" i="0" lang="en-US" sz="1000" u="none" cap="none" strike="noStrike">
                <a:solidFill>
                  <a:srgbClr val="26487A"/>
                </a:solidFill>
                <a:latin typeface="Arial"/>
                <a:ea typeface="Arial"/>
                <a:cs typeface="Arial"/>
                <a:sym typeface="Arial"/>
              </a:rPr>
              <a:t>14</a:t>
            </a:r>
            <a:endParaRPr b="0" i="0" sz="1400" u="none" cap="none" strike="noStrike">
              <a:solidFill>
                <a:srgbClr val="000000"/>
              </a:solidFill>
              <a:latin typeface="Arial"/>
              <a:ea typeface="Arial"/>
              <a:cs typeface="Arial"/>
              <a:sym typeface="Arial"/>
            </a:endParaRPr>
          </a:p>
        </p:txBody>
      </p:sp>
      <p:sp>
        <p:nvSpPr>
          <p:cNvPr id="244" name="Google Shape;244;p14"/>
          <p:cNvSpPr txBox="1"/>
          <p:nvPr/>
        </p:nvSpPr>
        <p:spPr>
          <a:xfrm>
            <a:off x="1234440" y="658368"/>
            <a:ext cx="6400800" cy="77724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2100"/>
              <a:buFont typeface="Arial"/>
              <a:buNone/>
            </a:pPr>
            <a:r>
              <a:rPr b="1" i="0" lang="en-US" sz="2100" u="none" cap="none" strike="noStrike">
                <a:solidFill>
                  <a:srgbClr val="26487A"/>
                </a:solidFill>
                <a:latin typeface="Arial"/>
                <a:ea typeface="Arial"/>
                <a:cs typeface="Arial"/>
                <a:sym typeface="Arial"/>
              </a:rPr>
              <a:t>The principles remain; the practices may adapt</a:t>
            </a:r>
            <a:endParaRPr b="0" i="0" sz="1400" u="none" cap="none" strike="noStrike">
              <a:solidFill>
                <a:srgbClr val="000000"/>
              </a:solidFill>
              <a:latin typeface="Arial"/>
              <a:ea typeface="Arial"/>
              <a:cs typeface="Arial"/>
              <a:sym typeface="Arial"/>
            </a:endParaRPr>
          </a:p>
        </p:txBody>
      </p:sp>
      <p:sp>
        <p:nvSpPr>
          <p:cNvPr id="245" name="Google Shape;245;p14"/>
          <p:cNvSpPr txBox="1"/>
          <p:nvPr/>
        </p:nvSpPr>
        <p:spPr>
          <a:xfrm>
            <a:off x="1234440" y="1627632"/>
            <a:ext cx="3040380" cy="322011"/>
          </a:xfrm>
          <a:prstGeom prst="rect">
            <a:avLst/>
          </a:prstGeom>
          <a:noFill/>
          <a:ln>
            <a:noFill/>
          </a:ln>
        </p:spPr>
        <p:txBody>
          <a:bodyPr anchorCtr="0" anchor="t" bIns="36575" lIns="36575" spcFirstLastPara="1" rIns="36575" wrap="square" tIns="36575">
            <a:spAutoFit/>
          </a:bodyPr>
          <a:lstStyle/>
          <a:p>
            <a:pPr indent="0" lvl="0" marL="0" marR="0" rtl="0" algn="l">
              <a:lnSpc>
                <a:spcPct val="105000"/>
              </a:lnSpc>
              <a:spcBef>
                <a:spcPts val="0"/>
              </a:spcBef>
              <a:spcAft>
                <a:spcPts val="0"/>
              </a:spcAft>
              <a:buClr>
                <a:srgbClr val="000000"/>
              </a:buClr>
              <a:buSzPts val="1650"/>
              <a:buFont typeface="Arial"/>
              <a:buNone/>
            </a:pPr>
            <a:r>
              <a:rPr b="1" i="0" lang="en-US" sz="1650" u="none" cap="none" strike="noStrike">
                <a:solidFill>
                  <a:srgbClr val="26487A"/>
                </a:solidFill>
                <a:latin typeface="Arial"/>
                <a:ea typeface="Arial"/>
                <a:cs typeface="Arial"/>
                <a:sym typeface="Arial"/>
              </a:rPr>
              <a:t>Principles that do not change</a:t>
            </a:r>
            <a:endParaRPr b="0" i="0" sz="1400" u="none" cap="none" strike="noStrike">
              <a:solidFill>
                <a:srgbClr val="000000"/>
              </a:solidFill>
              <a:latin typeface="Arial"/>
              <a:ea typeface="Arial"/>
              <a:cs typeface="Arial"/>
              <a:sym typeface="Arial"/>
            </a:endParaRPr>
          </a:p>
        </p:txBody>
      </p:sp>
      <p:sp>
        <p:nvSpPr>
          <p:cNvPr id="246" name="Google Shape;246;p14"/>
          <p:cNvSpPr txBox="1"/>
          <p:nvPr/>
        </p:nvSpPr>
        <p:spPr>
          <a:xfrm>
            <a:off x="1234440" y="1929657"/>
            <a:ext cx="2743200" cy="1702500"/>
          </a:xfrm>
          <a:prstGeom prst="rect">
            <a:avLst/>
          </a:prstGeom>
          <a:noFill/>
          <a:ln>
            <a:noFill/>
          </a:ln>
        </p:spPr>
        <p:txBody>
          <a:bodyPr anchorCtr="0" anchor="t" bIns="36575" lIns="36575" spcFirstLastPara="1" rIns="36575" wrap="square" tIns="36575">
            <a:spAutoFit/>
          </a:bodyPr>
          <a:lstStyle/>
          <a:p>
            <a:pPr indent="0" lvl="0" marL="0" marR="0" rtl="0" algn="l">
              <a:lnSpc>
                <a:spcPct val="105000"/>
              </a:lnSpc>
              <a:spcBef>
                <a:spcPts val="0"/>
              </a:spcBef>
              <a:spcAft>
                <a:spcPts val="0"/>
              </a:spcAft>
              <a:buClr>
                <a:srgbClr val="000000"/>
              </a:buClr>
              <a:buSzPts val="1650"/>
              <a:buFont typeface="Arial"/>
              <a:buNone/>
            </a:pPr>
            <a:r>
              <a:rPr b="0" i="0" lang="en-US" sz="1650" u="none" cap="none" strike="noStrike">
                <a:solidFill>
                  <a:srgbClr val="323232"/>
                </a:solidFill>
                <a:latin typeface="Arial"/>
                <a:ea typeface="Arial"/>
                <a:cs typeface="Arial"/>
                <a:sym typeface="Arial"/>
              </a:rPr>
              <a:t>Primary purpose</a:t>
            </a:r>
            <a:endParaRPr b="0" i="0" sz="1400" u="none" cap="none" strike="noStrike">
              <a:solidFill>
                <a:srgbClr val="000000"/>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650"/>
              <a:buFont typeface="Arial"/>
              <a:buNone/>
            </a:pPr>
            <a:r>
              <a:rPr b="0" i="0" lang="en-US" sz="1650" u="none" cap="none" strike="noStrike">
                <a:solidFill>
                  <a:srgbClr val="323232"/>
                </a:solidFill>
                <a:latin typeface="Arial"/>
                <a:ea typeface="Arial"/>
                <a:cs typeface="Arial"/>
                <a:sym typeface="Arial"/>
              </a:rPr>
              <a:t>Anonymity</a:t>
            </a:r>
            <a:endParaRPr b="0" i="0" sz="1400" u="none" cap="none" strike="noStrike">
              <a:solidFill>
                <a:srgbClr val="000000"/>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650"/>
              <a:buFont typeface="Arial"/>
              <a:buNone/>
            </a:pPr>
            <a:r>
              <a:rPr b="0" i="0" lang="en-US" sz="1650" u="none" cap="none" strike="noStrike">
                <a:solidFill>
                  <a:srgbClr val="323232"/>
                </a:solidFill>
                <a:latin typeface="Arial"/>
                <a:ea typeface="Arial"/>
                <a:cs typeface="Arial"/>
                <a:sym typeface="Arial"/>
              </a:rPr>
              <a:t>Group conscience</a:t>
            </a:r>
            <a:endParaRPr b="0" i="0" sz="1400" u="none" cap="none" strike="noStrike">
              <a:solidFill>
                <a:srgbClr val="000000"/>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650"/>
              <a:buFont typeface="Arial"/>
              <a:buNone/>
            </a:pPr>
            <a:r>
              <a:rPr b="0" i="0" lang="en-US" sz="1650" u="none" cap="none" strike="noStrike">
                <a:solidFill>
                  <a:srgbClr val="323232"/>
                </a:solidFill>
                <a:latin typeface="Arial"/>
                <a:ea typeface="Arial"/>
                <a:cs typeface="Arial"/>
                <a:sym typeface="Arial"/>
              </a:rPr>
              <a:t>Accountability</a:t>
            </a:r>
            <a:endParaRPr b="0" i="0" sz="1400" u="none" cap="none" strike="noStrike">
              <a:solidFill>
                <a:srgbClr val="000000"/>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650"/>
              <a:buFont typeface="Arial"/>
              <a:buNone/>
            </a:pPr>
            <a:r>
              <a:rPr b="0" i="0" lang="en-US" sz="1650" u="none" cap="none" strike="noStrike">
                <a:solidFill>
                  <a:srgbClr val="323232"/>
                </a:solidFill>
                <a:latin typeface="Arial"/>
                <a:ea typeface="Arial"/>
                <a:cs typeface="Arial"/>
                <a:sym typeface="Arial"/>
              </a:rPr>
              <a:t>Trusted-servant rotation</a:t>
            </a:r>
            <a:endParaRPr b="0" i="0" sz="1400" u="none" cap="none" strike="noStrike">
              <a:solidFill>
                <a:srgbClr val="000000"/>
              </a:solidFill>
              <a:latin typeface="Arial"/>
              <a:ea typeface="Arial"/>
              <a:cs typeface="Arial"/>
              <a:sym typeface="Arial"/>
            </a:endParaRPr>
          </a:p>
        </p:txBody>
      </p:sp>
      <p:sp>
        <p:nvSpPr>
          <p:cNvPr id="247" name="Google Shape;247;p14"/>
          <p:cNvSpPr txBox="1"/>
          <p:nvPr/>
        </p:nvSpPr>
        <p:spPr>
          <a:xfrm>
            <a:off x="4480560" y="1627632"/>
            <a:ext cx="2743200" cy="502920"/>
          </a:xfrm>
          <a:prstGeom prst="rect">
            <a:avLst/>
          </a:prstGeom>
          <a:noFill/>
          <a:ln>
            <a:noFill/>
          </a:ln>
        </p:spPr>
        <p:txBody>
          <a:bodyPr anchorCtr="0" anchor="t" bIns="36575" lIns="36575" spcFirstLastPara="1" rIns="36575" wrap="square" tIns="36575">
            <a:spAutoFit/>
          </a:bodyPr>
          <a:lstStyle/>
          <a:p>
            <a:pPr indent="0" lvl="0" marL="0" marR="0" rtl="0" algn="l">
              <a:lnSpc>
                <a:spcPct val="105000"/>
              </a:lnSpc>
              <a:spcBef>
                <a:spcPts val="0"/>
              </a:spcBef>
              <a:spcAft>
                <a:spcPts val="0"/>
              </a:spcAft>
              <a:buClr>
                <a:srgbClr val="000000"/>
              </a:buClr>
              <a:buSzPts val="1650"/>
              <a:buFont typeface="Arial"/>
              <a:buNone/>
            </a:pPr>
            <a:r>
              <a:rPr b="1" i="0" lang="en-US" sz="1650" u="none" cap="none" strike="noStrike">
                <a:solidFill>
                  <a:srgbClr val="26487A"/>
                </a:solidFill>
                <a:latin typeface="Arial"/>
                <a:ea typeface="Arial"/>
                <a:cs typeface="Arial"/>
                <a:sym typeface="Arial"/>
              </a:rPr>
              <a:t>Practices that may change</a:t>
            </a:r>
            <a:endParaRPr b="0" i="0" sz="1400" u="none" cap="none" strike="noStrike">
              <a:solidFill>
                <a:srgbClr val="000000"/>
              </a:solidFill>
              <a:latin typeface="Arial"/>
              <a:ea typeface="Arial"/>
              <a:cs typeface="Arial"/>
              <a:sym typeface="Arial"/>
            </a:endParaRPr>
          </a:p>
        </p:txBody>
      </p:sp>
      <p:sp>
        <p:nvSpPr>
          <p:cNvPr id="248" name="Google Shape;248;p14"/>
          <p:cNvSpPr txBox="1"/>
          <p:nvPr/>
        </p:nvSpPr>
        <p:spPr>
          <a:xfrm>
            <a:off x="4480560" y="1929657"/>
            <a:ext cx="3848100" cy="2235600"/>
          </a:xfrm>
          <a:prstGeom prst="rect">
            <a:avLst/>
          </a:prstGeom>
          <a:noFill/>
          <a:ln>
            <a:noFill/>
          </a:ln>
        </p:spPr>
        <p:txBody>
          <a:bodyPr anchorCtr="0" anchor="t" bIns="36575" lIns="36575" spcFirstLastPara="1" rIns="36575" wrap="square" tIns="36575">
            <a:spAutoFit/>
          </a:bodyPr>
          <a:lstStyle/>
          <a:p>
            <a:pPr indent="0" lvl="0" marL="0" marR="0" rtl="0" algn="l">
              <a:lnSpc>
                <a:spcPct val="105000"/>
              </a:lnSpc>
              <a:spcBef>
                <a:spcPts val="0"/>
              </a:spcBef>
              <a:spcAft>
                <a:spcPts val="0"/>
              </a:spcAft>
              <a:buClr>
                <a:srgbClr val="000000"/>
              </a:buClr>
              <a:buSzPts val="1650"/>
              <a:buFont typeface="Arial"/>
              <a:buNone/>
            </a:pPr>
            <a:r>
              <a:rPr b="0" i="0" lang="en-US" sz="1650" u="none" cap="none" strike="noStrike">
                <a:solidFill>
                  <a:srgbClr val="00327C"/>
                </a:solidFill>
                <a:latin typeface="Arial"/>
                <a:ea typeface="Arial"/>
                <a:cs typeface="Arial"/>
                <a:sym typeface="Arial"/>
              </a:rPr>
              <a:t>Online security and moderation</a:t>
            </a:r>
            <a:endParaRPr b="0" i="0" sz="140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650"/>
              <a:buFont typeface="Arial"/>
              <a:buNone/>
            </a:pPr>
            <a:r>
              <a:rPr b="0" i="0" lang="en-US" sz="1650" u="none" cap="none" strike="noStrike">
                <a:solidFill>
                  <a:srgbClr val="00327C"/>
                </a:solidFill>
                <a:latin typeface="Arial"/>
                <a:ea typeface="Arial"/>
                <a:cs typeface="Arial"/>
                <a:sym typeface="Arial"/>
              </a:rPr>
              <a:t>Time-zone communication</a:t>
            </a:r>
            <a:endParaRPr b="0" i="0" sz="140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650"/>
              <a:buFont typeface="Arial"/>
              <a:buNone/>
            </a:pPr>
            <a:r>
              <a:rPr b="0" i="0" lang="en-US" sz="1650" u="none" cap="none" strike="noStrike">
                <a:solidFill>
                  <a:srgbClr val="00327C"/>
                </a:solidFill>
                <a:latin typeface="Arial"/>
                <a:ea typeface="Arial"/>
                <a:cs typeface="Arial"/>
                <a:sym typeface="Arial"/>
              </a:rPr>
              <a:t>Virtual Service (new TS positions)</a:t>
            </a:r>
            <a:endParaRPr b="0" i="0" sz="165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650"/>
              <a:buFont typeface="Arial"/>
              <a:buNone/>
            </a:pPr>
            <a:r>
              <a:rPr b="0" i="0" lang="en-US" sz="1650" u="none" cap="none" strike="noStrike">
                <a:solidFill>
                  <a:srgbClr val="00327C"/>
                </a:solidFill>
                <a:latin typeface="Arial"/>
                <a:ea typeface="Arial"/>
                <a:cs typeface="Arial"/>
                <a:sym typeface="Arial"/>
              </a:rPr>
              <a:t>Training and technical support </a:t>
            </a:r>
            <a:br>
              <a:rPr b="0" i="0" lang="en-US" sz="1650" u="none" cap="none" strike="noStrike">
                <a:solidFill>
                  <a:srgbClr val="00327C"/>
                </a:solidFill>
                <a:latin typeface="Arial"/>
                <a:ea typeface="Arial"/>
                <a:cs typeface="Arial"/>
                <a:sym typeface="Arial"/>
              </a:rPr>
            </a:br>
            <a:r>
              <a:rPr b="0" i="0" lang="en-US" sz="1650" u="none" cap="none" strike="noStrike">
                <a:solidFill>
                  <a:srgbClr val="00327C"/>
                </a:solidFill>
                <a:latin typeface="Arial"/>
                <a:ea typeface="Arial"/>
                <a:cs typeface="Arial"/>
                <a:sym typeface="Arial"/>
              </a:rPr>
              <a:t>   (bef</a:t>
            </a:r>
            <a:r>
              <a:rPr lang="en-US" sz="1650">
                <a:solidFill>
                  <a:srgbClr val="00327C"/>
                </a:solidFill>
              </a:rPr>
              <a:t>ore the meeting)</a:t>
            </a:r>
            <a:endParaRPr b="0" i="0" sz="140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650"/>
              <a:buFont typeface="Arial"/>
              <a:buNone/>
            </a:pPr>
            <a:r>
              <a:rPr b="0" i="0" lang="en-US" sz="1650" u="none" cap="none" strike="noStrike">
                <a:solidFill>
                  <a:srgbClr val="00327C"/>
                </a:solidFill>
                <a:latin typeface="Arial"/>
                <a:ea typeface="Arial"/>
                <a:cs typeface="Arial"/>
                <a:sym typeface="Arial"/>
              </a:rPr>
              <a:t>Participation in Area or Region service</a:t>
            </a:r>
            <a:br>
              <a:rPr b="0" i="0" lang="en-US" sz="1650" u="none" cap="none" strike="noStrike">
                <a:solidFill>
                  <a:srgbClr val="00327C"/>
                </a:solidFill>
                <a:latin typeface="Arial"/>
                <a:ea typeface="Arial"/>
                <a:cs typeface="Arial"/>
                <a:sym typeface="Arial"/>
              </a:rPr>
            </a:br>
            <a:r>
              <a:rPr b="0" i="0" lang="en-US" sz="1650" u="none" cap="none" strike="noStrike">
                <a:solidFill>
                  <a:srgbClr val="00327C"/>
                </a:solidFill>
                <a:latin typeface="Arial"/>
                <a:ea typeface="Arial"/>
                <a:cs typeface="Arial"/>
                <a:sym typeface="Arial"/>
              </a:rPr>
              <a:t>  (easier &amp; more cost effective)</a:t>
            </a:r>
            <a:endParaRPr b="0" i="0" sz="1400" u="none" cap="none" strike="noStrike">
              <a:solidFill>
                <a:srgbClr val="00327C"/>
              </a:solidFill>
              <a:latin typeface="Arial"/>
              <a:ea typeface="Arial"/>
              <a:cs typeface="Arial"/>
              <a:sym typeface="Arial"/>
            </a:endParaRPr>
          </a:p>
        </p:txBody>
      </p:sp>
      <p:sp>
        <p:nvSpPr>
          <p:cNvPr id="249" name="Google Shape;249;p14"/>
          <p:cNvSpPr txBox="1"/>
          <p:nvPr/>
        </p:nvSpPr>
        <p:spPr>
          <a:xfrm>
            <a:off x="92650" y="4829242"/>
            <a:ext cx="1326000" cy="2355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9:05-9:07</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3" name="Shape 253"/>
        <p:cNvGrpSpPr/>
        <p:nvPr/>
      </p:nvGrpSpPr>
      <p:grpSpPr>
        <a:xfrm>
          <a:off x="0" y="0"/>
          <a:ext cx="0" cy="0"/>
          <a:chOff x="0" y="0"/>
          <a:chExt cx="0" cy="0"/>
        </a:xfrm>
      </p:grpSpPr>
      <p:sp>
        <p:nvSpPr>
          <p:cNvPr id="254" name="Google Shape;254;p15"/>
          <p:cNvSpPr txBox="1"/>
          <p:nvPr/>
        </p:nvSpPr>
        <p:spPr>
          <a:xfrm>
            <a:off x="384048" y="164592"/>
            <a:ext cx="6766560" cy="32004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5 · WHAT WOULD YOU DO?</a:t>
            </a:r>
            <a:endParaRPr b="0" i="0" sz="1400" u="none" cap="none" strike="noStrike">
              <a:solidFill>
                <a:srgbClr val="000000"/>
              </a:solidFill>
              <a:latin typeface="Arial"/>
              <a:ea typeface="Arial"/>
              <a:cs typeface="Arial"/>
              <a:sym typeface="Arial"/>
            </a:endParaRPr>
          </a:p>
        </p:txBody>
      </p:sp>
      <p:sp>
        <p:nvSpPr>
          <p:cNvPr id="255" name="Google Shape;255;p15"/>
          <p:cNvSpPr txBox="1"/>
          <p:nvPr/>
        </p:nvSpPr>
        <p:spPr>
          <a:xfrm>
            <a:off x="7772400" y="164592"/>
            <a:ext cx="1326000" cy="2355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37-56 min</a:t>
            </a:r>
            <a:endParaRPr b="0" i="0" sz="1400" u="none" cap="none" strike="noStrike">
              <a:solidFill>
                <a:srgbClr val="000000"/>
              </a:solidFill>
              <a:latin typeface="Arial"/>
              <a:ea typeface="Arial"/>
              <a:cs typeface="Arial"/>
              <a:sym typeface="Arial"/>
            </a:endParaRPr>
          </a:p>
        </p:txBody>
      </p:sp>
      <p:sp>
        <p:nvSpPr>
          <p:cNvPr id="256" name="Google Shape;256;p15"/>
          <p:cNvSpPr txBox="1"/>
          <p:nvPr/>
        </p:nvSpPr>
        <p:spPr>
          <a:xfrm>
            <a:off x="8229600" y="4590288"/>
            <a:ext cx="502800" cy="2277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00"/>
              <a:buFont typeface="Arial"/>
              <a:buNone/>
            </a:pPr>
            <a:r>
              <a:rPr b="1" i="0" lang="en-US" sz="1000" u="none" cap="none" strike="noStrike">
                <a:solidFill>
                  <a:srgbClr val="26487A"/>
                </a:solidFill>
                <a:latin typeface="Arial"/>
                <a:ea typeface="Arial"/>
                <a:cs typeface="Arial"/>
                <a:sym typeface="Arial"/>
              </a:rPr>
              <a:t>15</a:t>
            </a:r>
            <a:endParaRPr b="0" i="0" sz="1400" u="none" cap="none" strike="noStrike">
              <a:solidFill>
                <a:srgbClr val="000000"/>
              </a:solidFill>
              <a:latin typeface="Arial"/>
              <a:ea typeface="Arial"/>
              <a:cs typeface="Arial"/>
              <a:sym typeface="Arial"/>
            </a:endParaRPr>
          </a:p>
        </p:txBody>
      </p:sp>
      <p:sp>
        <p:nvSpPr>
          <p:cNvPr id="257" name="Google Shape;257;p15"/>
          <p:cNvSpPr txBox="1"/>
          <p:nvPr/>
        </p:nvSpPr>
        <p:spPr>
          <a:xfrm>
            <a:off x="1234440" y="658368"/>
            <a:ext cx="6675120" cy="82296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2100"/>
              <a:buFont typeface="Arial"/>
              <a:buNone/>
            </a:pPr>
            <a:r>
              <a:rPr b="1" i="0" lang="en-US" sz="2100" u="none" cap="none" strike="noStrike">
                <a:solidFill>
                  <a:srgbClr val="26487A"/>
                </a:solidFill>
                <a:latin typeface="Arial"/>
                <a:ea typeface="Arial"/>
                <a:cs typeface="Arial"/>
                <a:sym typeface="Arial"/>
              </a:rPr>
              <a:t>How the exercise works</a:t>
            </a:r>
            <a:endParaRPr b="0" i="0" sz="1400" u="none" cap="none" strike="noStrike">
              <a:solidFill>
                <a:srgbClr val="000000"/>
              </a:solidFill>
              <a:latin typeface="Arial"/>
              <a:ea typeface="Arial"/>
              <a:cs typeface="Arial"/>
              <a:sym typeface="Arial"/>
            </a:endParaRPr>
          </a:p>
        </p:txBody>
      </p:sp>
      <p:sp>
        <p:nvSpPr>
          <p:cNvPr id="258" name="Google Shape;258;p15"/>
          <p:cNvSpPr txBox="1"/>
          <p:nvPr/>
        </p:nvSpPr>
        <p:spPr>
          <a:xfrm>
            <a:off x="1280160" y="1572768"/>
            <a:ext cx="6492240" cy="3611880"/>
          </a:xfrm>
          <a:prstGeom prst="rect">
            <a:avLst/>
          </a:prstGeom>
          <a:noFill/>
          <a:ln>
            <a:noFill/>
          </a:ln>
        </p:spPr>
        <p:txBody>
          <a:bodyPr anchorCtr="0" anchor="t" bIns="36575" lIns="36575" spcFirstLastPara="1" rIns="36575" wrap="square" tIns="36575">
            <a:spAutoFit/>
          </a:bodyPr>
          <a:lstStyle/>
          <a:p>
            <a:pPr indent="0" lvl="0" marL="0" marR="0" rtl="0" algn="l">
              <a:lnSpc>
                <a:spcPct val="105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Form small groups</a:t>
            </a:r>
            <a:endParaRPr b="0" i="0" sz="1400" u="none" cap="none" strike="noStrike">
              <a:solidFill>
                <a:srgbClr val="000000"/>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Take one scenario per group</a:t>
            </a:r>
            <a:endParaRPr b="0" i="0" sz="1400" u="none" cap="none" strike="noStrike">
              <a:solidFill>
                <a:srgbClr val="000000"/>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Name the NA principles involved</a:t>
            </a:r>
            <a:endParaRPr b="0" i="0" sz="1400" u="none" cap="none" strike="noStrike">
              <a:solidFill>
                <a:srgbClr val="000000"/>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Choose a practical response</a:t>
            </a:r>
            <a:endParaRPr b="0" i="0" sz="1400" u="none" cap="none" strike="noStrike">
              <a:solidFill>
                <a:srgbClr val="000000"/>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Report one key idea—not a lengthy report</a:t>
            </a:r>
            <a:endParaRPr b="0" i="0" sz="1400" u="none" cap="none" strike="noStrike">
              <a:solidFill>
                <a:srgbClr val="000000"/>
              </a:solidFill>
              <a:latin typeface="Arial"/>
              <a:ea typeface="Arial"/>
              <a:cs typeface="Arial"/>
              <a:sym typeface="Arial"/>
            </a:endParaRPr>
          </a:p>
        </p:txBody>
      </p:sp>
      <p:sp>
        <p:nvSpPr>
          <p:cNvPr id="259" name="Google Shape;259;p15"/>
          <p:cNvSpPr txBox="1"/>
          <p:nvPr/>
        </p:nvSpPr>
        <p:spPr>
          <a:xfrm>
            <a:off x="92650" y="4829242"/>
            <a:ext cx="1326000" cy="2355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9:07-9:08</a:t>
            </a:r>
            <a:r>
              <a:rPr b="1" i="1" lang="en-US" sz="1050" u="none" cap="none" strike="noStrike">
                <a:solidFill>
                  <a:srgbClr val="26487A"/>
                </a:solidFill>
                <a:latin typeface="Arial"/>
                <a:ea typeface="Arial"/>
                <a:cs typeface="Arial"/>
                <a:sym typeface="Arial"/>
              </a:rPr>
              <a:t> </a:t>
            </a:r>
            <a:r>
              <a:rPr b="1" i="1" lang="en-US" sz="1050">
                <a:solidFill>
                  <a:srgbClr val="26487A"/>
                </a:solidFill>
              </a:rPr>
              <a:t>(</a:t>
            </a:r>
            <a:r>
              <a:rPr b="1" i="1" lang="en-US" sz="1050" u="sng" cap="none" strike="noStrike">
                <a:solidFill>
                  <a:srgbClr val="26487A"/>
                </a:solidFill>
                <a:latin typeface="Arial"/>
                <a:ea typeface="Arial"/>
                <a:cs typeface="Arial"/>
                <a:sym typeface="Arial"/>
              </a:rPr>
              <a:t>1, </a:t>
            </a:r>
            <a:r>
              <a:rPr b="1" i="1" lang="en-US" sz="1050" u="sng">
                <a:solidFill>
                  <a:srgbClr val="26487A"/>
                </a:solidFill>
              </a:rPr>
              <a:t>10, 8</a:t>
            </a:r>
            <a:r>
              <a:rPr b="1" i="1" lang="en-US" sz="1050">
                <a:solidFill>
                  <a:srgbClr val="26487A"/>
                </a:solidFill>
              </a:rPr>
              <a:t>)</a:t>
            </a:r>
            <a:endParaRPr b="0" i="1"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3" name="Shape 263"/>
        <p:cNvGrpSpPr/>
        <p:nvPr/>
      </p:nvGrpSpPr>
      <p:grpSpPr>
        <a:xfrm>
          <a:off x="0" y="0"/>
          <a:ext cx="0" cy="0"/>
          <a:chOff x="0" y="0"/>
          <a:chExt cx="0" cy="0"/>
        </a:xfrm>
      </p:grpSpPr>
      <p:sp>
        <p:nvSpPr>
          <p:cNvPr id="264" name="Google Shape;264;p16"/>
          <p:cNvSpPr txBox="1"/>
          <p:nvPr/>
        </p:nvSpPr>
        <p:spPr>
          <a:xfrm>
            <a:off x="384048" y="164592"/>
            <a:ext cx="6766560" cy="32004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5 · WHAT WOULD YOU DO?</a:t>
            </a:r>
            <a:endParaRPr b="0" i="0" sz="1400" u="none" cap="none" strike="noStrike">
              <a:solidFill>
                <a:srgbClr val="000000"/>
              </a:solidFill>
              <a:latin typeface="Arial"/>
              <a:ea typeface="Arial"/>
              <a:cs typeface="Arial"/>
              <a:sym typeface="Arial"/>
            </a:endParaRPr>
          </a:p>
        </p:txBody>
      </p:sp>
      <p:sp>
        <p:nvSpPr>
          <p:cNvPr id="265" name="Google Shape;265;p16"/>
          <p:cNvSpPr txBox="1"/>
          <p:nvPr/>
        </p:nvSpPr>
        <p:spPr>
          <a:xfrm>
            <a:off x="7772400" y="164592"/>
            <a:ext cx="1326000" cy="4053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chemeClr val="dk1"/>
              </a:buClr>
              <a:buSzPts val="1050"/>
              <a:buFont typeface="Arial"/>
              <a:buNone/>
            </a:pPr>
            <a:r>
              <a:rPr b="1" i="0" lang="en-US" sz="1050" u="none" cap="none" strike="noStrike">
                <a:solidFill>
                  <a:srgbClr val="26487A"/>
                </a:solidFill>
                <a:latin typeface="Arial"/>
                <a:ea typeface="Arial"/>
                <a:cs typeface="Arial"/>
                <a:sym typeface="Arial"/>
              </a:rPr>
              <a:t>37-56 min</a:t>
            </a:r>
            <a:endParaRPr b="0" i="0" sz="1400" u="none" cap="none" strike="noStrike">
              <a:solidFill>
                <a:schemeClr val="dk1"/>
              </a:solidFill>
              <a:latin typeface="Arial"/>
              <a:ea typeface="Arial"/>
              <a:cs typeface="Arial"/>
              <a:sym typeface="Arial"/>
            </a:endParaRPr>
          </a:p>
          <a:p>
            <a:pPr indent="0" lvl="0" marL="0" marR="0" rtl="0" algn="r">
              <a:lnSpc>
                <a:spcPct val="105000"/>
              </a:lnSpc>
              <a:spcBef>
                <a:spcPts val="0"/>
              </a:spcBef>
              <a:spcAft>
                <a:spcPts val="0"/>
              </a:spcAft>
              <a:buClr>
                <a:srgbClr val="000000"/>
              </a:buClr>
              <a:buSzPts val="1050"/>
              <a:buFont typeface="Arial"/>
              <a:buNone/>
            </a:pPr>
            <a:r>
              <a:t/>
            </a:r>
            <a:endParaRPr b="1" i="0" sz="1050" u="none" cap="none" strike="noStrike">
              <a:solidFill>
                <a:srgbClr val="26487A"/>
              </a:solidFill>
              <a:latin typeface="Arial"/>
              <a:ea typeface="Arial"/>
              <a:cs typeface="Arial"/>
              <a:sym typeface="Arial"/>
            </a:endParaRPr>
          </a:p>
        </p:txBody>
      </p:sp>
      <p:sp>
        <p:nvSpPr>
          <p:cNvPr id="266" name="Google Shape;266;p16"/>
          <p:cNvSpPr txBox="1"/>
          <p:nvPr/>
        </p:nvSpPr>
        <p:spPr>
          <a:xfrm>
            <a:off x="8229600" y="4590288"/>
            <a:ext cx="502800" cy="2277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00"/>
              <a:buFont typeface="Arial"/>
              <a:buNone/>
            </a:pPr>
            <a:r>
              <a:rPr b="1" i="0" lang="en-US" sz="1000" u="none" cap="none" strike="noStrike">
                <a:solidFill>
                  <a:srgbClr val="26487A"/>
                </a:solidFill>
                <a:latin typeface="Arial"/>
                <a:ea typeface="Arial"/>
                <a:cs typeface="Arial"/>
                <a:sym typeface="Arial"/>
              </a:rPr>
              <a:t>16</a:t>
            </a:r>
            <a:endParaRPr b="0" i="0" sz="1400" u="none" cap="none" strike="noStrike">
              <a:solidFill>
                <a:srgbClr val="000000"/>
              </a:solidFill>
              <a:latin typeface="Arial"/>
              <a:ea typeface="Arial"/>
              <a:cs typeface="Arial"/>
              <a:sym typeface="Arial"/>
            </a:endParaRPr>
          </a:p>
        </p:txBody>
      </p:sp>
      <p:sp>
        <p:nvSpPr>
          <p:cNvPr id="267" name="Google Shape;267;p16"/>
          <p:cNvSpPr txBox="1"/>
          <p:nvPr/>
        </p:nvSpPr>
        <p:spPr>
          <a:xfrm>
            <a:off x="1188720" y="658368"/>
            <a:ext cx="6675120" cy="82296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2100"/>
              <a:buFont typeface="Arial"/>
              <a:buNone/>
            </a:pPr>
            <a:r>
              <a:rPr b="1" i="0" lang="en-US" sz="2100" u="none" cap="none" strike="noStrike">
                <a:solidFill>
                  <a:srgbClr val="26487A"/>
                </a:solidFill>
                <a:latin typeface="Arial"/>
                <a:ea typeface="Arial"/>
                <a:cs typeface="Arial"/>
                <a:sym typeface="Arial"/>
              </a:rPr>
              <a:t>Scenario A · Technology</a:t>
            </a:r>
            <a:endParaRPr b="0" i="0" sz="1400" u="none" cap="none" strike="noStrike">
              <a:solidFill>
                <a:srgbClr val="000000"/>
              </a:solidFill>
              <a:latin typeface="Arial"/>
              <a:ea typeface="Arial"/>
              <a:cs typeface="Arial"/>
              <a:sym typeface="Arial"/>
            </a:endParaRPr>
          </a:p>
        </p:txBody>
      </p:sp>
      <p:sp>
        <p:nvSpPr>
          <p:cNvPr id="268" name="Google Shape;268;p16"/>
          <p:cNvSpPr txBox="1"/>
          <p:nvPr/>
        </p:nvSpPr>
        <p:spPr>
          <a:xfrm>
            <a:off x="1234440" y="2005491"/>
            <a:ext cx="6675000" cy="741900"/>
          </a:xfrm>
          <a:prstGeom prst="rect">
            <a:avLst/>
          </a:prstGeom>
          <a:noFill/>
          <a:ln>
            <a:noFill/>
          </a:ln>
        </p:spPr>
        <p:txBody>
          <a:bodyPr anchorCtr="0" anchor="ctr" bIns="54850" lIns="54850" spcFirstLastPara="1" rIns="54850" wrap="square" tIns="54850">
            <a:spAutoFit/>
          </a:bodyPr>
          <a:lstStyle/>
          <a:p>
            <a:pPr indent="0" lvl="0" marL="0" marR="0" rtl="0" algn="ctr">
              <a:lnSpc>
                <a:spcPct val="105000"/>
              </a:lnSpc>
              <a:spcBef>
                <a:spcPts val="0"/>
              </a:spcBef>
              <a:spcAft>
                <a:spcPts val="0"/>
              </a:spcAft>
              <a:buClr>
                <a:srgbClr val="000000"/>
              </a:buClr>
              <a:buSzPts val="2000"/>
              <a:buFont typeface="Arial"/>
              <a:buNone/>
            </a:pPr>
            <a:r>
              <a:rPr b="0" i="0" lang="en-US" sz="2000" u="none" cap="none" strike="noStrike">
                <a:solidFill>
                  <a:srgbClr val="00327C"/>
                </a:solidFill>
                <a:latin typeface="Arial"/>
                <a:ea typeface="Arial"/>
                <a:cs typeface="Arial"/>
                <a:sym typeface="Arial"/>
              </a:rPr>
              <a:t>A virtual meeting has frequent sound problems. </a:t>
            </a:r>
            <a:br>
              <a:rPr b="0" i="0" lang="en-US" sz="2000" u="none" cap="none" strike="noStrike">
                <a:solidFill>
                  <a:srgbClr val="00327C"/>
                </a:solidFill>
                <a:latin typeface="Arial"/>
                <a:ea typeface="Arial"/>
                <a:cs typeface="Arial"/>
                <a:sym typeface="Arial"/>
              </a:rPr>
            </a:br>
            <a:r>
              <a:rPr b="0" i="0" lang="en-US" sz="2000" u="none" cap="none" strike="noStrike">
                <a:solidFill>
                  <a:srgbClr val="00327C"/>
                </a:solidFill>
                <a:latin typeface="Arial"/>
                <a:ea typeface="Arial"/>
                <a:cs typeface="Arial"/>
                <a:sym typeface="Arial"/>
              </a:rPr>
              <a:t>People talk over each other, and newcomers cannot hear.</a:t>
            </a:r>
            <a:endParaRPr b="0" i="0" sz="1400" u="none" cap="none" strike="noStrike">
              <a:solidFill>
                <a:srgbClr val="00327C"/>
              </a:solidFill>
              <a:latin typeface="Arial"/>
              <a:ea typeface="Arial"/>
              <a:cs typeface="Arial"/>
              <a:sym typeface="Arial"/>
            </a:endParaRPr>
          </a:p>
        </p:txBody>
      </p:sp>
      <p:sp>
        <p:nvSpPr>
          <p:cNvPr id="269" name="Google Shape;269;p16"/>
          <p:cNvSpPr txBox="1"/>
          <p:nvPr/>
        </p:nvSpPr>
        <p:spPr>
          <a:xfrm>
            <a:off x="1371600" y="3401568"/>
            <a:ext cx="6217800" cy="687300"/>
          </a:xfrm>
          <a:prstGeom prst="rect">
            <a:avLst/>
          </a:prstGeom>
          <a:noFill/>
          <a:ln>
            <a:noFill/>
          </a:ln>
        </p:spPr>
        <p:txBody>
          <a:bodyPr anchorCtr="0" anchor="ctr" bIns="36575" lIns="36575" spcFirstLastPara="1" rIns="36575" wrap="square" tIns="36575">
            <a:spAutoFit/>
          </a:bodyPr>
          <a:lstStyle/>
          <a:p>
            <a:pPr indent="0" lvl="0" marL="0" marR="0" rtl="0" algn="ctr">
              <a:lnSpc>
                <a:spcPct val="105000"/>
              </a:lnSpc>
              <a:spcBef>
                <a:spcPts val="0"/>
              </a:spcBef>
              <a:spcAft>
                <a:spcPts val="0"/>
              </a:spcAft>
              <a:buClr>
                <a:srgbClr val="000000"/>
              </a:buClr>
              <a:buSzPts val="1700"/>
              <a:buFont typeface="Arial"/>
              <a:buNone/>
            </a:pPr>
            <a:r>
              <a:rPr b="0" i="0" lang="en-US" sz="1700" u="none" cap="none" strike="noStrike">
                <a:solidFill>
                  <a:srgbClr val="00327C"/>
                </a:solidFill>
                <a:latin typeface="Arial"/>
                <a:ea typeface="Arial"/>
                <a:cs typeface="Arial"/>
                <a:sym typeface="Arial"/>
              </a:rPr>
              <a:t>What should the group do?</a:t>
            </a:r>
            <a:endParaRPr b="0" i="0" sz="1400" u="none" cap="none" strike="noStrike">
              <a:solidFill>
                <a:srgbClr val="00327C"/>
              </a:solidFill>
              <a:latin typeface="Arial"/>
              <a:ea typeface="Arial"/>
              <a:cs typeface="Arial"/>
              <a:sym typeface="Arial"/>
            </a:endParaRPr>
          </a:p>
          <a:p>
            <a:pPr indent="0" lvl="0" marL="0" marR="0" rtl="0" algn="ctr">
              <a:lnSpc>
                <a:spcPct val="105000"/>
              </a:lnSpc>
              <a:spcBef>
                <a:spcPts val="600"/>
              </a:spcBef>
              <a:spcAft>
                <a:spcPts val="0"/>
              </a:spcAft>
              <a:buClr>
                <a:srgbClr val="000000"/>
              </a:buClr>
              <a:buSzPts val="1700"/>
              <a:buFont typeface="Arial"/>
              <a:buNone/>
            </a:pPr>
            <a:r>
              <a:rPr b="0" i="0" lang="en-US" sz="1700" u="none" cap="none" strike="noStrike">
                <a:solidFill>
                  <a:srgbClr val="00327C"/>
                </a:solidFill>
                <a:latin typeface="Arial"/>
                <a:ea typeface="Arial"/>
                <a:cs typeface="Arial"/>
                <a:sym typeface="Arial"/>
              </a:rPr>
              <a:t>Who takes responsibility for the technology and facilitation?</a:t>
            </a:r>
            <a:endParaRPr b="0" i="0" sz="1400" u="none" cap="none" strike="noStrike">
              <a:solidFill>
                <a:srgbClr val="00327C"/>
              </a:solidFill>
              <a:latin typeface="Arial"/>
              <a:ea typeface="Arial"/>
              <a:cs typeface="Arial"/>
              <a:sym typeface="Arial"/>
            </a:endParaRPr>
          </a:p>
        </p:txBody>
      </p:sp>
      <p:sp>
        <p:nvSpPr>
          <p:cNvPr id="270" name="Google Shape;270;p16"/>
          <p:cNvSpPr txBox="1"/>
          <p:nvPr/>
        </p:nvSpPr>
        <p:spPr>
          <a:xfrm>
            <a:off x="92650" y="4829242"/>
            <a:ext cx="1326000" cy="235500"/>
          </a:xfrm>
          <a:prstGeom prst="rect">
            <a:avLst/>
          </a:prstGeom>
          <a:noFill/>
          <a:ln>
            <a:noFill/>
          </a:ln>
        </p:spPr>
        <p:txBody>
          <a:bodyPr anchorCtr="0" anchor="ctr" bIns="36575" lIns="36575" spcFirstLastPara="1" rIns="36575" wrap="square" tIns="36575">
            <a:spAutoFit/>
          </a:bodyPr>
          <a:lstStyle/>
          <a:p>
            <a:pPr indent="0" lvl="0" marL="0" rtl="0" algn="l">
              <a:lnSpc>
                <a:spcPct val="105000"/>
              </a:lnSpc>
              <a:spcBef>
                <a:spcPts val="0"/>
              </a:spcBef>
              <a:spcAft>
                <a:spcPts val="0"/>
              </a:spcAft>
              <a:buClr>
                <a:schemeClr val="dk1"/>
              </a:buClr>
              <a:buSzPts val="1050"/>
              <a:buFont typeface="Arial"/>
              <a:buNone/>
            </a:pPr>
            <a:r>
              <a:rPr b="1" lang="en-US" sz="1050">
                <a:solidFill>
                  <a:srgbClr val="26487A"/>
                </a:solidFill>
              </a:rPr>
              <a:t>9:07-9:08</a:t>
            </a:r>
            <a:r>
              <a:rPr b="1" i="1" lang="en-US" sz="1050">
                <a:solidFill>
                  <a:srgbClr val="26487A"/>
                </a:solidFill>
              </a:rPr>
              <a:t> (</a:t>
            </a:r>
            <a:r>
              <a:rPr b="1" i="1" lang="en-US" sz="1050" u="sng">
                <a:solidFill>
                  <a:srgbClr val="26487A"/>
                </a:solidFill>
              </a:rPr>
              <a:t>1, 10, 8</a:t>
            </a:r>
            <a:r>
              <a:rPr b="1" i="1" lang="en-US" sz="1050">
                <a:solidFill>
                  <a:srgbClr val="26487A"/>
                </a:solidFill>
              </a:rPr>
              <a:t>)</a:t>
            </a:r>
            <a:endParaRPr b="1" sz="1050">
              <a:solidFill>
                <a:srgbClr val="26487A"/>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4" name="Shape 274"/>
        <p:cNvGrpSpPr/>
        <p:nvPr/>
      </p:nvGrpSpPr>
      <p:grpSpPr>
        <a:xfrm>
          <a:off x="0" y="0"/>
          <a:ext cx="0" cy="0"/>
          <a:chOff x="0" y="0"/>
          <a:chExt cx="0" cy="0"/>
        </a:xfrm>
      </p:grpSpPr>
      <p:sp>
        <p:nvSpPr>
          <p:cNvPr id="275" name="Google Shape;275;p17"/>
          <p:cNvSpPr txBox="1"/>
          <p:nvPr/>
        </p:nvSpPr>
        <p:spPr>
          <a:xfrm>
            <a:off x="384048" y="164592"/>
            <a:ext cx="6766560" cy="32004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5 · WHAT WOULD YOU DO?</a:t>
            </a:r>
            <a:endParaRPr b="0" i="0" sz="1400" u="none" cap="none" strike="noStrike">
              <a:solidFill>
                <a:srgbClr val="000000"/>
              </a:solidFill>
              <a:latin typeface="Arial"/>
              <a:ea typeface="Arial"/>
              <a:cs typeface="Arial"/>
              <a:sym typeface="Arial"/>
            </a:endParaRPr>
          </a:p>
        </p:txBody>
      </p:sp>
      <p:sp>
        <p:nvSpPr>
          <p:cNvPr id="276" name="Google Shape;276;p17"/>
          <p:cNvSpPr txBox="1"/>
          <p:nvPr/>
        </p:nvSpPr>
        <p:spPr>
          <a:xfrm>
            <a:off x="7772400" y="164592"/>
            <a:ext cx="1326000" cy="4053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chemeClr val="dk1"/>
              </a:buClr>
              <a:buSzPts val="1050"/>
              <a:buFont typeface="Arial"/>
              <a:buNone/>
            </a:pPr>
            <a:r>
              <a:rPr b="1" i="0" lang="en-US" sz="1050" u="none" cap="none" strike="noStrike">
                <a:solidFill>
                  <a:srgbClr val="26487A"/>
                </a:solidFill>
                <a:latin typeface="Arial"/>
                <a:ea typeface="Arial"/>
                <a:cs typeface="Arial"/>
                <a:sym typeface="Arial"/>
              </a:rPr>
              <a:t>37-56 min</a:t>
            </a:r>
            <a:endParaRPr b="0" i="0" sz="1400" u="none" cap="none" strike="noStrike">
              <a:solidFill>
                <a:schemeClr val="dk1"/>
              </a:solidFill>
              <a:latin typeface="Arial"/>
              <a:ea typeface="Arial"/>
              <a:cs typeface="Arial"/>
              <a:sym typeface="Arial"/>
            </a:endParaRPr>
          </a:p>
          <a:p>
            <a:pPr indent="0" lvl="0" marL="0" marR="0" rtl="0" algn="r">
              <a:lnSpc>
                <a:spcPct val="105000"/>
              </a:lnSpc>
              <a:spcBef>
                <a:spcPts val="0"/>
              </a:spcBef>
              <a:spcAft>
                <a:spcPts val="0"/>
              </a:spcAft>
              <a:buClr>
                <a:srgbClr val="000000"/>
              </a:buClr>
              <a:buSzPts val="1050"/>
              <a:buFont typeface="Arial"/>
              <a:buNone/>
            </a:pPr>
            <a:r>
              <a:t/>
            </a:r>
            <a:endParaRPr b="1" i="0" sz="1050" u="none" cap="none" strike="noStrike">
              <a:solidFill>
                <a:srgbClr val="26487A"/>
              </a:solidFill>
              <a:latin typeface="Arial"/>
              <a:ea typeface="Arial"/>
              <a:cs typeface="Arial"/>
              <a:sym typeface="Arial"/>
            </a:endParaRPr>
          </a:p>
        </p:txBody>
      </p:sp>
      <p:sp>
        <p:nvSpPr>
          <p:cNvPr id="277" name="Google Shape;277;p17"/>
          <p:cNvSpPr txBox="1"/>
          <p:nvPr/>
        </p:nvSpPr>
        <p:spPr>
          <a:xfrm>
            <a:off x="8229600" y="4590288"/>
            <a:ext cx="502800" cy="2277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00"/>
              <a:buFont typeface="Arial"/>
              <a:buNone/>
            </a:pPr>
            <a:r>
              <a:rPr b="1" i="0" lang="en-US" sz="1000" u="none" cap="none" strike="noStrike">
                <a:solidFill>
                  <a:srgbClr val="26487A"/>
                </a:solidFill>
                <a:latin typeface="Arial"/>
                <a:ea typeface="Arial"/>
                <a:cs typeface="Arial"/>
                <a:sym typeface="Arial"/>
              </a:rPr>
              <a:t>17</a:t>
            </a:r>
            <a:endParaRPr b="0" i="0" sz="1400" u="none" cap="none" strike="noStrike">
              <a:solidFill>
                <a:srgbClr val="000000"/>
              </a:solidFill>
              <a:latin typeface="Arial"/>
              <a:ea typeface="Arial"/>
              <a:cs typeface="Arial"/>
              <a:sym typeface="Arial"/>
            </a:endParaRPr>
          </a:p>
        </p:txBody>
      </p:sp>
      <p:sp>
        <p:nvSpPr>
          <p:cNvPr id="278" name="Google Shape;278;p17"/>
          <p:cNvSpPr txBox="1"/>
          <p:nvPr/>
        </p:nvSpPr>
        <p:spPr>
          <a:xfrm>
            <a:off x="1188720" y="658368"/>
            <a:ext cx="6675120" cy="82296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2100"/>
              <a:buFont typeface="Arial"/>
              <a:buNone/>
            </a:pPr>
            <a:r>
              <a:rPr b="1" i="0" lang="en-US" sz="2100" u="none" cap="none" strike="noStrike">
                <a:solidFill>
                  <a:srgbClr val="26487A"/>
                </a:solidFill>
                <a:latin typeface="Arial"/>
                <a:ea typeface="Arial"/>
                <a:cs typeface="Arial"/>
                <a:sym typeface="Arial"/>
              </a:rPr>
              <a:t>Scenario B · Anonymity</a:t>
            </a:r>
            <a:endParaRPr b="0" i="0" sz="1400" u="none" cap="none" strike="noStrike">
              <a:solidFill>
                <a:srgbClr val="000000"/>
              </a:solidFill>
              <a:latin typeface="Arial"/>
              <a:ea typeface="Arial"/>
              <a:cs typeface="Arial"/>
              <a:sym typeface="Arial"/>
            </a:endParaRPr>
          </a:p>
        </p:txBody>
      </p:sp>
      <p:sp>
        <p:nvSpPr>
          <p:cNvPr id="279" name="Google Shape;279;p17"/>
          <p:cNvSpPr txBox="1"/>
          <p:nvPr/>
        </p:nvSpPr>
        <p:spPr>
          <a:xfrm>
            <a:off x="1234440" y="2005491"/>
            <a:ext cx="6492240" cy="734753"/>
          </a:xfrm>
          <a:prstGeom prst="rect">
            <a:avLst/>
          </a:prstGeom>
          <a:noFill/>
          <a:ln>
            <a:noFill/>
          </a:ln>
        </p:spPr>
        <p:txBody>
          <a:bodyPr anchorCtr="0" anchor="ctr" bIns="54850" lIns="54850" spcFirstLastPara="1" rIns="54850" wrap="square" tIns="54850">
            <a:spAutoFit/>
          </a:bodyPr>
          <a:lstStyle/>
          <a:p>
            <a:pPr indent="0" lvl="0" marL="0" marR="0" rtl="0" algn="ctr">
              <a:lnSpc>
                <a:spcPct val="105000"/>
              </a:lnSpc>
              <a:spcBef>
                <a:spcPts val="0"/>
              </a:spcBef>
              <a:spcAft>
                <a:spcPts val="0"/>
              </a:spcAft>
              <a:buClr>
                <a:srgbClr val="000000"/>
              </a:buClr>
              <a:buSzPts val="2000"/>
              <a:buFont typeface="Arial"/>
              <a:buNone/>
            </a:pPr>
            <a:r>
              <a:rPr b="0" i="0" lang="en-US" sz="2000" u="none" cap="none" strike="noStrike">
                <a:solidFill>
                  <a:srgbClr val="232323"/>
                </a:solidFill>
                <a:latin typeface="Arial"/>
                <a:ea typeface="Arial"/>
                <a:cs typeface="Arial"/>
                <a:sym typeface="Arial"/>
              </a:rPr>
              <a:t>Someone begins recording the meeting </a:t>
            </a:r>
            <a:endParaRPr b="0" i="0" sz="2000" u="none" cap="none" strike="noStrike">
              <a:solidFill>
                <a:srgbClr val="232323"/>
              </a:solidFill>
              <a:latin typeface="Arial"/>
              <a:ea typeface="Arial"/>
              <a:cs typeface="Arial"/>
              <a:sym typeface="Arial"/>
            </a:endParaRPr>
          </a:p>
          <a:p>
            <a:pPr indent="0" lvl="0" marL="0" marR="0" rtl="0" algn="ctr">
              <a:lnSpc>
                <a:spcPct val="105000"/>
              </a:lnSpc>
              <a:spcBef>
                <a:spcPts val="0"/>
              </a:spcBef>
              <a:spcAft>
                <a:spcPts val="0"/>
              </a:spcAft>
              <a:buClr>
                <a:srgbClr val="000000"/>
              </a:buClr>
              <a:buSzPts val="2000"/>
              <a:buFont typeface="Arial"/>
              <a:buNone/>
            </a:pPr>
            <a:r>
              <a:rPr b="0" i="0" lang="en-US" sz="2000" u="none" cap="none" strike="noStrike">
                <a:solidFill>
                  <a:srgbClr val="232323"/>
                </a:solidFill>
                <a:latin typeface="Arial"/>
                <a:ea typeface="Arial"/>
                <a:cs typeface="Arial"/>
                <a:sym typeface="Arial"/>
              </a:rPr>
              <a:t>without asking permission.</a:t>
            </a:r>
            <a:endParaRPr b="0" i="0" sz="1400" u="none" cap="none" strike="noStrike">
              <a:solidFill>
                <a:srgbClr val="000000"/>
              </a:solidFill>
              <a:latin typeface="Arial"/>
              <a:ea typeface="Arial"/>
              <a:cs typeface="Arial"/>
              <a:sym typeface="Arial"/>
            </a:endParaRPr>
          </a:p>
        </p:txBody>
      </p:sp>
      <p:sp>
        <p:nvSpPr>
          <p:cNvPr id="280" name="Google Shape;280;p17"/>
          <p:cNvSpPr txBox="1"/>
          <p:nvPr/>
        </p:nvSpPr>
        <p:spPr>
          <a:xfrm>
            <a:off x="1371600" y="3401568"/>
            <a:ext cx="6217920" cy="914400"/>
          </a:xfrm>
          <a:prstGeom prst="rect">
            <a:avLst/>
          </a:prstGeom>
          <a:noFill/>
          <a:ln>
            <a:noFill/>
          </a:ln>
        </p:spPr>
        <p:txBody>
          <a:bodyPr anchorCtr="0" anchor="ctr" bIns="36575" lIns="36575" spcFirstLastPara="1" rIns="36575" wrap="square" tIns="36575">
            <a:spAutoFit/>
          </a:bodyPr>
          <a:lstStyle/>
          <a:p>
            <a:pPr indent="0" lvl="0" marL="0" marR="0" rtl="0" algn="ctr">
              <a:lnSpc>
                <a:spcPct val="105000"/>
              </a:lnSpc>
              <a:spcBef>
                <a:spcPts val="0"/>
              </a:spcBef>
              <a:spcAft>
                <a:spcPts val="0"/>
              </a:spcAft>
              <a:buClr>
                <a:srgbClr val="000000"/>
              </a:buClr>
              <a:buSzPts val="1700"/>
              <a:buFont typeface="Arial"/>
              <a:buNone/>
            </a:pPr>
            <a:r>
              <a:rPr b="0" i="0" lang="en-US" sz="1700" u="none" cap="none" strike="noStrike">
                <a:solidFill>
                  <a:srgbClr val="555555"/>
                </a:solidFill>
                <a:latin typeface="Arial"/>
                <a:ea typeface="Arial"/>
                <a:cs typeface="Arial"/>
                <a:sym typeface="Arial"/>
              </a:rPr>
              <a:t>How should the group respond in the moment?</a:t>
            </a:r>
            <a:endParaRPr b="0" i="0" sz="1400" u="none" cap="none" strike="noStrike">
              <a:solidFill>
                <a:srgbClr val="000000"/>
              </a:solidFill>
              <a:latin typeface="Arial"/>
              <a:ea typeface="Arial"/>
              <a:cs typeface="Arial"/>
              <a:sym typeface="Arial"/>
            </a:endParaRPr>
          </a:p>
          <a:p>
            <a:pPr indent="0" lvl="0" marL="0" marR="0" rtl="0" algn="ctr">
              <a:lnSpc>
                <a:spcPct val="105000"/>
              </a:lnSpc>
              <a:spcBef>
                <a:spcPts val="600"/>
              </a:spcBef>
              <a:spcAft>
                <a:spcPts val="0"/>
              </a:spcAft>
              <a:buClr>
                <a:srgbClr val="000000"/>
              </a:buClr>
              <a:buSzPts val="1700"/>
              <a:buFont typeface="Arial"/>
              <a:buNone/>
            </a:pPr>
            <a:r>
              <a:rPr b="0" i="0" lang="en-US" sz="1700" u="none" cap="none" strike="noStrike">
                <a:solidFill>
                  <a:srgbClr val="555555"/>
                </a:solidFill>
                <a:latin typeface="Arial"/>
                <a:ea typeface="Arial"/>
                <a:cs typeface="Arial"/>
                <a:sym typeface="Arial"/>
              </a:rPr>
              <a:t>What group policy could prevent a repeat?</a:t>
            </a:r>
            <a:endParaRPr b="0" i="0" sz="1400" u="none" cap="none" strike="noStrike">
              <a:solidFill>
                <a:srgbClr val="000000"/>
              </a:solidFill>
              <a:latin typeface="Arial"/>
              <a:ea typeface="Arial"/>
              <a:cs typeface="Arial"/>
              <a:sym typeface="Arial"/>
            </a:endParaRPr>
          </a:p>
        </p:txBody>
      </p:sp>
      <p:sp>
        <p:nvSpPr>
          <p:cNvPr id="281" name="Google Shape;281;p17"/>
          <p:cNvSpPr txBox="1"/>
          <p:nvPr/>
        </p:nvSpPr>
        <p:spPr>
          <a:xfrm>
            <a:off x="92650" y="4829242"/>
            <a:ext cx="1326000" cy="235500"/>
          </a:xfrm>
          <a:prstGeom prst="rect">
            <a:avLst/>
          </a:prstGeom>
          <a:noFill/>
          <a:ln>
            <a:noFill/>
          </a:ln>
        </p:spPr>
        <p:txBody>
          <a:bodyPr anchorCtr="0" anchor="ctr" bIns="36575" lIns="36575" spcFirstLastPara="1" rIns="36575" wrap="square" tIns="36575">
            <a:spAutoFit/>
          </a:bodyPr>
          <a:lstStyle/>
          <a:p>
            <a:pPr indent="0" lvl="0" marL="0" rtl="0" algn="l">
              <a:lnSpc>
                <a:spcPct val="105000"/>
              </a:lnSpc>
              <a:spcBef>
                <a:spcPts val="0"/>
              </a:spcBef>
              <a:spcAft>
                <a:spcPts val="0"/>
              </a:spcAft>
              <a:buClr>
                <a:schemeClr val="dk1"/>
              </a:buClr>
              <a:buSzPts val="1050"/>
              <a:buFont typeface="Arial"/>
              <a:buNone/>
            </a:pPr>
            <a:r>
              <a:rPr b="1" lang="en-US" sz="1050">
                <a:solidFill>
                  <a:srgbClr val="26487A"/>
                </a:solidFill>
              </a:rPr>
              <a:t>9:07-9:08</a:t>
            </a:r>
            <a:r>
              <a:rPr b="1" i="1" lang="en-US" sz="1050">
                <a:solidFill>
                  <a:srgbClr val="26487A"/>
                </a:solidFill>
              </a:rPr>
              <a:t> (</a:t>
            </a:r>
            <a:r>
              <a:rPr b="1" i="1" lang="en-US" sz="1050" u="sng">
                <a:solidFill>
                  <a:srgbClr val="26487A"/>
                </a:solidFill>
              </a:rPr>
              <a:t>1, 10, 8</a:t>
            </a:r>
            <a:r>
              <a:rPr b="1" i="1" lang="en-US" sz="1050">
                <a:solidFill>
                  <a:srgbClr val="26487A"/>
                </a:solidFill>
              </a:rPr>
              <a:t>)</a:t>
            </a:r>
            <a:endParaRPr b="1" sz="1050">
              <a:solidFill>
                <a:srgbClr val="26487A"/>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5" name="Shape 285"/>
        <p:cNvGrpSpPr/>
        <p:nvPr/>
      </p:nvGrpSpPr>
      <p:grpSpPr>
        <a:xfrm>
          <a:off x="0" y="0"/>
          <a:ext cx="0" cy="0"/>
          <a:chOff x="0" y="0"/>
          <a:chExt cx="0" cy="0"/>
        </a:xfrm>
      </p:grpSpPr>
      <p:sp>
        <p:nvSpPr>
          <p:cNvPr id="286" name="Google Shape;286;p18"/>
          <p:cNvSpPr txBox="1"/>
          <p:nvPr/>
        </p:nvSpPr>
        <p:spPr>
          <a:xfrm>
            <a:off x="384048" y="164592"/>
            <a:ext cx="6766560" cy="32004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5 · WHAT WOULD YOU DO?</a:t>
            </a:r>
            <a:endParaRPr b="0" i="0" sz="1400" u="none" cap="none" strike="noStrike">
              <a:solidFill>
                <a:srgbClr val="000000"/>
              </a:solidFill>
              <a:latin typeface="Arial"/>
              <a:ea typeface="Arial"/>
              <a:cs typeface="Arial"/>
              <a:sym typeface="Arial"/>
            </a:endParaRPr>
          </a:p>
        </p:txBody>
      </p:sp>
      <p:sp>
        <p:nvSpPr>
          <p:cNvPr id="287" name="Google Shape;287;p18"/>
          <p:cNvSpPr txBox="1"/>
          <p:nvPr/>
        </p:nvSpPr>
        <p:spPr>
          <a:xfrm>
            <a:off x="7772400" y="164592"/>
            <a:ext cx="1326000" cy="4053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chemeClr val="dk1"/>
              </a:buClr>
              <a:buSzPts val="1050"/>
              <a:buFont typeface="Arial"/>
              <a:buNone/>
            </a:pPr>
            <a:r>
              <a:rPr b="1" i="0" lang="en-US" sz="1050" u="none" cap="none" strike="noStrike">
                <a:solidFill>
                  <a:srgbClr val="26487A"/>
                </a:solidFill>
                <a:latin typeface="Arial"/>
                <a:ea typeface="Arial"/>
                <a:cs typeface="Arial"/>
                <a:sym typeface="Arial"/>
              </a:rPr>
              <a:t>37-56 min</a:t>
            </a:r>
            <a:endParaRPr b="0" i="0" sz="1400" u="none" cap="none" strike="noStrike">
              <a:solidFill>
                <a:schemeClr val="dk1"/>
              </a:solidFill>
              <a:latin typeface="Arial"/>
              <a:ea typeface="Arial"/>
              <a:cs typeface="Arial"/>
              <a:sym typeface="Arial"/>
            </a:endParaRPr>
          </a:p>
          <a:p>
            <a:pPr indent="0" lvl="0" marL="0" marR="0" rtl="0" algn="r">
              <a:lnSpc>
                <a:spcPct val="105000"/>
              </a:lnSpc>
              <a:spcBef>
                <a:spcPts val="0"/>
              </a:spcBef>
              <a:spcAft>
                <a:spcPts val="0"/>
              </a:spcAft>
              <a:buClr>
                <a:srgbClr val="000000"/>
              </a:buClr>
              <a:buSzPts val="1050"/>
              <a:buFont typeface="Arial"/>
              <a:buNone/>
            </a:pPr>
            <a:r>
              <a:t/>
            </a:r>
            <a:endParaRPr b="1" i="0" sz="1050" u="none" cap="none" strike="noStrike">
              <a:solidFill>
                <a:srgbClr val="26487A"/>
              </a:solidFill>
              <a:latin typeface="Arial"/>
              <a:ea typeface="Arial"/>
              <a:cs typeface="Arial"/>
              <a:sym typeface="Arial"/>
            </a:endParaRPr>
          </a:p>
        </p:txBody>
      </p:sp>
      <p:sp>
        <p:nvSpPr>
          <p:cNvPr id="288" name="Google Shape;288;p18"/>
          <p:cNvSpPr txBox="1"/>
          <p:nvPr/>
        </p:nvSpPr>
        <p:spPr>
          <a:xfrm>
            <a:off x="8229600" y="4590288"/>
            <a:ext cx="502800" cy="2277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00"/>
              <a:buFont typeface="Arial"/>
              <a:buNone/>
            </a:pPr>
            <a:r>
              <a:rPr b="1" i="0" lang="en-US" sz="1000" u="none" cap="none" strike="noStrike">
                <a:solidFill>
                  <a:srgbClr val="26487A"/>
                </a:solidFill>
                <a:latin typeface="Arial"/>
                <a:ea typeface="Arial"/>
                <a:cs typeface="Arial"/>
                <a:sym typeface="Arial"/>
              </a:rPr>
              <a:t>19</a:t>
            </a:r>
            <a:endParaRPr b="0" i="0" sz="1400" u="none" cap="none" strike="noStrike">
              <a:solidFill>
                <a:srgbClr val="000000"/>
              </a:solidFill>
              <a:latin typeface="Arial"/>
              <a:ea typeface="Arial"/>
              <a:cs typeface="Arial"/>
              <a:sym typeface="Arial"/>
            </a:endParaRPr>
          </a:p>
        </p:txBody>
      </p:sp>
      <p:sp>
        <p:nvSpPr>
          <p:cNvPr id="289" name="Google Shape;289;p18"/>
          <p:cNvSpPr txBox="1"/>
          <p:nvPr/>
        </p:nvSpPr>
        <p:spPr>
          <a:xfrm>
            <a:off x="1188720" y="658368"/>
            <a:ext cx="6675120" cy="82296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2100"/>
              <a:buFont typeface="Arial"/>
              <a:buNone/>
            </a:pPr>
            <a:r>
              <a:rPr b="1" i="0" lang="en-US" sz="2100" u="none" cap="none" strike="noStrike">
                <a:solidFill>
                  <a:srgbClr val="26487A"/>
                </a:solidFill>
                <a:latin typeface="Arial"/>
                <a:ea typeface="Arial"/>
                <a:cs typeface="Arial"/>
                <a:sym typeface="Arial"/>
              </a:rPr>
              <a:t>Scenario C · Hybrid participation</a:t>
            </a:r>
            <a:endParaRPr b="0" i="0" sz="1400" u="none" cap="none" strike="noStrike">
              <a:solidFill>
                <a:srgbClr val="000000"/>
              </a:solidFill>
              <a:latin typeface="Arial"/>
              <a:ea typeface="Arial"/>
              <a:cs typeface="Arial"/>
              <a:sym typeface="Arial"/>
            </a:endParaRPr>
          </a:p>
        </p:txBody>
      </p:sp>
      <p:sp>
        <p:nvSpPr>
          <p:cNvPr id="290" name="Google Shape;290;p18"/>
          <p:cNvSpPr txBox="1"/>
          <p:nvPr/>
        </p:nvSpPr>
        <p:spPr>
          <a:xfrm>
            <a:off x="1234440" y="1664208"/>
            <a:ext cx="6492300" cy="741900"/>
          </a:xfrm>
          <a:prstGeom prst="rect">
            <a:avLst/>
          </a:prstGeom>
          <a:noFill/>
          <a:ln>
            <a:noFill/>
          </a:ln>
        </p:spPr>
        <p:txBody>
          <a:bodyPr anchorCtr="0" anchor="ctr" bIns="54850" lIns="54850" spcFirstLastPara="1" rIns="54850" wrap="square" tIns="54850">
            <a:spAutoFit/>
          </a:bodyPr>
          <a:lstStyle/>
          <a:p>
            <a:pPr indent="0" lvl="0" marL="0" marR="0" rtl="0" algn="ctr">
              <a:lnSpc>
                <a:spcPct val="105000"/>
              </a:lnSpc>
              <a:spcBef>
                <a:spcPts val="0"/>
              </a:spcBef>
              <a:spcAft>
                <a:spcPts val="0"/>
              </a:spcAft>
              <a:buClr>
                <a:srgbClr val="000000"/>
              </a:buClr>
              <a:buSzPts val="2000"/>
              <a:buFont typeface="Arial"/>
              <a:buNone/>
            </a:pPr>
            <a:r>
              <a:rPr b="0" i="0" lang="en-US" sz="2000" u="none" cap="none" strike="noStrike">
                <a:solidFill>
                  <a:srgbClr val="00327C"/>
                </a:solidFill>
                <a:latin typeface="Arial"/>
                <a:ea typeface="Arial"/>
                <a:cs typeface="Arial"/>
                <a:sym typeface="Arial"/>
              </a:rPr>
              <a:t>In-person members feel online participants are not really participating. Online participants feel ignored.</a:t>
            </a:r>
            <a:endParaRPr b="0" i="0" sz="1400" u="none" cap="none" strike="noStrike">
              <a:solidFill>
                <a:srgbClr val="00327C"/>
              </a:solidFill>
              <a:latin typeface="Arial"/>
              <a:ea typeface="Arial"/>
              <a:cs typeface="Arial"/>
              <a:sym typeface="Arial"/>
            </a:endParaRPr>
          </a:p>
        </p:txBody>
      </p:sp>
      <p:sp>
        <p:nvSpPr>
          <p:cNvPr id="291" name="Google Shape;291;p18"/>
          <p:cNvSpPr txBox="1"/>
          <p:nvPr/>
        </p:nvSpPr>
        <p:spPr>
          <a:xfrm>
            <a:off x="1371600" y="3401568"/>
            <a:ext cx="6217800" cy="687300"/>
          </a:xfrm>
          <a:prstGeom prst="rect">
            <a:avLst/>
          </a:prstGeom>
          <a:noFill/>
          <a:ln>
            <a:noFill/>
          </a:ln>
        </p:spPr>
        <p:txBody>
          <a:bodyPr anchorCtr="0" anchor="ctr" bIns="36575" lIns="36575" spcFirstLastPara="1" rIns="36575" wrap="square" tIns="36575">
            <a:spAutoFit/>
          </a:bodyPr>
          <a:lstStyle/>
          <a:p>
            <a:pPr indent="0" lvl="0" marL="0" marR="0" rtl="0" algn="ctr">
              <a:lnSpc>
                <a:spcPct val="105000"/>
              </a:lnSpc>
              <a:spcBef>
                <a:spcPts val="0"/>
              </a:spcBef>
              <a:spcAft>
                <a:spcPts val="0"/>
              </a:spcAft>
              <a:buClr>
                <a:srgbClr val="000000"/>
              </a:buClr>
              <a:buSzPts val="1700"/>
              <a:buFont typeface="Arial"/>
              <a:buNone/>
            </a:pPr>
            <a:r>
              <a:rPr b="0" i="0" lang="en-US" sz="1700" u="none" cap="none" strike="noStrike">
                <a:solidFill>
                  <a:srgbClr val="00327C"/>
                </a:solidFill>
                <a:latin typeface="Arial"/>
                <a:ea typeface="Arial"/>
                <a:cs typeface="Arial"/>
                <a:sym typeface="Arial"/>
              </a:rPr>
              <a:t>How can the meeting become genuinely hybrid?</a:t>
            </a:r>
            <a:endParaRPr b="0" i="0" sz="1400" u="none" cap="none" strike="noStrike">
              <a:solidFill>
                <a:srgbClr val="00327C"/>
              </a:solidFill>
              <a:latin typeface="Arial"/>
              <a:ea typeface="Arial"/>
              <a:cs typeface="Arial"/>
              <a:sym typeface="Arial"/>
            </a:endParaRPr>
          </a:p>
          <a:p>
            <a:pPr indent="0" lvl="0" marL="0" marR="0" rtl="0" algn="ctr">
              <a:lnSpc>
                <a:spcPct val="105000"/>
              </a:lnSpc>
              <a:spcBef>
                <a:spcPts val="600"/>
              </a:spcBef>
              <a:spcAft>
                <a:spcPts val="0"/>
              </a:spcAft>
              <a:buClr>
                <a:srgbClr val="000000"/>
              </a:buClr>
              <a:buSzPts val="1700"/>
              <a:buFont typeface="Arial"/>
              <a:buNone/>
            </a:pPr>
            <a:r>
              <a:rPr b="0" i="0" lang="en-US" sz="1700" u="none" cap="none" strike="noStrike">
                <a:solidFill>
                  <a:srgbClr val="00327C"/>
                </a:solidFill>
                <a:latin typeface="Arial"/>
                <a:ea typeface="Arial"/>
                <a:cs typeface="Arial"/>
                <a:sym typeface="Arial"/>
              </a:rPr>
              <a:t>What roles or practices would create equal participation?</a:t>
            </a:r>
            <a:endParaRPr b="0" i="0" sz="1400" u="none" cap="none" strike="noStrike">
              <a:solidFill>
                <a:srgbClr val="00327C"/>
              </a:solidFill>
              <a:latin typeface="Arial"/>
              <a:ea typeface="Arial"/>
              <a:cs typeface="Arial"/>
              <a:sym typeface="Arial"/>
            </a:endParaRPr>
          </a:p>
        </p:txBody>
      </p:sp>
      <p:sp>
        <p:nvSpPr>
          <p:cNvPr id="292" name="Google Shape;292;p18"/>
          <p:cNvSpPr txBox="1"/>
          <p:nvPr/>
        </p:nvSpPr>
        <p:spPr>
          <a:xfrm>
            <a:off x="92650" y="4829242"/>
            <a:ext cx="1326000" cy="235500"/>
          </a:xfrm>
          <a:prstGeom prst="rect">
            <a:avLst/>
          </a:prstGeom>
          <a:noFill/>
          <a:ln>
            <a:noFill/>
          </a:ln>
        </p:spPr>
        <p:txBody>
          <a:bodyPr anchorCtr="0" anchor="ctr" bIns="36575" lIns="36575" spcFirstLastPara="1" rIns="36575" wrap="square" tIns="36575">
            <a:spAutoFit/>
          </a:bodyPr>
          <a:lstStyle/>
          <a:p>
            <a:pPr indent="0" lvl="0" marL="0" rtl="0" algn="l">
              <a:lnSpc>
                <a:spcPct val="105000"/>
              </a:lnSpc>
              <a:spcBef>
                <a:spcPts val="0"/>
              </a:spcBef>
              <a:spcAft>
                <a:spcPts val="0"/>
              </a:spcAft>
              <a:buClr>
                <a:schemeClr val="dk1"/>
              </a:buClr>
              <a:buSzPts val="1050"/>
              <a:buFont typeface="Arial"/>
              <a:buNone/>
            </a:pPr>
            <a:r>
              <a:rPr b="1" lang="en-US" sz="1050">
                <a:solidFill>
                  <a:srgbClr val="26487A"/>
                </a:solidFill>
              </a:rPr>
              <a:t>9:07-9:08</a:t>
            </a:r>
            <a:r>
              <a:rPr b="1" i="1" lang="en-US" sz="1050">
                <a:solidFill>
                  <a:srgbClr val="26487A"/>
                </a:solidFill>
              </a:rPr>
              <a:t> (</a:t>
            </a:r>
            <a:r>
              <a:rPr b="1" i="1" lang="en-US" sz="1050" u="sng">
                <a:solidFill>
                  <a:srgbClr val="26487A"/>
                </a:solidFill>
              </a:rPr>
              <a:t>1, 10, 8</a:t>
            </a:r>
            <a:r>
              <a:rPr b="1" i="1" lang="en-US" sz="1050">
                <a:solidFill>
                  <a:srgbClr val="26487A"/>
                </a:solidFill>
              </a:rPr>
              <a:t>)</a:t>
            </a:r>
            <a:endParaRPr b="1" sz="1050">
              <a:solidFill>
                <a:srgbClr val="26487A"/>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6" name="Shape 296"/>
        <p:cNvGrpSpPr/>
        <p:nvPr/>
      </p:nvGrpSpPr>
      <p:grpSpPr>
        <a:xfrm>
          <a:off x="0" y="0"/>
          <a:ext cx="0" cy="0"/>
          <a:chOff x="0" y="0"/>
          <a:chExt cx="0" cy="0"/>
        </a:xfrm>
      </p:grpSpPr>
      <p:sp>
        <p:nvSpPr>
          <p:cNvPr id="297" name="Google Shape;297;p19"/>
          <p:cNvSpPr txBox="1"/>
          <p:nvPr/>
        </p:nvSpPr>
        <p:spPr>
          <a:xfrm>
            <a:off x="384048" y="164592"/>
            <a:ext cx="6766560" cy="32004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5 · WHAT WOULD YOU DO?</a:t>
            </a:r>
            <a:endParaRPr b="0" i="0" sz="1400" u="none" cap="none" strike="noStrike">
              <a:solidFill>
                <a:srgbClr val="000000"/>
              </a:solidFill>
              <a:latin typeface="Arial"/>
              <a:ea typeface="Arial"/>
              <a:cs typeface="Arial"/>
              <a:sym typeface="Arial"/>
            </a:endParaRPr>
          </a:p>
        </p:txBody>
      </p:sp>
      <p:sp>
        <p:nvSpPr>
          <p:cNvPr id="298" name="Google Shape;298;p19"/>
          <p:cNvSpPr txBox="1"/>
          <p:nvPr/>
        </p:nvSpPr>
        <p:spPr>
          <a:xfrm>
            <a:off x="7772400" y="164592"/>
            <a:ext cx="1326000" cy="4053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chemeClr val="dk1"/>
              </a:buClr>
              <a:buSzPts val="1050"/>
              <a:buFont typeface="Arial"/>
              <a:buNone/>
            </a:pPr>
            <a:r>
              <a:rPr b="1" i="0" lang="en-US" sz="1050" u="none" cap="none" strike="noStrike">
                <a:solidFill>
                  <a:srgbClr val="26487A"/>
                </a:solidFill>
                <a:latin typeface="Arial"/>
                <a:ea typeface="Arial"/>
                <a:cs typeface="Arial"/>
                <a:sym typeface="Arial"/>
              </a:rPr>
              <a:t>37-56 min</a:t>
            </a:r>
            <a:endParaRPr b="0" i="0" sz="1400" u="none" cap="none" strike="noStrike">
              <a:solidFill>
                <a:schemeClr val="dk1"/>
              </a:solidFill>
              <a:latin typeface="Arial"/>
              <a:ea typeface="Arial"/>
              <a:cs typeface="Arial"/>
              <a:sym typeface="Arial"/>
            </a:endParaRPr>
          </a:p>
          <a:p>
            <a:pPr indent="0" lvl="0" marL="0" marR="0" rtl="0" algn="r">
              <a:lnSpc>
                <a:spcPct val="105000"/>
              </a:lnSpc>
              <a:spcBef>
                <a:spcPts val="0"/>
              </a:spcBef>
              <a:spcAft>
                <a:spcPts val="0"/>
              </a:spcAft>
              <a:buClr>
                <a:srgbClr val="000000"/>
              </a:buClr>
              <a:buSzPts val="1050"/>
              <a:buFont typeface="Arial"/>
              <a:buNone/>
            </a:pPr>
            <a:r>
              <a:t/>
            </a:r>
            <a:endParaRPr b="1" i="0" sz="1050" u="none" cap="none" strike="noStrike">
              <a:solidFill>
                <a:srgbClr val="26487A"/>
              </a:solidFill>
              <a:latin typeface="Arial"/>
              <a:ea typeface="Arial"/>
              <a:cs typeface="Arial"/>
              <a:sym typeface="Arial"/>
            </a:endParaRPr>
          </a:p>
        </p:txBody>
      </p:sp>
      <p:sp>
        <p:nvSpPr>
          <p:cNvPr id="299" name="Google Shape;299;p19"/>
          <p:cNvSpPr txBox="1"/>
          <p:nvPr/>
        </p:nvSpPr>
        <p:spPr>
          <a:xfrm>
            <a:off x="8229600" y="4590288"/>
            <a:ext cx="502800" cy="2277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00"/>
              <a:buFont typeface="Arial"/>
              <a:buNone/>
            </a:pPr>
            <a:r>
              <a:rPr b="1" i="0" lang="en-US" sz="1000" u="none" cap="none" strike="noStrike">
                <a:solidFill>
                  <a:srgbClr val="26487A"/>
                </a:solidFill>
                <a:latin typeface="Arial"/>
                <a:ea typeface="Arial"/>
                <a:cs typeface="Arial"/>
                <a:sym typeface="Arial"/>
              </a:rPr>
              <a:t>19</a:t>
            </a:r>
            <a:endParaRPr b="0" i="0" sz="1400" u="none" cap="none" strike="noStrike">
              <a:solidFill>
                <a:srgbClr val="000000"/>
              </a:solidFill>
              <a:latin typeface="Arial"/>
              <a:ea typeface="Arial"/>
              <a:cs typeface="Arial"/>
              <a:sym typeface="Arial"/>
            </a:endParaRPr>
          </a:p>
        </p:txBody>
      </p:sp>
      <p:sp>
        <p:nvSpPr>
          <p:cNvPr id="300" name="Google Shape;300;p19"/>
          <p:cNvSpPr txBox="1"/>
          <p:nvPr/>
        </p:nvSpPr>
        <p:spPr>
          <a:xfrm>
            <a:off x="1188720" y="658368"/>
            <a:ext cx="6675120" cy="82296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2100"/>
              <a:buFont typeface="Arial"/>
              <a:buNone/>
            </a:pPr>
            <a:r>
              <a:rPr b="1" i="0" lang="en-US" sz="2100" u="none" cap="none" strike="noStrike">
                <a:solidFill>
                  <a:srgbClr val="26487A"/>
                </a:solidFill>
                <a:latin typeface="Arial"/>
                <a:ea typeface="Arial"/>
                <a:cs typeface="Arial"/>
                <a:sym typeface="Arial"/>
              </a:rPr>
              <a:t>Scenario D · Service structure</a:t>
            </a:r>
            <a:endParaRPr b="0" i="0" sz="1400" u="none" cap="none" strike="noStrike">
              <a:solidFill>
                <a:srgbClr val="000000"/>
              </a:solidFill>
              <a:latin typeface="Arial"/>
              <a:ea typeface="Arial"/>
              <a:cs typeface="Arial"/>
              <a:sym typeface="Arial"/>
            </a:endParaRPr>
          </a:p>
        </p:txBody>
      </p:sp>
      <p:sp>
        <p:nvSpPr>
          <p:cNvPr id="301" name="Google Shape;301;p19"/>
          <p:cNvSpPr txBox="1"/>
          <p:nvPr/>
        </p:nvSpPr>
        <p:spPr>
          <a:xfrm>
            <a:off x="1234440" y="1843909"/>
            <a:ext cx="6492240" cy="1057918"/>
          </a:xfrm>
          <a:prstGeom prst="rect">
            <a:avLst/>
          </a:prstGeom>
          <a:noFill/>
          <a:ln>
            <a:noFill/>
          </a:ln>
        </p:spPr>
        <p:txBody>
          <a:bodyPr anchorCtr="0" anchor="ctr" bIns="54850" lIns="54850" spcFirstLastPara="1" rIns="54850" wrap="square" tIns="54850">
            <a:spAutoFit/>
          </a:bodyPr>
          <a:lstStyle/>
          <a:p>
            <a:pPr indent="0" lvl="0" marL="0" marR="0" rtl="0" algn="ctr">
              <a:lnSpc>
                <a:spcPct val="105000"/>
              </a:lnSpc>
              <a:spcBef>
                <a:spcPts val="0"/>
              </a:spcBef>
              <a:spcAft>
                <a:spcPts val="0"/>
              </a:spcAft>
              <a:buClr>
                <a:srgbClr val="000000"/>
              </a:buClr>
              <a:buSzPts val="2000"/>
              <a:buFont typeface="Arial"/>
              <a:buNone/>
            </a:pPr>
            <a:r>
              <a:rPr b="0" i="0" lang="en-US" sz="2000" u="none" cap="none" strike="noStrike">
                <a:solidFill>
                  <a:srgbClr val="232323"/>
                </a:solidFill>
                <a:latin typeface="Arial"/>
                <a:ea typeface="Arial"/>
                <a:cs typeface="Arial"/>
                <a:sym typeface="Arial"/>
              </a:rPr>
              <a:t>A virtual group wants to participate in Area service, </a:t>
            </a:r>
            <a:endParaRPr b="0" i="0" sz="2000" u="none" cap="none" strike="noStrike">
              <a:solidFill>
                <a:srgbClr val="232323"/>
              </a:solidFill>
              <a:latin typeface="Arial"/>
              <a:ea typeface="Arial"/>
              <a:cs typeface="Arial"/>
              <a:sym typeface="Arial"/>
            </a:endParaRPr>
          </a:p>
          <a:p>
            <a:pPr indent="0" lvl="0" marL="0" marR="0" rtl="0" algn="ctr">
              <a:lnSpc>
                <a:spcPct val="105000"/>
              </a:lnSpc>
              <a:spcBef>
                <a:spcPts val="0"/>
              </a:spcBef>
              <a:spcAft>
                <a:spcPts val="0"/>
              </a:spcAft>
              <a:buClr>
                <a:srgbClr val="000000"/>
              </a:buClr>
              <a:buSzPts val="2000"/>
              <a:buFont typeface="Arial"/>
              <a:buNone/>
            </a:pPr>
            <a:r>
              <a:rPr b="0" i="0" lang="en-US" sz="2000" u="none" cap="none" strike="noStrike">
                <a:solidFill>
                  <a:srgbClr val="232323"/>
                </a:solidFill>
                <a:latin typeface="Arial"/>
                <a:ea typeface="Arial"/>
                <a:cs typeface="Arial"/>
                <a:sym typeface="Arial"/>
              </a:rPr>
              <a:t>but the existing structure assumes </a:t>
            </a:r>
            <a:endParaRPr b="0" i="0" sz="2000" u="none" cap="none" strike="noStrike">
              <a:solidFill>
                <a:srgbClr val="232323"/>
              </a:solidFill>
              <a:latin typeface="Arial"/>
              <a:ea typeface="Arial"/>
              <a:cs typeface="Arial"/>
              <a:sym typeface="Arial"/>
            </a:endParaRPr>
          </a:p>
          <a:p>
            <a:pPr indent="0" lvl="0" marL="0" marR="0" rtl="0" algn="ctr">
              <a:lnSpc>
                <a:spcPct val="105000"/>
              </a:lnSpc>
              <a:spcBef>
                <a:spcPts val="0"/>
              </a:spcBef>
              <a:spcAft>
                <a:spcPts val="0"/>
              </a:spcAft>
              <a:buClr>
                <a:srgbClr val="000000"/>
              </a:buClr>
              <a:buSzPts val="2000"/>
              <a:buFont typeface="Arial"/>
              <a:buNone/>
            </a:pPr>
            <a:r>
              <a:rPr b="0" i="0" lang="en-US" sz="2000" u="none" cap="none" strike="noStrike">
                <a:solidFill>
                  <a:srgbClr val="232323"/>
                </a:solidFill>
                <a:latin typeface="Arial"/>
                <a:ea typeface="Arial"/>
                <a:cs typeface="Arial"/>
                <a:sym typeface="Arial"/>
              </a:rPr>
              <a:t>everyone can attend physically.</a:t>
            </a:r>
            <a:endParaRPr b="0" i="0" sz="1400" u="none" cap="none" strike="noStrike">
              <a:solidFill>
                <a:srgbClr val="000000"/>
              </a:solidFill>
              <a:latin typeface="Arial"/>
              <a:ea typeface="Arial"/>
              <a:cs typeface="Arial"/>
              <a:sym typeface="Arial"/>
            </a:endParaRPr>
          </a:p>
        </p:txBody>
      </p:sp>
      <p:sp>
        <p:nvSpPr>
          <p:cNvPr id="302" name="Google Shape;302;p19"/>
          <p:cNvSpPr txBox="1"/>
          <p:nvPr/>
        </p:nvSpPr>
        <p:spPr>
          <a:xfrm>
            <a:off x="1371600" y="3380849"/>
            <a:ext cx="6217920" cy="955839"/>
          </a:xfrm>
          <a:prstGeom prst="rect">
            <a:avLst/>
          </a:prstGeom>
          <a:noFill/>
          <a:ln>
            <a:noFill/>
          </a:ln>
        </p:spPr>
        <p:txBody>
          <a:bodyPr anchorCtr="0" anchor="ctr" bIns="36575" lIns="36575" spcFirstLastPara="1" rIns="36575" wrap="square" tIns="36575">
            <a:spAutoFit/>
          </a:bodyPr>
          <a:lstStyle/>
          <a:p>
            <a:pPr indent="0" lvl="0" marL="0" marR="0" rtl="0" algn="ctr">
              <a:lnSpc>
                <a:spcPct val="105000"/>
              </a:lnSpc>
              <a:spcBef>
                <a:spcPts val="0"/>
              </a:spcBef>
              <a:spcAft>
                <a:spcPts val="0"/>
              </a:spcAft>
              <a:buClr>
                <a:srgbClr val="000000"/>
              </a:buClr>
              <a:buSzPts val="1700"/>
              <a:buFont typeface="Arial"/>
              <a:buNone/>
            </a:pPr>
            <a:r>
              <a:rPr b="0" i="0" lang="en-US" sz="1700" u="none" cap="none" strike="noStrike">
                <a:solidFill>
                  <a:srgbClr val="555555"/>
                </a:solidFill>
                <a:latin typeface="Arial"/>
                <a:ea typeface="Arial"/>
                <a:cs typeface="Arial"/>
                <a:sym typeface="Arial"/>
              </a:rPr>
              <a:t>What could the Area do?</a:t>
            </a:r>
            <a:endParaRPr b="0" i="0" sz="1400" u="none" cap="none" strike="noStrike">
              <a:solidFill>
                <a:srgbClr val="000000"/>
              </a:solidFill>
              <a:latin typeface="Arial"/>
              <a:ea typeface="Arial"/>
              <a:cs typeface="Arial"/>
              <a:sym typeface="Arial"/>
            </a:endParaRPr>
          </a:p>
          <a:p>
            <a:pPr indent="0" lvl="0" marL="0" marR="0" rtl="0" algn="ctr">
              <a:lnSpc>
                <a:spcPct val="105000"/>
              </a:lnSpc>
              <a:spcBef>
                <a:spcPts val="600"/>
              </a:spcBef>
              <a:spcAft>
                <a:spcPts val="0"/>
              </a:spcAft>
              <a:buClr>
                <a:srgbClr val="000000"/>
              </a:buClr>
              <a:buSzPts val="1700"/>
              <a:buFont typeface="Arial"/>
              <a:buNone/>
            </a:pPr>
            <a:r>
              <a:rPr b="0" i="0" lang="en-US" sz="1700" u="none" cap="none" strike="noStrike">
                <a:solidFill>
                  <a:srgbClr val="555555"/>
                </a:solidFill>
                <a:latin typeface="Arial"/>
                <a:ea typeface="Arial"/>
                <a:cs typeface="Arial"/>
                <a:sym typeface="Arial"/>
              </a:rPr>
              <a:t>How can participation be supported without creating a </a:t>
            </a:r>
            <a:br>
              <a:rPr b="0" i="0" lang="en-US" sz="1700" u="none" cap="none" strike="noStrike">
                <a:solidFill>
                  <a:srgbClr val="555555"/>
                </a:solidFill>
                <a:latin typeface="Arial"/>
                <a:ea typeface="Arial"/>
                <a:cs typeface="Arial"/>
                <a:sym typeface="Arial"/>
              </a:rPr>
            </a:br>
            <a:r>
              <a:rPr b="0" i="0" lang="en-US" sz="1700" u="none" cap="none" strike="noStrike">
                <a:solidFill>
                  <a:srgbClr val="555555"/>
                </a:solidFill>
                <a:latin typeface="Arial"/>
                <a:ea typeface="Arial"/>
                <a:cs typeface="Arial"/>
                <a:sym typeface="Arial"/>
              </a:rPr>
              <a:t>second-class experience?</a:t>
            </a:r>
            <a:endParaRPr b="0" i="0" sz="1400" u="none" cap="none" strike="noStrike">
              <a:solidFill>
                <a:srgbClr val="000000"/>
              </a:solidFill>
              <a:latin typeface="Arial"/>
              <a:ea typeface="Arial"/>
              <a:cs typeface="Arial"/>
              <a:sym typeface="Arial"/>
            </a:endParaRPr>
          </a:p>
        </p:txBody>
      </p:sp>
      <p:sp>
        <p:nvSpPr>
          <p:cNvPr id="303" name="Google Shape;303;p19"/>
          <p:cNvSpPr txBox="1"/>
          <p:nvPr/>
        </p:nvSpPr>
        <p:spPr>
          <a:xfrm>
            <a:off x="92650" y="4829242"/>
            <a:ext cx="1326000" cy="235500"/>
          </a:xfrm>
          <a:prstGeom prst="rect">
            <a:avLst/>
          </a:prstGeom>
          <a:noFill/>
          <a:ln>
            <a:noFill/>
          </a:ln>
        </p:spPr>
        <p:txBody>
          <a:bodyPr anchorCtr="0" anchor="ctr" bIns="36575" lIns="36575" spcFirstLastPara="1" rIns="36575" wrap="square" tIns="36575">
            <a:spAutoFit/>
          </a:bodyPr>
          <a:lstStyle/>
          <a:p>
            <a:pPr indent="0" lvl="0" marL="0" rtl="0" algn="l">
              <a:lnSpc>
                <a:spcPct val="105000"/>
              </a:lnSpc>
              <a:spcBef>
                <a:spcPts val="0"/>
              </a:spcBef>
              <a:spcAft>
                <a:spcPts val="0"/>
              </a:spcAft>
              <a:buClr>
                <a:schemeClr val="dk1"/>
              </a:buClr>
              <a:buSzPts val="1050"/>
              <a:buFont typeface="Arial"/>
              <a:buNone/>
            </a:pPr>
            <a:r>
              <a:rPr b="1" lang="en-US" sz="1050">
                <a:solidFill>
                  <a:srgbClr val="26487A"/>
                </a:solidFill>
              </a:rPr>
              <a:t>9:07-9:08</a:t>
            </a:r>
            <a:r>
              <a:rPr b="1" i="1" lang="en-US" sz="1050">
                <a:solidFill>
                  <a:srgbClr val="26487A"/>
                </a:solidFill>
              </a:rPr>
              <a:t> (</a:t>
            </a:r>
            <a:r>
              <a:rPr b="1" i="1" lang="en-US" sz="1050" u="sng">
                <a:solidFill>
                  <a:srgbClr val="26487A"/>
                </a:solidFill>
              </a:rPr>
              <a:t>1, 10, 8</a:t>
            </a:r>
            <a:r>
              <a:rPr b="1" i="1" lang="en-US" sz="1050">
                <a:solidFill>
                  <a:srgbClr val="26487A"/>
                </a:solidFill>
              </a:rPr>
              <a:t>)</a:t>
            </a:r>
            <a:endParaRPr b="1" sz="1050">
              <a:solidFill>
                <a:srgbClr val="26487A"/>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7" name="Shape 307"/>
        <p:cNvGrpSpPr/>
        <p:nvPr/>
      </p:nvGrpSpPr>
      <p:grpSpPr>
        <a:xfrm>
          <a:off x="0" y="0"/>
          <a:ext cx="0" cy="0"/>
          <a:chOff x="0" y="0"/>
          <a:chExt cx="0" cy="0"/>
        </a:xfrm>
      </p:grpSpPr>
      <p:sp>
        <p:nvSpPr>
          <p:cNvPr id="308" name="Google Shape;308;p20"/>
          <p:cNvSpPr txBox="1"/>
          <p:nvPr/>
        </p:nvSpPr>
        <p:spPr>
          <a:xfrm>
            <a:off x="384048" y="164592"/>
            <a:ext cx="6766560" cy="32004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5 · WHAT WOULD YOU DO?</a:t>
            </a:r>
            <a:endParaRPr b="0" i="0" sz="1400" u="none" cap="none" strike="noStrike">
              <a:solidFill>
                <a:srgbClr val="000000"/>
              </a:solidFill>
              <a:latin typeface="Arial"/>
              <a:ea typeface="Arial"/>
              <a:cs typeface="Arial"/>
              <a:sym typeface="Arial"/>
            </a:endParaRPr>
          </a:p>
        </p:txBody>
      </p:sp>
      <p:sp>
        <p:nvSpPr>
          <p:cNvPr id="309" name="Google Shape;309;p20"/>
          <p:cNvSpPr txBox="1"/>
          <p:nvPr/>
        </p:nvSpPr>
        <p:spPr>
          <a:xfrm>
            <a:off x="7772400" y="164592"/>
            <a:ext cx="1326000" cy="4053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chemeClr val="dk1"/>
              </a:buClr>
              <a:buSzPts val="1050"/>
              <a:buFont typeface="Arial"/>
              <a:buNone/>
            </a:pPr>
            <a:r>
              <a:rPr b="1" i="0" lang="en-US" sz="1050" u="none" cap="none" strike="noStrike">
                <a:solidFill>
                  <a:srgbClr val="26487A"/>
                </a:solidFill>
                <a:latin typeface="Arial"/>
                <a:ea typeface="Arial"/>
                <a:cs typeface="Arial"/>
                <a:sym typeface="Arial"/>
              </a:rPr>
              <a:t>37-56 min</a:t>
            </a:r>
            <a:endParaRPr b="0" i="0" sz="1400" u="none" cap="none" strike="noStrike">
              <a:solidFill>
                <a:schemeClr val="dk1"/>
              </a:solidFill>
              <a:latin typeface="Arial"/>
              <a:ea typeface="Arial"/>
              <a:cs typeface="Arial"/>
              <a:sym typeface="Arial"/>
            </a:endParaRPr>
          </a:p>
          <a:p>
            <a:pPr indent="0" lvl="0" marL="0" marR="0" rtl="0" algn="r">
              <a:lnSpc>
                <a:spcPct val="105000"/>
              </a:lnSpc>
              <a:spcBef>
                <a:spcPts val="0"/>
              </a:spcBef>
              <a:spcAft>
                <a:spcPts val="0"/>
              </a:spcAft>
              <a:buClr>
                <a:srgbClr val="000000"/>
              </a:buClr>
              <a:buSzPts val="1050"/>
              <a:buFont typeface="Arial"/>
              <a:buNone/>
            </a:pPr>
            <a:r>
              <a:t/>
            </a:r>
            <a:endParaRPr b="1" i="0" sz="1050" u="none" cap="none" strike="noStrike">
              <a:solidFill>
                <a:srgbClr val="26487A"/>
              </a:solidFill>
              <a:latin typeface="Arial"/>
              <a:ea typeface="Arial"/>
              <a:cs typeface="Arial"/>
              <a:sym typeface="Arial"/>
            </a:endParaRPr>
          </a:p>
        </p:txBody>
      </p:sp>
      <p:sp>
        <p:nvSpPr>
          <p:cNvPr id="310" name="Google Shape;310;p20"/>
          <p:cNvSpPr txBox="1"/>
          <p:nvPr/>
        </p:nvSpPr>
        <p:spPr>
          <a:xfrm>
            <a:off x="8229600" y="4590288"/>
            <a:ext cx="502800" cy="2277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00"/>
              <a:buFont typeface="Arial"/>
              <a:buNone/>
            </a:pPr>
            <a:r>
              <a:rPr b="1" i="0" lang="en-US" sz="1000" u="none" cap="none" strike="noStrike">
                <a:solidFill>
                  <a:srgbClr val="26487A"/>
                </a:solidFill>
                <a:latin typeface="Arial"/>
                <a:ea typeface="Arial"/>
                <a:cs typeface="Arial"/>
                <a:sym typeface="Arial"/>
              </a:rPr>
              <a:t>20</a:t>
            </a:r>
            <a:endParaRPr b="0" i="0" sz="1400" u="none" cap="none" strike="noStrike">
              <a:solidFill>
                <a:srgbClr val="000000"/>
              </a:solidFill>
              <a:latin typeface="Arial"/>
              <a:ea typeface="Arial"/>
              <a:cs typeface="Arial"/>
              <a:sym typeface="Arial"/>
            </a:endParaRPr>
          </a:p>
        </p:txBody>
      </p:sp>
      <p:sp>
        <p:nvSpPr>
          <p:cNvPr id="311" name="Google Shape;311;p20"/>
          <p:cNvSpPr txBox="1"/>
          <p:nvPr/>
        </p:nvSpPr>
        <p:spPr>
          <a:xfrm>
            <a:off x="1188720" y="658368"/>
            <a:ext cx="6675120" cy="82296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2100"/>
              <a:buFont typeface="Arial"/>
              <a:buNone/>
            </a:pPr>
            <a:r>
              <a:rPr b="1" i="0" lang="en-US" sz="2100" u="none" cap="none" strike="noStrike">
                <a:solidFill>
                  <a:srgbClr val="26487A"/>
                </a:solidFill>
                <a:latin typeface="Arial"/>
                <a:ea typeface="Arial"/>
                <a:cs typeface="Arial"/>
                <a:sym typeface="Arial"/>
              </a:rPr>
              <a:t>Scenario E · Atmosphere</a:t>
            </a:r>
            <a:endParaRPr b="0" i="0" sz="1400" u="none" cap="none" strike="noStrike">
              <a:solidFill>
                <a:srgbClr val="000000"/>
              </a:solidFill>
              <a:latin typeface="Arial"/>
              <a:ea typeface="Arial"/>
              <a:cs typeface="Arial"/>
              <a:sym typeface="Arial"/>
            </a:endParaRPr>
          </a:p>
        </p:txBody>
      </p:sp>
      <p:sp>
        <p:nvSpPr>
          <p:cNvPr id="312" name="Google Shape;312;p20"/>
          <p:cNvSpPr txBox="1"/>
          <p:nvPr/>
        </p:nvSpPr>
        <p:spPr>
          <a:xfrm>
            <a:off x="1234440" y="1664208"/>
            <a:ext cx="6492300" cy="741900"/>
          </a:xfrm>
          <a:prstGeom prst="rect">
            <a:avLst/>
          </a:prstGeom>
          <a:noFill/>
          <a:ln>
            <a:noFill/>
          </a:ln>
        </p:spPr>
        <p:txBody>
          <a:bodyPr anchorCtr="0" anchor="ctr" bIns="54850" lIns="54850" spcFirstLastPara="1" rIns="54850" wrap="square" tIns="54850">
            <a:spAutoFit/>
          </a:bodyPr>
          <a:lstStyle/>
          <a:p>
            <a:pPr indent="0" lvl="0" marL="0" marR="0" rtl="0" algn="ctr">
              <a:lnSpc>
                <a:spcPct val="105000"/>
              </a:lnSpc>
              <a:spcBef>
                <a:spcPts val="0"/>
              </a:spcBef>
              <a:spcAft>
                <a:spcPts val="0"/>
              </a:spcAft>
              <a:buClr>
                <a:srgbClr val="000000"/>
              </a:buClr>
              <a:buSzPts val="2000"/>
              <a:buFont typeface="Arial"/>
              <a:buNone/>
            </a:pPr>
            <a:r>
              <a:rPr b="0" i="0" lang="en-US" sz="2000" u="none" cap="none" strike="noStrike">
                <a:solidFill>
                  <a:srgbClr val="00327C"/>
                </a:solidFill>
                <a:latin typeface="Arial"/>
                <a:ea typeface="Arial"/>
                <a:cs typeface="Arial"/>
                <a:sym typeface="Arial"/>
              </a:rPr>
              <a:t>A virtual meeting is efficient, but members describe it as cold and impersonal.</a:t>
            </a:r>
            <a:endParaRPr b="0" i="0" sz="1400" u="none" cap="none" strike="noStrike">
              <a:solidFill>
                <a:srgbClr val="00327C"/>
              </a:solidFill>
              <a:latin typeface="Arial"/>
              <a:ea typeface="Arial"/>
              <a:cs typeface="Arial"/>
              <a:sym typeface="Arial"/>
            </a:endParaRPr>
          </a:p>
        </p:txBody>
      </p:sp>
      <p:sp>
        <p:nvSpPr>
          <p:cNvPr id="313" name="Google Shape;313;p20"/>
          <p:cNvSpPr txBox="1"/>
          <p:nvPr/>
        </p:nvSpPr>
        <p:spPr>
          <a:xfrm>
            <a:off x="1371600" y="3401568"/>
            <a:ext cx="6217800" cy="687300"/>
          </a:xfrm>
          <a:prstGeom prst="rect">
            <a:avLst/>
          </a:prstGeom>
          <a:noFill/>
          <a:ln>
            <a:noFill/>
          </a:ln>
        </p:spPr>
        <p:txBody>
          <a:bodyPr anchorCtr="0" anchor="ctr" bIns="36575" lIns="36575" spcFirstLastPara="1" rIns="36575" wrap="square" tIns="36575">
            <a:spAutoFit/>
          </a:bodyPr>
          <a:lstStyle/>
          <a:p>
            <a:pPr indent="0" lvl="0" marL="0" marR="0" rtl="0" algn="ctr">
              <a:lnSpc>
                <a:spcPct val="105000"/>
              </a:lnSpc>
              <a:spcBef>
                <a:spcPts val="0"/>
              </a:spcBef>
              <a:spcAft>
                <a:spcPts val="0"/>
              </a:spcAft>
              <a:buClr>
                <a:srgbClr val="000000"/>
              </a:buClr>
              <a:buSzPts val="1700"/>
              <a:buFont typeface="Arial"/>
              <a:buNone/>
            </a:pPr>
            <a:r>
              <a:rPr b="0" i="0" lang="en-US" sz="1700" u="none" cap="none" strike="noStrike">
                <a:solidFill>
                  <a:srgbClr val="00327C"/>
                </a:solidFill>
                <a:latin typeface="Arial"/>
                <a:ea typeface="Arial"/>
                <a:cs typeface="Arial"/>
                <a:sym typeface="Arial"/>
              </a:rPr>
              <a:t>What could the group do to create more connection?</a:t>
            </a:r>
            <a:endParaRPr b="0" i="0" sz="1400" u="none" cap="none" strike="noStrike">
              <a:solidFill>
                <a:srgbClr val="00327C"/>
              </a:solidFill>
              <a:latin typeface="Arial"/>
              <a:ea typeface="Arial"/>
              <a:cs typeface="Arial"/>
              <a:sym typeface="Arial"/>
            </a:endParaRPr>
          </a:p>
          <a:p>
            <a:pPr indent="0" lvl="0" marL="0" marR="0" rtl="0" algn="ctr">
              <a:lnSpc>
                <a:spcPct val="105000"/>
              </a:lnSpc>
              <a:spcBef>
                <a:spcPts val="600"/>
              </a:spcBef>
              <a:spcAft>
                <a:spcPts val="0"/>
              </a:spcAft>
              <a:buClr>
                <a:srgbClr val="000000"/>
              </a:buClr>
              <a:buSzPts val="1700"/>
              <a:buFont typeface="Arial"/>
              <a:buNone/>
            </a:pPr>
            <a:r>
              <a:rPr b="0" i="0" lang="en-US" sz="1700" u="none" cap="none" strike="noStrike">
                <a:solidFill>
                  <a:srgbClr val="00327C"/>
                </a:solidFill>
                <a:latin typeface="Arial"/>
                <a:ea typeface="Arial"/>
                <a:cs typeface="Arial"/>
                <a:sym typeface="Arial"/>
              </a:rPr>
              <a:t>What would help newcomers feel welcomed and included?</a:t>
            </a:r>
            <a:endParaRPr b="0" i="0" sz="1400" u="none" cap="none" strike="noStrike">
              <a:solidFill>
                <a:srgbClr val="00327C"/>
              </a:solidFill>
              <a:latin typeface="Arial"/>
              <a:ea typeface="Arial"/>
              <a:cs typeface="Arial"/>
              <a:sym typeface="Arial"/>
            </a:endParaRPr>
          </a:p>
        </p:txBody>
      </p:sp>
      <p:sp>
        <p:nvSpPr>
          <p:cNvPr id="314" name="Google Shape;314;p20"/>
          <p:cNvSpPr txBox="1"/>
          <p:nvPr/>
        </p:nvSpPr>
        <p:spPr>
          <a:xfrm>
            <a:off x="92650" y="4829242"/>
            <a:ext cx="1326000" cy="235500"/>
          </a:xfrm>
          <a:prstGeom prst="rect">
            <a:avLst/>
          </a:prstGeom>
          <a:noFill/>
          <a:ln>
            <a:noFill/>
          </a:ln>
        </p:spPr>
        <p:txBody>
          <a:bodyPr anchorCtr="0" anchor="ctr" bIns="36575" lIns="36575" spcFirstLastPara="1" rIns="36575" wrap="square" tIns="36575">
            <a:spAutoFit/>
          </a:bodyPr>
          <a:lstStyle/>
          <a:p>
            <a:pPr indent="0" lvl="0" marL="0" rtl="0" algn="l">
              <a:lnSpc>
                <a:spcPct val="105000"/>
              </a:lnSpc>
              <a:spcBef>
                <a:spcPts val="0"/>
              </a:spcBef>
              <a:spcAft>
                <a:spcPts val="0"/>
              </a:spcAft>
              <a:buClr>
                <a:schemeClr val="dk1"/>
              </a:buClr>
              <a:buSzPts val="1050"/>
              <a:buFont typeface="Arial"/>
              <a:buNone/>
            </a:pPr>
            <a:r>
              <a:rPr b="1" lang="en-US" sz="1050">
                <a:solidFill>
                  <a:srgbClr val="26487A"/>
                </a:solidFill>
              </a:rPr>
              <a:t>9:07-9:08</a:t>
            </a:r>
            <a:r>
              <a:rPr b="1" i="1" lang="en-US" sz="1050">
                <a:solidFill>
                  <a:srgbClr val="26487A"/>
                </a:solidFill>
              </a:rPr>
              <a:t> (</a:t>
            </a:r>
            <a:r>
              <a:rPr b="1" i="1" lang="en-US" sz="1050" u="sng">
                <a:solidFill>
                  <a:srgbClr val="26487A"/>
                </a:solidFill>
              </a:rPr>
              <a:t>1, 10, 8</a:t>
            </a:r>
            <a:r>
              <a:rPr b="1" i="1" lang="en-US" sz="1050">
                <a:solidFill>
                  <a:srgbClr val="26487A"/>
                </a:solidFill>
              </a:rPr>
              <a:t>)</a:t>
            </a:r>
            <a:endParaRPr b="1" sz="1050">
              <a:solidFill>
                <a:srgbClr val="26487A"/>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8" name="Shape 318"/>
        <p:cNvGrpSpPr/>
        <p:nvPr/>
      </p:nvGrpSpPr>
      <p:grpSpPr>
        <a:xfrm>
          <a:off x="0" y="0"/>
          <a:ext cx="0" cy="0"/>
          <a:chOff x="0" y="0"/>
          <a:chExt cx="0" cy="0"/>
        </a:xfrm>
      </p:grpSpPr>
      <p:sp>
        <p:nvSpPr>
          <p:cNvPr id="319" name="Google Shape;319;p21"/>
          <p:cNvSpPr txBox="1"/>
          <p:nvPr/>
        </p:nvSpPr>
        <p:spPr>
          <a:xfrm>
            <a:off x="384048" y="164592"/>
            <a:ext cx="6766560" cy="32004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5 · WHAT WOULD YOU DO?</a:t>
            </a:r>
            <a:endParaRPr b="0" i="0" sz="1400" u="none" cap="none" strike="noStrike">
              <a:solidFill>
                <a:srgbClr val="000000"/>
              </a:solidFill>
              <a:latin typeface="Arial"/>
              <a:ea typeface="Arial"/>
              <a:cs typeface="Arial"/>
              <a:sym typeface="Arial"/>
            </a:endParaRPr>
          </a:p>
        </p:txBody>
      </p:sp>
      <p:sp>
        <p:nvSpPr>
          <p:cNvPr id="320" name="Google Shape;320;p21"/>
          <p:cNvSpPr txBox="1"/>
          <p:nvPr/>
        </p:nvSpPr>
        <p:spPr>
          <a:xfrm>
            <a:off x="7772400" y="164592"/>
            <a:ext cx="1326000" cy="4053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chemeClr val="dk1"/>
              </a:buClr>
              <a:buSzPts val="1050"/>
              <a:buFont typeface="Arial"/>
              <a:buNone/>
            </a:pPr>
            <a:r>
              <a:rPr b="1" i="0" lang="en-US" sz="1050" u="none" cap="none" strike="noStrike">
                <a:solidFill>
                  <a:srgbClr val="26487A"/>
                </a:solidFill>
                <a:latin typeface="Arial"/>
                <a:ea typeface="Arial"/>
                <a:cs typeface="Arial"/>
                <a:sym typeface="Arial"/>
              </a:rPr>
              <a:t>37-56 min</a:t>
            </a:r>
            <a:endParaRPr b="0" i="0" sz="1400" u="none" cap="none" strike="noStrike">
              <a:solidFill>
                <a:schemeClr val="dk1"/>
              </a:solidFill>
              <a:latin typeface="Arial"/>
              <a:ea typeface="Arial"/>
              <a:cs typeface="Arial"/>
              <a:sym typeface="Arial"/>
            </a:endParaRPr>
          </a:p>
          <a:p>
            <a:pPr indent="0" lvl="0" marL="0" marR="0" rtl="0" algn="r">
              <a:lnSpc>
                <a:spcPct val="105000"/>
              </a:lnSpc>
              <a:spcBef>
                <a:spcPts val="0"/>
              </a:spcBef>
              <a:spcAft>
                <a:spcPts val="0"/>
              </a:spcAft>
              <a:buClr>
                <a:srgbClr val="000000"/>
              </a:buClr>
              <a:buSzPts val="1050"/>
              <a:buFont typeface="Arial"/>
              <a:buNone/>
            </a:pPr>
            <a:r>
              <a:t/>
            </a:r>
            <a:endParaRPr b="1" i="0" sz="1050" u="none" cap="none" strike="noStrike">
              <a:solidFill>
                <a:srgbClr val="26487A"/>
              </a:solidFill>
              <a:latin typeface="Arial"/>
              <a:ea typeface="Arial"/>
              <a:cs typeface="Arial"/>
              <a:sym typeface="Arial"/>
            </a:endParaRPr>
          </a:p>
        </p:txBody>
      </p:sp>
      <p:sp>
        <p:nvSpPr>
          <p:cNvPr id="321" name="Google Shape;321;p21"/>
          <p:cNvSpPr txBox="1"/>
          <p:nvPr/>
        </p:nvSpPr>
        <p:spPr>
          <a:xfrm>
            <a:off x="8229600" y="4590288"/>
            <a:ext cx="502800" cy="2277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00"/>
              <a:buFont typeface="Arial"/>
              <a:buNone/>
            </a:pPr>
            <a:r>
              <a:rPr b="1" i="0" lang="en-US" sz="1000" u="none" cap="none" strike="noStrike">
                <a:solidFill>
                  <a:srgbClr val="26487A"/>
                </a:solidFill>
                <a:latin typeface="Arial"/>
                <a:ea typeface="Arial"/>
                <a:cs typeface="Arial"/>
                <a:sym typeface="Arial"/>
              </a:rPr>
              <a:t>21</a:t>
            </a:r>
            <a:endParaRPr b="0" i="0" sz="1400" u="none" cap="none" strike="noStrike">
              <a:solidFill>
                <a:srgbClr val="000000"/>
              </a:solidFill>
              <a:latin typeface="Arial"/>
              <a:ea typeface="Arial"/>
              <a:cs typeface="Arial"/>
              <a:sym typeface="Arial"/>
            </a:endParaRPr>
          </a:p>
        </p:txBody>
      </p:sp>
      <p:sp>
        <p:nvSpPr>
          <p:cNvPr id="322" name="Google Shape;322;p21"/>
          <p:cNvSpPr txBox="1"/>
          <p:nvPr/>
        </p:nvSpPr>
        <p:spPr>
          <a:xfrm>
            <a:off x="1188720" y="658368"/>
            <a:ext cx="6675120" cy="82296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2100"/>
              <a:buFont typeface="Arial"/>
              <a:buNone/>
            </a:pPr>
            <a:r>
              <a:rPr b="1" i="0" lang="en-US" sz="2100" u="none" cap="none" strike="noStrike">
                <a:solidFill>
                  <a:srgbClr val="26487A"/>
                </a:solidFill>
                <a:latin typeface="Arial"/>
                <a:ea typeface="Arial"/>
                <a:cs typeface="Arial"/>
                <a:sym typeface="Arial"/>
              </a:rPr>
              <a:t>Report back</a:t>
            </a:r>
            <a:endParaRPr b="0" i="0" sz="1400" u="none" cap="none" strike="noStrike">
              <a:solidFill>
                <a:srgbClr val="000000"/>
              </a:solidFill>
              <a:latin typeface="Arial"/>
              <a:ea typeface="Arial"/>
              <a:cs typeface="Arial"/>
              <a:sym typeface="Arial"/>
            </a:endParaRPr>
          </a:p>
        </p:txBody>
      </p:sp>
      <p:sp>
        <p:nvSpPr>
          <p:cNvPr id="323" name="Google Shape;323;p21"/>
          <p:cNvSpPr txBox="1"/>
          <p:nvPr/>
        </p:nvSpPr>
        <p:spPr>
          <a:xfrm>
            <a:off x="1371600" y="3401568"/>
            <a:ext cx="6217800" cy="885000"/>
          </a:xfrm>
          <a:prstGeom prst="rect">
            <a:avLst/>
          </a:prstGeom>
          <a:noFill/>
          <a:ln>
            <a:noFill/>
          </a:ln>
        </p:spPr>
        <p:txBody>
          <a:bodyPr anchorCtr="0" anchor="ctr" bIns="36575" lIns="36575" spcFirstLastPara="1" rIns="36575" wrap="square" tIns="36575">
            <a:spAutoFit/>
          </a:bodyPr>
          <a:lstStyle/>
          <a:p>
            <a:pPr indent="0" lvl="0" marL="0" marR="0" rtl="0" algn="ctr">
              <a:lnSpc>
                <a:spcPct val="105000"/>
              </a:lnSpc>
              <a:spcBef>
                <a:spcPts val="0"/>
              </a:spcBef>
              <a:spcAft>
                <a:spcPts val="0"/>
              </a:spcAft>
              <a:buClr>
                <a:srgbClr val="000000"/>
              </a:buClr>
              <a:buSzPts val="1700"/>
              <a:buFont typeface="Arial"/>
              <a:buNone/>
            </a:pPr>
            <a:r>
              <a:rPr b="0" i="0" lang="en-US" sz="1700" u="none" cap="none" strike="noStrike">
                <a:solidFill>
                  <a:srgbClr val="00327C"/>
                </a:solidFill>
                <a:latin typeface="Arial"/>
                <a:ea typeface="Arial"/>
                <a:cs typeface="Arial"/>
                <a:sym typeface="Arial"/>
              </a:rPr>
              <a:t>Listen for practical action grounded in NA principles.</a:t>
            </a:r>
            <a:br>
              <a:rPr b="0" i="0" lang="en-US" sz="1700" u="none" cap="none" strike="noStrike">
                <a:solidFill>
                  <a:srgbClr val="00327C"/>
                </a:solidFill>
                <a:latin typeface="Arial"/>
                <a:ea typeface="Arial"/>
                <a:cs typeface="Arial"/>
                <a:sym typeface="Arial"/>
              </a:rPr>
            </a:br>
            <a:r>
              <a:rPr b="0" i="0" lang="en-US" sz="1700" u="none" cap="none" strike="noStrike">
                <a:solidFill>
                  <a:srgbClr val="00327C"/>
                </a:solidFill>
                <a:latin typeface="Arial"/>
                <a:ea typeface="Arial"/>
                <a:cs typeface="Arial"/>
                <a:sym typeface="Arial"/>
              </a:rPr>
              <a:t>Inclusion, clarity, group conscience, accountability, </a:t>
            </a:r>
            <a:br>
              <a:rPr b="0" i="0" lang="en-US" sz="1700" u="none" cap="none" strike="noStrike">
                <a:solidFill>
                  <a:srgbClr val="00327C"/>
                </a:solidFill>
                <a:latin typeface="Arial"/>
                <a:ea typeface="Arial"/>
                <a:cs typeface="Arial"/>
                <a:sym typeface="Arial"/>
              </a:rPr>
            </a:br>
            <a:r>
              <a:rPr b="0" i="0" lang="en-US" sz="1700" u="none" cap="none" strike="noStrike">
                <a:solidFill>
                  <a:srgbClr val="00327C"/>
                </a:solidFill>
                <a:latin typeface="Arial"/>
                <a:ea typeface="Arial"/>
                <a:cs typeface="Arial"/>
                <a:sym typeface="Arial"/>
              </a:rPr>
              <a:t>atmosphere of recover, flexibility…</a:t>
            </a:r>
            <a:endParaRPr b="0" i="0" sz="1400" u="none" cap="none" strike="noStrike">
              <a:solidFill>
                <a:srgbClr val="00327C"/>
              </a:solidFill>
              <a:latin typeface="Arial"/>
              <a:ea typeface="Arial"/>
              <a:cs typeface="Arial"/>
              <a:sym typeface="Arial"/>
            </a:endParaRPr>
          </a:p>
        </p:txBody>
      </p:sp>
      <p:sp>
        <p:nvSpPr>
          <p:cNvPr id="324" name="Google Shape;324;p21"/>
          <p:cNvSpPr txBox="1"/>
          <p:nvPr/>
        </p:nvSpPr>
        <p:spPr>
          <a:xfrm>
            <a:off x="1188720" y="658368"/>
            <a:ext cx="6766560" cy="82296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2100"/>
              <a:buFont typeface="Arial"/>
              <a:buNone/>
            </a:pPr>
            <a:r>
              <a:rPr b="1" i="0" lang="en-US" sz="2100" u="none" cap="none" strike="noStrike">
                <a:solidFill>
                  <a:srgbClr val="26487A"/>
                </a:solidFill>
                <a:latin typeface="Arial"/>
                <a:ea typeface="Arial"/>
                <a:cs typeface="Arial"/>
                <a:sym typeface="Arial"/>
              </a:rPr>
              <a:t>Report back</a:t>
            </a:r>
            <a:endParaRPr b="0" i="0" sz="1400" u="none" cap="none" strike="noStrike">
              <a:solidFill>
                <a:srgbClr val="000000"/>
              </a:solidFill>
              <a:latin typeface="Arial"/>
              <a:ea typeface="Arial"/>
              <a:cs typeface="Arial"/>
              <a:sym typeface="Arial"/>
            </a:endParaRPr>
          </a:p>
        </p:txBody>
      </p:sp>
      <p:sp>
        <p:nvSpPr>
          <p:cNvPr id="325" name="Google Shape;325;p21"/>
          <p:cNvSpPr txBox="1"/>
          <p:nvPr/>
        </p:nvSpPr>
        <p:spPr>
          <a:xfrm>
            <a:off x="1318260" y="1665732"/>
            <a:ext cx="6492300" cy="1037400"/>
          </a:xfrm>
          <a:prstGeom prst="rect">
            <a:avLst/>
          </a:prstGeom>
          <a:noFill/>
          <a:ln>
            <a:noFill/>
          </a:ln>
        </p:spPr>
        <p:txBody>
          <a:bodyPr anchorCtr="0" anchor="ctr" bIns="54850" lIns="54850" spcFirstLastPara="1" rIns="54850" wrap="square" tIns="54850">
            <a:spAutoFit/>
          </a:bodyPr>
          <a:lstStyle/>
          <a:p>
            <a:pPr indent="0" lvl="0" marL="0" marR="0" rtl="0" algn="ctr">
              <a:lnSpc>
                <a:spcPct val="105000"/>
              </a:lnSpc>
              <a:spcBef>
                <a:spcPts val="0"/>
              </a:spcBef>
              <a:spcAft>
                <a:spcPts val="0"/>
              </a:spcAft>
              <a:buClr>
                <a:srgbClr val="000000"/>
              </a:buClr>
              <a:buSzPts val="2200"/>
              <a:buFont typeface="Arial"/>
              <a:buNone/>
            </a:pPr>
            <a:r>
              <a:rPr b="0" i="0" lang="en-US" sz="2200" u="none" cap="none" strike="noStrike">
                <a:solidFill>
                  <a:srgbClr val="00327C"/>
                </a:solidFill>
                <a:latin typeface="Arial"/>
                <a:ea typeface="Arial"/>
                <a:cs typeface="Arial"/>
                <a:sym typeface="Arial"/>
              </a:rPr>
              <a:t>What are your group’s practical key ideas and spiritual principles utilized?</a:t>
            </a:r>
            <a:br>
              <a:rPr b="0" i="0" lang="en-US" sz="2200" u="none" cap="none" strike="noStrike">
                <a:solidFill>
                  <a:srgbClr val="232323"/>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p:txBody>
      </p:sp>
      <p:sp>
        <p:nvSpPr>
          <p:cNvPr id="326" name="Google Shape;326;p21"/>
          <p:cNvSpPr txBox="1"/>
          <p:nvPr/>
        </p:nvSpPr>
        <p:spPr>
          <a:xfrm>
            <a:off x="92650" y="4829242"/>
            <a:ext cx="1326000" cy="235500"/>
          </a:xfrm>
          <a:prstGeom prst="rect">
            <a:avLst/>
          </a:prstGeom>
          <a:noFill/>
          <a:ln>
            <a:noFill/>
          </a:ln>
        </p:spPr>
        <p:txBody>
          <a:bodyPr anchorCtr="0" anchor="ctr" bIns="36575" lIns="36575" spcFirstLastPara="1" rIns="36575" wrap="square" tIns="36575">
            <a:spAutoFit/>
          </a:bodyPr>
          <a:lstStyle/>
          <a:p>
            <a:pPr indent="0" lvl="0" marL="0" rtl="0" algn="l">
              <a:lnSpc>
                <a:spcPct val="105000"/>
              </a:lnSpc>
              <a:spcBef>
                <a:spcPts val="0"/>
              </a:spcBef>
              <a:spcAft>
                <a:spcPts val="0"/>
              </a:spcAft>
              <a:buClr>
                <a:schemeClr val="dk1"/>
              </a:buClr>
              <a:buSzPts val="1050"/>
              <a:buFont typeface="Arial"/>
              <a:buNone/>
            </a:pPr>
            <a:r>
              <a:rPr b="1" lang="en-US" sz="1050">
                <a:solidFill>
                  <a:srgbClr val="26487A"/>
                </a:solidFill>
              </a:rPr>
              <a:t>9:07-9:08</a:t>
            </a:r>
            <a:r>
              <a:rPr b="1" i="1" lang="en-US" sz="1050">
                <a:solidFill>
                  <a:srgbClr val="26487A"/>
                </a:solidFill>
              </a:rPr>
              <a:t> (</a:t>
            </a:r>
            <a:r>
              <a:rPr b="1" i="1" lang="en-US" sz="1050" u="sng">
                <a:solidFill>
                  <a:srgbClr val="26487A"/>
                </a:solidFill>
              </a:rPr>
              <a:t>1, 10, 8</a:t>
            </a:r>
            <a:r>
              <a:rPr b="1" i="1" lang="en-US" sz="1050">
                <a:solidFill>
                  <a:srgbClr val="26487A"/>
                </a:solidFill>
              </a:rPr>
              <a:t>)</a:t>
            </a:r>
            <a:endParaRPr b="1" sz="1050">
              <a:solidFill>
                <a:srgbClr val="26487A"/>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0" name="Shape 330"/>
        <p:cNvGrpSpPr/>
        <p:nvPr/>
      </p:nvGrpSpPr>
      <p:grpSpPr>
        <a:xfrm>
          <a:off x="0" y="0"/>
          <a:ext cx="0" cy="0"/>
          <a:chOff x="0" y="0"/>
          <a:chExt cx="0" cy="0"/>
        </a:xfrm>
      </p:grpSpPr>
      <p:sp>
        <p:nvSpPr>
          <p:cNvPr id="331" name="Google Shape;331;p22"/>
          <p:cNvSpPr txBox="1"/>
          <p:nvPr/>
        </p:nvSpPr>
        <p:spPr>
          <a:xfrm>
            <a:off x="384048" y="164592"/>
            <a:ext cx="6766560" cy="32004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6 · HYBRID SERVICE</a:t>
            </a:r>
            <a:endParaRPr b="0" i="0" sz="1400" u="none" cap="none" strike="noStrike">
              <a:solidFill>
                <a:srgbClr val="000000"/>
              </a:solidFill>
              <a:latin typeface="Arial"/>
              <a:ea typeface="Arial"/>
              <a:cs typeface="Arial"/>
              <a:sym typeface="Arial"/>
            </a:endParaRPr>
          </a:p>
        </p:txBody>
      </p:sp>
      <p:sp>
        <p:nvSpPr>
          <p:cNvPr id="332" name="Google Shape;332;p22"/>
          <p:cNvSpPr txBox="1"/>
          <p:nvPr/>
        </p:nvSpPr>
        <p:spPr>
          <a:xfrm>
            <a:off x="7772400" y="164592"/>
            <a:ext cx="1326000" cy="2355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56-65 min</a:t>
            </a:r>
            <a:endParaRPr b="0" i="0" sz="1400" u="none" cap="none" strike="noStrike">
              <a:solidFill>
                <a:srgbClr val="000000"/>
              </a:solidFill>
              <a:latin typeface="Arial"/>
              <a:ea typeface="Arial"/>
              <a:cs typeface="Arial"/>
              <a:sym typeface="Arial"/>
            </a:endParaRPr>
          </a:p>
        </p:txBody>
      </p:sp>
      <p:sp>
        <p:nvSpPr>
          <p:cNvPr id="333" name="Google Shape;333;p22"/>
          <p:cNvSpPr txBox="1"/>
          <p:nvPr/>
        </p:nvSpPr>
        <p:spPr>
          <a:xfrm>
            <a:off x="8229600" y="4590288"/>
            <a:ext cx="502800" cy="2277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00"/>
              <a:buFont typeface="Arial"/>
              <a:buNone/>
            </a:pPr>
            <a:r>
              <a:rPr b="1" i="0" lang="en-US" sz="1000" u="none" cap="none" strike="noStrike">
                <a:solidFill>
                  <a:srgbClr val="26487A"/>
                </a:solidFill>
                <a:latin typeface="Arial"/>
                <a:ea typeface="Arial"/>
                <a:cs typeface="Arial"/>
                <a:sym typeface="Arial"/>
              </a:rPr>
              <a:t>22</a:t>
            </a:r>
            <a:endParaRPr b="0" i="0" sz="1400" u="none" cap="none" strike="noStrike">
              <a:solidFill>
                <a:srgbClr val="000000"/>
              </a:solidFill>
              <a:latin typeface="Arial"/>
              <a:ea typeface="Arial"/>
              <a:cs typeface="Arial"/>
              <a:sym typeface="Arial"/>
            </a:endParaRPr>
          </a:p>
        </p:txBody>
      </p:sp>
      <p:sp>
        <p:nvSpPr>
          <p:cNvPr id="334" name="Google Shape;334;p22"/>
          <p:cNvSpPr txBox="1"/>
          <p:nvPr/>
        </p:nvSpPr>
        <p:spPr>
          <a:xfrm>
            <a:off x="1234440" y="658368"/>
            <a:ext cx="6675120" cy="82296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2100"/>
              <a:buFont typeface="Arial"/>
              <a:buNone/>
            </a:pPr>
            <a:r>
              <a:rPr b="1" i="0" lang="en-US" sz="2100" u="none" cap="none" strike="noStrike">
                <a:solidFill>
                  <a:srgbClr val="26487A"/>
                </a:solidFill>
                <a:latin typeface="Arial"/>
                <a:ea typeface="Arial"/>
                <a:cs typeface="Arial"/>
                <a:sym typeface="Arial"/>
              </a:rPr>
              <a:t>Hybrid service depends on intentional roles</a:t>
            </a:r>
            <a:endParaRPr b="0" i="0" sz="1400" u="none" cap="none" strike="noStrike">
              <a:solidFill>
                <a:srgbClr val="000000"/>
              </a:solidFill>
              <a:latin typeface="Arial"/>
              <a:ea typeface="Arial"/>
              <a:cs typeface="Arial"/>
              <a:sym typeface="Arial"/>
            </a:endParaRPr>
          </a:p>
        </p:txBody>
      </p:sp>
      <p:sp>
        <p:nvSpPr>
          <p:cNvPr id="335" name="Google Shape;335;p22"/>
          <p:cNvSpPr txBox="1"/>
          <p:nvPr/>
        </p:nvSpPr>
        <p:spPr>
          <a:xfrm>
            <a:off x="1280160" y="1572768"/>
            <a:ext cx="7132200" cy="1805400"/>
          </a:xfrm>
          <a:prstGeom prst="rect">
            <a:avLst/>
          </a:prstGeom>
          <a:noFill/>
          <a:ln>
            <a:noFill/>
          </a:ln>
        </p:spPr>
        <p:txBody>
          <a:bodyPr anchorCtr="0" anchor="t" bIns="36575" lIns="36575" spcFirstLastPara="1" rIns="36575" wrap="square" tIns="36575">
            <a:spAutoFit/>
          </a:bodyPr>
          <a:lstStyle/>
          <a:p>
            <a:pPr indent="0" lvl="0" marL="0" marR="0" rtl="0" algn="l">
              <a:lnSpc>
                <a:spcPct val="105000"/>
              </a:lnSpc>
              <a:spcBef>
                <a:spcPts val="0"/>
              </a:spcBef>
              <a:spcAft>
                <a:spcPts val="0"/>
              </a:spcAft>
              <a:buClr>
                <a:srgbClr val="000000"/>
              </a:buClr>
              <a:buSzPts val="1800"/>
              <a:buFont typeface="Arial"/>
              <a:buNone/>
            </a:pPr>
            <a:r>
              <a:rPr b="0" i="0" lang="en-US" sz="1800" u="none" cap="none" strike="noStrike">
                <a:solidFill>
                  <a:srgbClr val="00327C"/>
                </a:solidFill>
                <a:latin typeface="Arial"/>
                <a:ea typeface="Arial"/>
                <a:cs typeface="Arial"/>
                <a:sym typeface="Arial"/>
              </a:rPr>
              <a:t>Guidelines are important</a:t>
            </a:r>
            <a:endParaRPr b="0" i="0" sz="1800" u="none" cap="none" strike="noStrike">
              <a:solidFill>
                <a:srgbClr val="00327C"/>
              </a:solidFill>
              <a:latin typeface="Arial"/>
              <a:ea typeface="Arial"/>
              <a:cs typeface="Arial"/>
              <a:sym typeface="Arial"/>
            </a:endParaRPr>
          </a:p>
          <a:p>
            <a:pPr indent="0" lvl="0" marL="0" marR="0" rtl="0" algn="l">
              <a:lnSpc>
                <a:spcPct val="105000"/>
              </a:lnSpc>
              <a:spcBef>
                <a:spcPts val="0"/>
              </a:spcBef>
              <a:spcAft>
                <a:spcPts val="0"/>
              </a:spcAft>
              <a:buClr>
                <a:srgbClr val="000000"/>
              </a:buClr>
              <a:buSzPts val="1800"/>
              <a:buFont typeface="Arial"/>
              <a:buNone/>
            </a:pPr>
            <a:r>
              <a:rPr b="0" i="0" lang="en-US" sz="1800" u="none" cap="none" strike="noStrike">
                <a:solidFill>
                  <a:srgbClr val="00327C"/>
                </a:solidFill>
                <a:latin typeface="Arial"/>
                <a:ea typeface="Arial"/>
                <a:cs typeface="Arial"/>
                <a:sym typeface="Arial"/>
              </a:rPr>
              <a:t>Assign someone to watch and recognize online participants</a:t>
            </a:r>
            <a:endParaRPr b="0" i="0" sz="1400" u="none" cap="none" strike="noStrike">
              <a:solidFill>
                <a:srgbClr val="00327C"/>
              </a:solidFill>
              <a:latin typeface="Arial"/>
              <a:ea typeface="Arial"/>
              <a:cs typeface="Arial"/>
              <a:sym typeface="Arial"/>
            </a:endParaRPr>
          </a:p>
          <a:p>
            <a:pPr indent="0" lvl="0" marL="0" marR="0" rtl="0" algn="l">
              <a:lnSpc>
                <a:spcPct val="105000"/>
              </a:lnSpc>
              <a:spcBef>
                <a:spcPts val="0"/>
              </a:spcBef>
              <a:spcAft>
                <a:spcPts val="0"/>
              </a:spcAft>
              <a:buClr>
                <a:srgbClr val="000000"/>
              </a:buClr>
              <a:buSzPts val="1800"/>
              <a:buFont typeface="Arial"/>
              <a:buNone/>
            </a:pPr>
            <a:r>
              <a:rPr b="0" i="0" lang="en-US" sz="1800" u="none" cap="none" strike="noStrike">
                <a:solidFill>
                  <a:srgbClr val="00327C"/>
                </a:solidFill>
                <a:latin typeface="Arial"/>
                <a:ea typeface="Arial"/>
                <a:cs typeface="Arial"/>
                <a:sym typeface="Arial"/>
              </a:rPr>
              <a:t>Make sure everyone can hear and be heard</a:t>
            </a:r>
            <a:endParaRPr b="0" i="0" sz="1400" u="none" cap="none" strike="noStrike">
              <a:solidFill>
                <a:srgbClr val="00327C"/>
              </a:solidFill>
              <a:latin typeface="Arial"/>
              <a:ea typeface="Arial"/>
              <a:cs typeface="Arial"/>
              <a:sym typeface="Arial"/>
            </a:endParaRPr>
          </a:p>
          <a:p>
            <a:pPr indent="0" lvl="0" marL="0" marR="0" rtl="0" algn="l">
              <a:lnSpc>
                <a:spcPct val="105000"/>
              </a:lnSpc>
              <a:spcBef>
                <a:spcPts val="0"/>
              </a:spcBef>
              <a:spcAft>
                <a:spcPts val="0"/>
              </a:spcAft>
              <a:buClr>
                <a:srgbClr val="000000"/>
              </a:buClr>
              <a:buSzPts val="1800"/>
              <a:buFont typeface="Arial"/>
              <a:buNone/>
            </a:pPr>
            <a:r>
              <a:rPr b="0" i="0" lang="en-US" sz="1800" u="none" cap="none" strike="noStrike">
                <a:solidFill>
                  <a:srgbClr val="00327C"/>
                </a:solidFill>
                <a:latin typeface="Arial"/>
                <a:ea typeface="Arial"/>
                <a:cs typeface="Arial"/>
                <a:sym typeface="Arial"/>
              </a:rPr>
              <a:t>Name who controls microphones, cameras, screens, and connectivity</a:t>
            </a:r>
            <a:endParaRPr b="0" i="0" sz="1400" u="none" cap="none" strike="noStrike">
              <a:solidFill>
                <a:srgbClr val="00327C"/>
              </a:solidFill>
              <a:latin typeface="Arial"/>
              <a:ea typeface="Arial"/>
              <a:cs typeface="Arial"/>
              <a:sym typeface="Arial"/>
            </a:endParaRPr>
          </a:p>
          <a:p>
            <a:pPr indent="0" lvl="0" marL="0" marR="0" rtl="0" algn="l">
              <a:lnSpc>
                <a:spcPct val="105000"/>
              </a:lnSpc>
              <a:spcBef>
                <a:spcPts val="0"/>
              </a:spcBef>
              <a:spcAft>
                <a:spcPts val="0"/>
              </a:spcAft>
              <a:buClr>
                <a:srgbClr val="000000"/>
              </a:buClr>
              <a:buSzPts val="1800"/>
              <a:buFont typeface="Arial"/>
              <a:buNone/>
            </a:pPr>
            <a:r>
              <a:rPr b="0" i="0" lang="en-US" sz="1800" u="none" cap="none" strike="noStrike">
                <a:solidFill>
                  <a:srgbClr val="00327C"/>
                </a:solidFill>
                <a:latin typeface="Arial"/>
                <a:ea typeface="Arial"/>
                <a:cs typeface="Arial"/>
                <a:sym typeface="Arial"/>
              </a:rPr>
              <a:t>Plan for echo, feedback, and internet failure (mobile hotspot)</a:t>
            </a:r>
            <a:endParaRPr b="0" i="0" sz="1400" u="none" cap="none" strike="noStrike">
              <a:solidFill>
                <a:srgbClr val="00327C"/>
              </a:solidFill>
              <a:latin typeface="Arial"/>
              <a:ea typeface="Arial"/>
              <a:cs typeface="Arial"/>
              <a:sym typeface="Arial"/>
            </a:endParaRPr>
          </a:p>
          <a:p>
            <a:pPr indent="0" lvl="0" marL="0" marR="0" rtl="0" algn="l">
              <a:lnSpc>
                <a:spcPct val="105000"/>
              </a:lnSpc>
              <a:spcBef>
                <a:spcPts val="0"/>
              </a:spcBef>
              <a:spcAft>
                <a:spcPts val="0"/>
              </a:spcAft>
              <a:buClr>
                <a:srgbClr val="000000"/>
              </a:buClr>
              <a:buSzPts val="1800"/>
              <a:buFont typeface="Arial"/>
              <a:buNone/>
            </a:pPr>
            <a:r>
              <a:rPr b="0" i="0" lang="en-US" sz="1800" u="none" cap="none" strike="noStrike">
                <a:solidFill>
                  <a:srgbClr val="00327C"/>
                </a:solidFill>
                <a:latin typeface="Arial"/>
                <a:ea typeface="Arial"/>
                <a:cs typeface="Arial"/>
                <a:sym typeface="Arial"/>
              </a:rPr>
              <a:t>Explain how online members signal that they want to speak</a:t>
            </a:r>
            <a:endParaRPr b="0" i="0" sz="1400" u="none" cap="none" strike="noStrike">
              <a:solidFill>
                <a:srgbClr val="00327C"/>
              </a:solidFill>
              <a:latin typeface="Arial"/>
              <a:ea typeface="Arial"/>
              <a:cs typeface="Arial"/>
              <a:sym typeface="Arial"/>
            </a:endParaRPr>
          </a:p>
        </p:txBody>
      </p:sp>
      <p:sp>
        <p:nvSpPr>
          <p:cNvPr id="336" name="Google Shape;336;p22"/>
          <p:cNvSpPr txBox="1"/>
          <p:nvPr/>
        </p:nvSpPr>
        <p:spPr>
          <a:xfrm>
            <a:off x="92650" y="4829242"/>
            <a:ext cx="1326000" cy="2355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9:26-9:27</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0" name="Shape 340"/>
        <p:cNvGrpSpPr/>
        <p:nvPr/>
      </p:nvGrpSpPr>
      <p:grpSpPr>
        <a:xfrm>
          <a:off x="0" y="0"/>
          <a:ext cx="0" cy="0"/>
          <a:chOff x="0" y="0"/>
          <a:chExt cx="0" cy="0"/>
        </a:xfrm>
      </p:grpSpPr>
      <p:sp>
        <p:nvSpPr>
          <p:cNvPr id="341" name="Google Shape;341;p23"/>
          <p:cNvSpPr txBox="1"/>
          <p:nvPr/>
        </p:nvSpPr>
        <p:spPr>
          <a:xfrm>
            <a:off x="384048" y="164592"/>
            <a:ext cx="6766560" cy="32004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6 · HYBRID SERVICE</a:t>
            </a:r>
            <a:endParaRPr b="0" i="0" sz="1400" u="none" cap="none" strike="noStrike">
              <a:solidFill>
                <a:srgbClr val="000000"/>
              </a:solidFill>
              <a:latin typeface="Arial"/>
              <a:ea typeface="Arial"/>
              <a:cs typeface="Arial"/>
              <a:sym typeface="Arial"/>
            </a:endParaRPr>
          </a:p>
        </p:txBody>
      </p:sp>
      <p:sp>
        <p:nvSpPr>
          <p:cNvPr id="342" name="Google Shape;342;p23"/>
          <p:cNvSpPr txBox="1"/>
          <p:nvPr/>
        </p:nvSpPr>
        <p:spPr>
          <a:xfrm>
            <a:off x="7772400" y="164592"/>
            <a:ext cx="1326000" cy="4053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chemeClr val="dk1"/>
              </a:buClr>
              <a:buSzPts val="1050"/>
              <a:buFont typeface="Arial"/>
              <a:buNone/>
            </a:pPr>
            <a:r>
              <a:rPr b="1" i="0" lang="en-US" sz="1050" u="none" cap="none" strike="noStrike">
                <a:solidFill>
                  <a:srgbClr val="26487A"/>
                </a:solidFill>
                <a:latin typeface="Arial"/>
                <a:ea typeface="Arial"/>
                <a:cs typeface="Arial"/>
                <a:sym typeface="Arial"/>
              </a:rPr>
              <a:t>56-65 min</a:t>
            </a:r>
            <a:endParaRPr b="0" i="0" sz="1400" u="none" cap="none" strike="noStrike">
              <a:solidFill>
                <a:schemeClr val="dk1"/>
              </a:solidFill>
              <a:latin typeface="Arial"/>
              <a:ea typeface="Arial"/>
              <a:cs typeface="Arial"/>
              <a:sym typeface="Arial"/>
            </a:endParaRPr>
          </a:p>
          <a:p>
            <a:pPr indent="0" lvl="0" marL="0" marR="0" rtl="0" algn="r">
              <a:lnSpc>
                <a:spcPct val="105000"/>
              </a:lnSpc>
              <a:spcBef>
                <a:spcPts val="0"/>
              </a:spcBef>
              <a:spcAft>
                <a:spcPts val="0"/>
              </a:spcAft>
              <a:buClr>
                <a:srgbClr val="000000"/>
              </a:buClr>
              <a:buSzPts val="1050"/>
              <a:buFont typeface="Arial"/>
              <a:buNone/>
            </a:pPr>
            <a:r>
              <a:t/>
            </a:r>
            <a:endParaRPr b="1" i="0" sz="1050" u="none" cap="none" strike="noStrike">
              <a:solidFill>
                <a:srgbClr val="26487A"/>
              </a:solidFill>
              <a:latin typeface="Arial"/>
              <a:ea typeface="Arial"/>
              <a:cs typeface="Arial"/>
              <a:sym typeface="Arial"/>
            </a:endParaRPr>
          </a:p>
        </p:txBody>
      </p:sp>
      <p:sp>
        <p:nvSpPr>
          <p:cNvPr id="343" name="Google Shape;343;p23"/>
          <p:cNvSpPr txBox="1"/>
          <p:nvPr/>
        </p:nvSpPr>
        <p:spPr>
          <a:xfrm>
            <a:off x="8229600" y="4590288"/>
            <a:ext cx="502800" cy="2277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00"/>
              <a:buFont typeface="Arial"/>
              <a:buNone/>
            </a:pPr>
            <a:r>
              <a:rPr b="1" i="0" lang="en-US" sz="1000" u="none" cap="none" strike="noStrike">
                <a:solidFill>
                  <a:srgbClr val="26487A"/>
                </a:solidFill>
                <a:latin typeface="Arial"/>
                <a:ea typeface="Arial"/>
                <a:cs typeface="Arial"/>
                <a:sym typeface="Arial"/>
              </a:rPr>
              <a:t>23</a:t>
            </a:r>
            <a:endParaRPr b="0" i="0" sz="1400" u="none" cap="none" strike="noStrike">
              <a:solidFill>
                <a:srgbClr val="000000"/>
              </a:solidFill>
              <a:latin typeface="Arial"/>
              <a:ea typeface="Arial"/>
              <a:cs typeface="Arial"/>
              <a:sym typeface="Arial"/>
            </a:endParaRPr>
          </a:p>
        </p:txBody>
      </p:sp>
      <p:sp>
        <p:nvSpPr>
          <p:cNvPr id="344" name="Google Shape;344;p23"/>
          <p:cNvSpPr txBox="1"/>
          <p:nvPr/>
        </p:nvSpPr>
        <p:spPr>
          <a:xfrm>
            <a:off x="1234440" y="658368"/>
            <a:ext cx="6675120" cy="82296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2100"/>
              <a:buFont typeface="Arial"/>
              <a:buNone/>
            </a:pPr>
            <a:r>
              <a:rPr b="1" i="0" lang="en-US" sz="2100" u="none" cap="none" strike="noStrike">
                <a:solidFill>
                  <a:srgbClr val="26487A"/>
                </a:solidFill>
                <a:latin typeface="Arial"/>
                <a:ea typeface="Arial"/>
                <a:cs typeface="Arial"/>
                <a:sym typeface="Arial"/>
              </a:rPr>
              <a:t>Participation must include decision-making</a:t>
            </a:r>
            <a:endParaRPr b="0" i="0" sz="1400" u="none" cap="none" strike="noStrike">
              <a:solidFill>
                <a:srgbClr val="000000"/>
              </a:solidFill>
              <a:latin typeface="Arial"/>
              <a:ea typeface="Arial"/>
              <a:cs typeface="Arial"/>
              <a:sym typeface="Arial"/>
            </a:endParaRPr>
          </a:p>
        </p:txBody>
      </p:sp>
      <p:sp>
        <p:nvSpPr>
          <p:cNvPr id="345" name="Google Shape;345;p23"/>
          <p:cNvSpPr txBox="1"/>
          <p:nvPr/>
        </p:nvSpPr>
        <p:spPr>
          <a:xfrm>
            <a:off x="1280160" y="1572768"/>
            <a:ext cx="6492240" cy="3611880"/>
          </a:xfrm>
          <a:prstGeom prst="rect">
            <a:avLst/>
          </a:prstGeom>
          <a:noFill/>
          <a:ln>
            <a:noFill/>
          </a:ln>
        </p:spPr>
        <p:txBody>
          <a:bodyPr anchorCtr="0" anchor="t" bIns="36575" lIns="36575" spcFirstLastPara="1" rIns="36575" wrap="square" tIns="36575">
            <a:spAutoFit/>
          </a:bodyPr>
          <a:lstStyle/>
          <a:p>
            <a:pPr indent="0" lvl="0" marL="0" marR="0" rtl="0" algn="l">
              <a:lnSpc>
                <a:spcPct val="105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Use a clear method for voting</a:t>
            </a:r>
            <a:endParaRPr b="0" i="0" sz="1400" u="none" cap="none" strike="noStrike">
              <a:solidFill>
                <a:srgbClr val="000000"/>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Make group conscience accessible in both environments</a:t>
            </a:r>
            <a:endParaRPr b="0" i="0" sz="1400" u="none" cap="none" strike="noStrike">
              <a:solidFill>
                <a:srgbClr val="000000"/>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Prevent side conversations that exclude one room</a:t>
            </a:r>
            <a:endParaRPr b="0" i="0" sz="1400" u="none" cap="none" strike="noStrike">
              <a:solidFill>
                <a:srgbClr val="000000"/>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Check that online members are not forgotten</a:t>
            </a:r>
            <a:endParaRPr b="0" i="0" sz="1400" u="none" cap="none" strike="noStrike">
              <a:solidFill>
                <a:srgbClr val="000000"/>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Pause to confirm understanding before decisions</a:t>
            </a:r>
            <a:endParaRPr b="0" i="0" sz="1400" u="none" cap="none" strike="noStrike">
              <a:solidFill>
                <a:srgbClr val="000000"/>
              </a:solidFill>
              <a:latin typeface="Arial"/>
              <a:ea typeface="Arial"/>
              <a:cs typeface="Arial"/>
              <a:sym typeface="Arial"/>
            </a:endParaRPr>
          </a:p>
        </p:txBody>
      </p:sp>
      <p:sp>
        <p:nvSpPr>
          <p:cNvPr id="346" name="Google Shape;346;p23"/>
          <p:cNvSpPr txBox="1"/>
          <p:nvPr/>
        </p:nvSpPr>
        <p:spPr>
          <a:xfrm>
            <a:off x="92650" y="4829242"/>
            <a:ext cx="1326000" cy="2355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9:27-9:28</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0" name="Shape 350"/>
        <p:cNvGrpSpPr/>
        <p:nvPr/>
      </p:nvGrpSpPr>
      <p:grpSpPr>
        <a:xfrm>
          <a:off x="0" y="0"/>
          <a:ext cx="0" cy="0"/>
          <a:chOff x="0" y="0"/>
          <a:chExt cx="0" cy="0"/>
        </a:xfrm>
      </p:grpSpPr>
      <p:sp>
        <p:nvSpPr>
          <p:cNvPr id="351" name="Google Shape;351;p24"/>
          <p:cNvSpPr txBox="1"/>
          <p:nvPr/>
        </p:nvSpPr>
        <p:spPr>
          <a:xfrm>
            <a:off x="384048" y="164592"/>
            <a:ext cx="6766560" cy="32004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6 · HYBRID SERVICE</a:t>
            </a:r>
            <a:endParaRPr b="0" i="0" sz="1400" u="none" cap="none" strike="noStrike">
              <a:solidFill>
                <a:srgbClr val="000000"/>
              </a:solidFill>
              <a:latin typeface="Arial"/>
              <a:ea typeface="Arial"/>
              <a:cs typeface="Arial"/>
              <a:sym typeface="Arial"/>
            </a:endParaRPr>
          </a:p>
        </p:txBody>
      </p:sp>
      <p:sp>
        <p:nvSpPr>
          <p:cNvPr id="352" name="Google Shape;352;p24"/>
          <p:cNvSpPr txBox="1"/>
          <p:nvPr/>
        </p:nvSpPr>
        <p:spPr>
          <a:xfrm>
            <a:off x="7772400" y="164592"/>
            <a:ext cx="1326000" cy="4053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chemeClr val="dk1"/>
              </a:buClr>
              <a:buSzPts val="1050"/>
              <a:buFont typeface="Arial"/>
              <a:buNone/>
            </a:pPr>
            <a:r>
              <a:rPr b="1" i="0" lang="en-US" sz="1050" u="none" cap="none" strike="noStrike">
                <a:solidFill>
                  <a:srgbClr val="26487A"/>
                </a:solidFill>
                <a:latin typeface="Arial"/>
                <a:ea typeface="Arial"/>
                <a:cs typeface="Arial"/>
                <a:sym typeface="Arial"/>
              </a:rPr>
              <a:t>56-65 min</a:t>
            </a:r>
            <a:endParaRPr b="0" i="0" sz="1400" u="none" cap="none" strike="noStrike">
              <a:solidFill>
                <a:schemeClr val="dk1"/>
              </a:solidFill>
              <a:latin typeface="Arial"/>
              <a:ea typeface="Arial"/>
              <a:cs typeface="Arial"/>
              <a:sym typeface="Arial"/>
            </a:endParaRPr>
          </a:p>
          <a:p>
            <a:pPr indent="0" lvl="0" marL="0" marR="0" rtl="0" algn="r">
              <a:lnSpc>
                <a:spcPct val="105000"/>
              </a:lnSpc>
              <a:spcBef>
                <a:spcPts val="0"/>
              </a:spcBef>
              <a:spcAft>
                <a:spcPts val="0"/>
              </a:spcAft>
              <a:buClr>
                <a:srgbClr val="000000"/>
              </a:buClr>
              <a:buSzPts val="1050"/>
              <a:buFont typeface="Arial"/>
              <a:buNone/>
            </a:pPr>
            <a:r>
              <a:t/>
            </a:r>
            <a:endParaRPr b="1" i="0" sz="1050" u="none" cap="none" strike="noStrike">
              <a:solidFill>
                <a:srgbClr val="26487A"/>
              </a:solidFill>
              <a:latin typeface="Arial"/>
              <a:ea typeface="Arial"/>
              <a:cs typeface="Arial"/>
              <a:sym typeface="Arial"/>
            </a:endParaRPr>
          </a:p>
        </p:txBody>
      </p:sp>
      <p:sp>
        <p:nvSpPr>
          <p:cNvPr id="353" name="Google Shape;353;p24"/>
          <p:cNvSpPr txBox="1"/>
          <p:nvPr/>
        </p:nvSpPr>
        <p:spPr>
          <a:xfrm>
            <a:off x="8229600" y="4590288"/>
            <a:ext cx="502800" cy="2277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00"/>
              <a:buFont typeface="Arial"/>
              <a:buNone/>
            </a:pPr>
            <a:r>
              <a:rPr b="1" i="0" lang="en-US" sz="1000" u="none" cap="none" strike="noStrike">
                <a:solidFill>
                  <a:srgbClr val="26487A"/>
                </a:solidFill>
                <a:latin typeface="Arial"/>
                <a:ea typeface="Arial"/>
                <a:cs typeface="Arial"/>
                <a:sym typeface="Arial"/>
              </a:rPr>
              <a:t>24</a:t>
            </a:r>
            <a:endParaRPr b="0" i="0" sz="1400" u="none" cap="none" strike="noStrike">
              <a:solidFill>
                <a:srgbClr val="000000"/>
              </a:solidFill>
              <a:latin typeface="Arial"/>
              <a:ea typeface="Arial"/>
              <a:cs typeface="Arial"/>
              <a:sym typeface="Arial"/>
            </a:endParaRPr>
          </a:p>
        </p:txBody>
      </p:sp>
      <p:sp>
        <p:nvSpPr>
          <p:cNvPr id="354" name="Google Shape;354;p24"/>
          <p:cNvSpPr txBox="1"/>
          <p:nvPr/>
        </p:nvSpPr>
        <p:spPr>
          <a:xfrm>
            <a:off x="1371600" y="3097666"/>
            <a:ext cx="6217800" cy="1159800"/>
          </a:xfrm>
          <a:prstGeom prst="rect">
            <a:avLst/>
          </a:prstGeom>
          <a:noFill/>
          <a:ln>
            <a:noFill/>
          </a:ln>
        </p:spPr>
        <p:txBody>
          <a:bodyPr anchorCtr="0" anchor="ctr" bIns="36575" lIns="36575" spcFirstLastPara="1" rIns="36575" wrap="square" tIns="36575">
            <a:spAutoFit/>
          </a:bodyPr>
          <a:lstStyle/>
          <a:p>
            <a:pPr indent="0" lvl="0" marL="0" marR="0" rtl="0" algn="ctr">
              <a:lnSpc>
                <a:spcPct val="105000"/>
              </a:lnSpc>
              <a:spcBef>
                <a:spcPts val="0"/>
              </a:spcBef>
              <a:spcAft>
                <a:spcPts val="0"/>
              </a:spcAft>
              <a:buClr>
                <a:srgbClr val="000000"/>
              </a:buClr>
              <a:buSzPts val="1700"/>
              <a:buFont typeface="Arial"/>
              <a:buNone/>
            </a:pPr>
            <a:r>
              <a:rPr b="0" i="0" lang="en-US" sz="1700" u="none" cap="none" strike="noStrike">
                <a:solidFill>
                  <a:srgbClr val="00327C"/>
                </a:solidFill>
                <a:latin typeface="Arial"/>
                <a:ea typeface="Arial"/>
                <a:cs typeface="Arial"/>
                <a:sym typeface="Arial"/>
              </a:rPr>
              <a:t>What has worked? What has not? </a:t>
            </a:r>
            <a:br>
              <a:rPr b="0" i="0" lang="en-US" sz="1700" u="none" cap="none" strike="noStrike">
                <a:solidFill>
                  <a:srgbClr val="00327C"/>
                </a:solidFill>
                <a:latin typeface="Arial"/>
                <a:ea typeface="Arial"/>
                <a:cs typeface="Arial"/>
                <a:sym typeface="Arial"/>
              </a:rPr>
            </a:br>
            <a:r>
              <a:rPr b="0" i="0" lang="en-US" sz="1700" u="none" cap="none" strike="noStrike">
                <a:solidFill>
                  <a:srgbClr val="00327C"/>
                </a:solidFill>
                <a:latin typeface="Arial"/>
                <a:ea typeface="Arial"/>
                <a:cs typeface="Arial"/>
                <a:sym typeface="Arial"/>
              </a:rPr>
              <a:t>What would you do differently?</a:t>
            </a:r>
            <a:endParaRPr b="0" i="0" sz="1700" u="none" cap="none" strike="noStrike">
              <a:solidFill>
                <a:srgbClr val="00327C"/>
              </a:solidFill>
              <a:latin typeface="Arial"/>
              <a:ea typeface="Arial"/>
              <a:cs typeface="Arial"/>
              <a:sym typeface="Arial"/>
            </a:endParaRPr>
          </a:p>
          <a:p>
            <a:pPr indent="0" lvl="0" marL="0" marR="0" rtl="0" algn="ctr">
              <a:lnSpc>
                <a:spcPct val="105000"/>
              </a:lnSpc>
              <a:spcBef>
                <a:spcPts val="0"/>
              </a:spcBef>
              <a:spcAft>
                <a:spcPts val="0"/>
              </a:spcAft>
              <a:buClr>
                <a:srgbClr val="000000"/>
              </a:buClr>
              <a:buSzPts val="1700"/>
              <a:buFont typeface="Arial"/>
              <a:buNone/>
            </a:pPr>
            <a:r>
              <a:rPr b="0" i="0" lang="en-US" sz="1700" u="none" cap="none" strike="noStrike">
                <a:solidFill>
                  <a:srgbClr val="00327C"/>
                </a:solidFill>
                <a:latin typeface="Arial"/>
                <a:ea typeface="Arial"/>
                <a:cs typeface="Arial"/>
                <a:sym typeface="Arial"/>
              </a:rPr>
              <a:t>(</a:t>
            </a:r>
            <a:r>
              <a:rPr b="1" i="0" lang="en-US" sz="1700" cap="none" strike="noStrike">
                <a:solidFill>
                  <a:srgbClr val="00327C"/>
                </a:solidFill>
              </a:rPr>
              <a:t>Ask </a:t>
            </a:r>
            <a:r>
              <a:rPr b="1" lang="en-US" sz="1700">
                <a:solidFill>
                  <a:srgbClr val="00327C"/>
                </a:solidFill>
              </a:rPr>
              <a:t>p</a:t>
            </a:r>
            <a:r>
              <a:rPr b="1" i="0" lang="en-US" sz="1700" cap="none" strike="noStrike">
                <a:solidFill>
                  <a:srgbClr val="00327C"/>
                </a:solidFill>
              </a:rPr>
              <a:t>articipants to share</a:t>
            </a:r>
            <a:r>
              <a:rPr b="0" i="0" lang="en-US" sz="1700" u="none" cap="none" strike="noStrike">
                <a:solidFill>
                  <a:srgbClr val="00327C"/>
                </a:solidFill>
                <a:latin typeface="Arial"/>
                <a:ea typeface="Arial"/>
                <a:cs typeface="Arial"/>
                <a:sym typeface="Arial"/>
              </a:rPr>
              <a:t> their hybrid experience</a:t>
            </a:r>
            <a:br>
              <a:rPr b="0" i="0" lang="en-US" sz="1700" u="none" cap="none" strike="noStrike">
                <a:solidFill>
                  <a:srgbClr val="00327C"/>
                </a:solidFill>
                <a:latin typeface="Arial"/>
                <a:ea typeface="Arial"/>
                <a:cs typeface="Arial"/>
                <a:sym typeface="Arial"/>
              </a:rPr>
            </a:br>
            <a:r>
              <a:rPr b="0" i="0" lang="en-US" sz="1700" u="none" cap="none" strike="noStrike">
                <a:solidFill>
                  <a:srgbClr val="00327C"/>
                </a:solidFill>
                <a:latin typeface="Arial"/>
                <a:ea typeface="Arial"/>
                <a:cs typeface="Arial"/>
                <a:sym typeface="Arial"/>
              </a:rPr>
              <a:t>example: Do not ignore online participants)</a:t>
            </a:r>
            <a:endParaRPr b="0" i="0" sz="1700" u="none" cap="none" strike="noStrike">
              <a:solidFill>
                <a:srgbClr val="00327C"/>
              </a:solidFill>
              <a:latin typeface="Arial"/>
              <a:ea typeface="Arial"/>
              <a:cs typeface="Arial"/>
              <a:sym typeface="Arial"/>
            </a:endParaRPr>
          </a:p>
        </p:txBody>
      </p:sp>
      <p:sp>
        <p:nvSpPr>
          <p:cNvPr id="355" name="Google Shape;355;p24"/>
          <p:cNvSpPr txBox="1"/>
          <p:nvPr/>
        </p:nvSpPr>
        <p:spPr>
          <a:xfrm>
            <a:off x="1188720" y="658368"/>
            <a:ext cx="6766500" cy="3972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2100"/>
              <a:buFont typeface="Arial"/>
              <a:buNone/>
            </a:pPr>
            <a:r>
              <a:rPr b="1" i="0" lang="en-US" sz="2100" u="none" cap="none" strike="noStrike">
                <a:solidFill>
                  <a:srgbClr val="26487A"/>
                </a:solidFill>
                <a:latin typeface="Arial"/>
                <a:ea typeface="Arial"/>
                <a:cs typeface="Arial"/>
                <a:sym typeface="Arial"/>
              </a:rPr>
              <a:t>Question</a:t>
            </a:r>
            <a:endParaRPr b="0" i="0" sz="1400" u="none" cap="none" strike="noStrike">
              <a:solidFill>
                <a:srgbClr val="000000"/>
              </a:solidFill>
              <a:latin typeface="Arial"/>
              <a:ea typeface="Arial"/>
              <a:cs typeface="Arial"/>
              <a:sym typeface="Arial"/>
            </a:endParaRPr>
          </a:p>
        </p:txBody>
      </p:sp>
      <p:sp>
        <p:nvSpPr>
          <p:cNvPr id="356" name="Google Shape;356;p24"/>
          <p:cNvSpPr txBox="1"/>
          <p:nvPr/>
        </p:nvSpPr>
        <p:spPr>
          <a:xfrm>
            <a:off x="1325880" y="1512281"/>
            <a:ext cx="6492300" cy="804900"/>
          </a:xfrm>
          <a:prstGeom prst="rect">
            <a:avLst/>
          </a:prstGeom>
          <a:noFill/>
          <a:ln>
            <a:noFill/>
          </a:ln>
        </p:spPr>
        <p:txBody>
          <a:bodyPr anchorCtr="0" anchor="ctr" bIns="54850" lIns="54850" spcFirstLastPara="1" rIns="54850" wrap="square" tIns="54850">
            <a:spAutoFit/>
          </a:bodyPr>
          <a:lstStyle/>
          <a:p>
            <a:pPr indent="0" lvl="0" marL="0" marR="0" rtl="0" algn="ctr">
              <a:lnSpc>
                <a:spcPct val="105000"/>
              </a:lnSpc>
              <a:spcBef>
                <a:spcPts val="0"/>
              </a:spcBef>
              <a:spcAft>
                <a:spcPts val="0"/>
              </a:spcAft>
              <a:buClr>
                <a:srgbClr val="000000"/>
              </a:buClr>
              <a:buSzPts val="2200"/>
              <a:buFont typeface="Arial"/>
              <a:buNone/>
            </a:pPr>
            <a:r>
              <a:rPr b="0" i="0" lang="en-US" sz="2200" u="none" cap="none" strike="noStrike">
                <a:solidFill>
                  <a:srgbClr val="00327C"/>
                </a:solidFill>
                <a:latin typeface="Arial"/>
                <a:ea typeface="Arial"/>
                <a:cs typeface="Arial"/>
                <a:sym typeface="Arial"/>
              </a:rPr>
              <a:t>Is a hyb</a:t>
            </a:r>
            <a:r>
              <a:rPr b="0" i="0" lang="en-US" sz="2200" u="none" cap="none" strike="noStrike">
                <a:solidFill>
                  <a:srgbClr val="00327C"/>
                </a:solidFill>
                <a:latin typeface="Arial"/>
                <a:ea typeface="Arial"/>
                <a:cs typeface="Arial"/>
                <a:sym typeface="Arial"/>
              </a:rPr>
              <a:t>r</a:t>
            </a:r>
            <a:r>
              <a:rPr b="0" i="0" lang="en-US" sz="2200" u="none" cap="none" strike="noStrike">
                <a:solidFill>
                  <a:srgbClr val="00327C"/>
                </a:solidFill>
                <a:latin typeface="Arial"/>
                <a:ea typeface="Arial"/>
                <a:cs typeface="Arial"/>
                <a:sym typeface="Arial"/>
              </a:rPr>
              <a:t>id service meeting practical if </a:t>
            </a:r>
            <a:endParaRPr b="0" i="0" sz="2200" u="none" cap="none" strike="noStrike">
              <a:solidFill>
                <a:srgbClr val="00327C"/>
              </a:solidFill>
              <a:latin typeface="Arial"/>
              <a:ea typeface="Arial"/>
              <a:cs typeface="Arial"/>
              <a:sym typeface="Arial"/>
            </a:endParaRPr>
          </a:p>
          <a:p>
            <a:pPr indent="0" lvl="0" marL="0" marR="0" rtl="0" algn="ctr">
              <a:lnSpc>
                <a:spcPct val="105000"/>
              </a:lnSpc>
              <a:spcBef>
                <a:spcPts val="0"/>
              </a:spcBef>
              <a:spcAft>
                <a:spcPts val="0"/>
              </a:spcAft>
              <a:buClr>
                <a:srgbClr val="000000"/>
              </a:buClr>
              <a:buSzPts val="2200"/>
              <a:buFont typeface="Arial"/>
              <a:buNone/>
            </a:pPr>
            <a:r>
              <a:rPr b="0" i="0" lang="en-US" sz="2200" u="none" cap="none" strike="noStrike">
                <a:solidFill>
                  <a:srgbClr val="00327C"/>
                </a:solidFill>
                <a:latin typeface="Arial"/>
                <a:ea typeface="Arial"/>
                <a:cs typeface="Arial"/>
                <a:sym typeface="Arial"/>
              </a:rPr>
              <a:t>online participants are only watching?</a:t>
            </a:r>
            <a:endParaRPr b="0" i="0" sz="1400" u="none" cap="none" strike="noStrike">
              <a:solidFill>
                <a:srgbClr val="00327C"/>
              </a:solidFill>
              <a:latin typeface="Arial"/>
              <a:ea typeface="Arial"/>
              <a:cs typeface="Arial"/>
              <a:sym typeface="Arial"/>
            </a:endParaRPr>
          </a:p>
        </p:txBody>
      </p:sp>
      <p:sp>
        <p:nvSpPr>
          <p:cNvPr id="357" name="Google Shape;357;p24"/>
          <p:cNvSpPr txBox="1"/>
          <p:nvPr/>
        </p:nvSpPr>
        <p:spPr>
          <a:xfrm>
            <a:off x="92650" y="4829242"/>
            <a:ext cx="1326000" cy="2355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9:28-9:32</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1" name="Shape 361"/>
        <p:cNvGrpSpPr/>
        <p:nvPr/>
      </p:nvGrpSpPr>
      <p:grpSpPr>
        <a:xfrm>
          <a:off x="0" y="0"/>
          <a:ext cx="0" cy="0"/>
          <a:chOff x="0" y="0"/>
          <a:chExt cx="0" cy="0"/>
        </a:xfrm>
      </p:grpSpPr>
      <p:sp>
        <p:nvSpPr>
          <p:cNvPr id="362" name="Google Shape;362;p25"/>
          <p:cNvSpPr txBox="1"/>
          <p:nvPr/>
        </p:nvSpPr>
        <p:spPr>
          <a:xfrm>
            <a:off x="384048" y="164592"/>
            <a:ext cx="6766500" cy="2355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6 - HYBRID SERVICE</a:t>
            </a:r>
            <a:endParaRPr b="0" i="0" sz="1400" u="none" cap="none" strike="noStrike">
              <a:solidFill>
                <a:srgbClr val="000000"/>
              </a:solidFill>
              <a:latin typeface="Arial"/>
              <a:ea typeface="Arial"/>
              <a:cs typeface="Arial"/>
              <a:sym typeface="Arial"/>
            </a:endParaRPr>
          </a:p>
        </p:txBody>
      </p:sp>
      <p:sp>
        <p:nvSpPr>
          <p:cNvPr id="363" name="Google Shape;363;p25"/>
          <p:cNvSpPr txBox="1"/>
          <p:nvPr/>
        </p:nvSpPr>
        <p:spPr>
          <a:xfrm>
            <a:off x="7772400" y="164592"/>
            <a:ext cx="1326000" cy="4053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chemeClr val="dk1"/>
              </a:buClr>
              <a:buSzPts val="1050"/>
              <a:buFont typeface="Arial"/>
              <a:buNone/>
            </a:pPr>
            <a:r>
              <a:rPr b="1" i="0" lang="en-US" sz="1050" u="none" cap="none" strike="noStrike">
                <a:solidFill>
                  <a:srgbClr val="26487A"/>
                </a:solidFill>
                <a:latin typeface="Arial"/>
                <a:ea typeface="Arial"/>
                <a:cs typeface="Arial"/>
                <a:sym typeface="Arial"/>
              </a:rPr>
              <a:t>28-37 min</a:t>
            </a:r>
            <a:endParaRPr b="0" i="0" sz="1400" u="none" cap="none" strike="noStrike">
              <a:solidFill>
                <a:schemeClr val="dk1"/>
              </a:solidFill>
              <a:latin typeface="Arial"/>
              <a:ea typeface="Arial"/>
              <a:cs typeface="Arial"/>
              <a:sym typeface="Arial"/>
            </a:endParaRPr>
          </a:p>
          <a:p>
            <a:pPr indent="0" lvl="0" marL="0" marR="0" rtl="0" algn="r">
              <a:lnSpc>
                <a:spcPct val="105000"/>
              </a:lnSpc>
              <a:spcBef>
                <a:spcPts val="0"/>
              </a:spcBef>
              <a:spcAft>
                <a:spcPts val="0"/>
              </a:spcAft>
              <a:buClr>
                <a:srgbClr val="000000"/>
              </a:buClr>
              <a:buSzPts val="1050"/>
              <a:buFont typeface="Arial"/>
              <a:buNone/>
            </a:pPr>
            <a:r>
              <a:t/>
            </a:r>
            <a:endParaRPr b="1" i="0" sz="1050" u="none" cap="none" strike="noStrike">
              <a:solidFill>
                <a:srgbClr val="26487A"/>
              </a:solidFill>
              <a:latin typeface="Arial"/>
              <a:ea typeface="Arial"/>
              <a:cs typeface="Arial"/>
              <a:sym typeface="Arial"/>
            </a:endParaRPr>
          </a:p>
        </p:txBody>
      </p:sp>
      <p:sp>
        <p:nvSpPr>
          <p:cNvPr id="364" name="Google Shape;364;p25"/>
          <p:cNvSpPr txBox="1"/>
          <p:nvPr/>
        </p:nvSpPr>
        <p:spPr>
          <a:xfrm>
            <a:off x="8229600" y="4590288"/>
            <a:ext cx="502800" cy="2277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00"/>
              <a:buFont typeface="Arial"/>
              <a:buNone/>
            </a:pPr>
            <a:r>
              <a:rPr b="1" i="0" lang="en-US" sz="1000" u="none" cap="none" strike="noStrike">
                <a:solidFill>
                  <a:srgbClr val="26487A"/>
                </a:solidFill>
                <a:latin typeface="Arial"/>
                <a:ea typeface="Arial"/>
                <a:cs typeface="Arial"/>
                <a:sym typeface="Arial"/>
              </a:rPr>
              <a:t>25</a:t>
            </a:r>
            <a:endParaRPr b="0" i="0" sz="1400" u="none" cap="none" strike="noStrike">
              <a:solidFill>
                <a:srgbClr val="000000"/>
              </a:solidFill>
              <a:latin typeface="Arial"/>
              <a:ea typeface="Arial"/>
              <a:cs typeface="Arial"/>
              <a:sym typeface="Arial"/>
            </a:endParaRPr>
          </a:p>
        </p:txBody>
      </p:sp>
      <p:sp>
        <p:nvSpPr>
          <p:cNvPr id="365" name="Google Shape;365;p25"/>
          <p:cNvSpPr txBox="1"/>
          <p:nvPr/>
        </p:nvSpPr>
        <p:spPr>
          <a:xfrm>
            <a:off x="1234440" y="658368"/>
            <a:ext cx="6400800" cy="3972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2100"/>
              <a:buFont typeface="Arial"/>
              <a:buNone/>
            </a:pPr>
            <a:r>
              <a:rPr b="1" i="0" lang="en-US" sz="2100" u="none" cap="none" strike="noStrike">
                <a:solidFill>
                  <a:srgbClr val="26487A"/>
                </a:solidFill>
                <a:latin typeface="Arial"/>
                <a:ea typeface="Arial"/>
                <a:cs typeface="Arial"/>
                <a:sym typeface="Arial"/>
              </a:rPr>
              <a:t>What is needed…</a:t>
            </a:r>
            <a:endParaRPr b="0" i="0" sz="1400" u="none" cap="none" strike="noStrike">
              <a:solidFill>
                <a:srgbClr val="000000"/>
              </a:solidFill>
              <a:latin typeface="Arial"/>
              <a:ea typeface="Arial"/>
              <a:cs typeface="Arial"/>
              <a:sym typeface="Arial"/>
            </a:endParaRPr>
          </a:p>
        </p:txBody>
      </p:sp>
      <p:sp>
        <p:nvSpPr>
          <p:cNvPr id="366" name="Google Shape;366;p25"/>
          <p:cNvSpPr txBox="1"/>
          <p:nvPr/>
        </p:nvSpPr>
        <p:spPr>
          <a:xfrm>
            <a:off x="1234440" y="1627632"/>
            <a:ext cx="3040500" cy="2579400"/>
          </a:xfrm>
          <a:prstGeom prst="rect">
            <a:avLst/>
          </a:prstGeom>
          <a:noFill/>
          <a:ln>
            <a:noFill/>
          </a:ln>
        </p:spPr>
        <p:txBody>
          <a:bodyPr anchorCtr="0" anchor="t" bIns="36575" lIns="36575" spcFirstLastPara="1" rIns="36575" wrap="square" tIns="36575">
            <a:spAutoFit/>
          </a:bodyPr>
          <a:lstStyle/>
          <a:p>
            <a:pPr indent="0" lvl="0" marL="0" marR="0" rtl="0" algn="l">
              <a:lnSpc>
                <a:spcPct val="105000"/>
              </a:lnSpc>
              <a:spcBef>
                <a:spcPts val="0"/>
              </a:spcBef>
              <a:spcAft>
                <a:spcPts val="0"/>
              </a:spcAft>
              <a:buClr>
                <a:srgbClr val="000000"/>
              </a:buClr>
              <a:buSzPts val="1650"/>
              <a:buFont typeface="Arial"/>
              <a:buNone/>
            </a:pPr>
            <a:r>
              <a:rPr b="1" i="0" lang="en-US" sz="1650" u="none" cap="none" strike="noStrike">
                <a:solidFill>
                  <a:srgbClr val="26487A"/>
                </a:solidFill>
                <a:latin typeface="Arial"/>
                <a:ea typeface="Arial"/>
                <a:cs typeface="Arial"/>
                <a:sym typeface="Arial"/>
              </a:rPr>
              <a:t>Volunteer Region </a:t>
            </a:r>
            <a:r>
              <a:rPr i="1" lang="en-US" sz="1650" u="none" cap="none" strike="noStrike">
                <a:solidFill>
                  <a:srgbClr val="26487A"/>
                </a:solidFill>
              </a:rPr>
              <a:t>(2017)</a:t>
            </a:r>
            <a:br>
              <a:rPr b="1" i="0" lang="en-US" sz="1650" u="none" cap="none" strike="noStrike">
                <a:solidFill>
                  <a:srgbClr val="26487A"/>
                </a:solidFill>
                <a:latin typeface="Arial"/>
                <a:ea typeface="Arial"/>
                <a:cs typeface="Arial"/>
                <a:sym typeface="Arial"/>
              </a:rPr>
            </a:br>
            <a:endParaRPr b="1" i="0" sz="1650" u="none" cap="none" strike="noStrike">
              <a:solidFill>
                <a:srgbClr val="26487A"/>
              </a:solidFill>
              <a:latin typeface="Arial"/>
              <a:ea typeface="Arial"/>
              <a:cs typeface="Arial"/>
              <a:sym typeface="Arial"/>
            </a:endParaRPr>
          </a:p>
          <a:p>
            <a:pPr indent="0" lvl="0" marL="0" marR="0" rtl="0" algn="l">
              <a:lnSpc>
                <a:spcPct val="105000"/>
              </a:lnSpc>
              <a:spcBef>
                <a:spcPts val="0"/>
              </a:spcBef>
              <a:spcAft>
                <a:spcPts val="0"/>
              </a:spcAft>
              <a:buClr>
                <a:srgbClr val="000000"/>
              </a:buClr>
              <a:buSzPts val="1650"/>
              <a:buFont typeface="Arial"/>
              <a:buNone/>
            </a:pPr>
            <a:r>
              <a:rPr b="0" i="0" lang="en-US" sz="1650" u="none" cap="none" strike="noStrike">
                <a:solidFill>
                  <a:srgbClr val="00327C"/>
                </a:solidFill>
                <a:latin typeface="Arial"/>
                <a:ea typeface="Arial"/>
                <a:cs typeface="Arial"/>
                <a:sym typeface="Arial"/>
              </a:rPr>
              <a:t>JabraSpeak (Speaker/Mic) &amp;</a:t>
            </a:r>
            <a:endParaRPr b="0" i="0" sz="140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chemeClr val="dk1"/>
              </a:buClr>
              <a:buSzPts val="1650"/>
              <a:buFont typeface="Arial"/>
              <a:buNone/>
            </a:pPr>
            <a:r>
              <a:rPr b="0" i="0" lang="en-US" sz="1650" u="none" cap="none" strike="noStrike">
                <a:solidFill>
                  <a:srgbClr val="00327C"/>
                </a:solidFill>
                <a:latin typeface="Arial"/>
                <a:ea typeface="Arial"/>
                <a:cs typeface="Arial"/>
                <a:sym typeface="Arial"/>
              </a:rPr>
              <a:t>Logitech WebCam ($525)</a:t>
            </a:r>
            <a:endParaRPr b="0" i="0" sz="140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chemeClr val="dk1"/>
              </a:buClr>
              <a:buSzPts val="1650"/>
              <a:buFont typeface="Arial"/>
              <a:buNone/>
            </a:pPr>
            <a:r>
              <a:rPr b="0" i="0" lang="en-US" sz="1650" u="none" cap="none" strike="noStrike">
                <a:solidFill>
                  <a:srgbClr val="00327C"/>
                </a:solidFill>
                <a:latin typeface="Arial"/>
                <a:ea typeface="Arial"/>
                <a:cs typeface="Arial"/>
                <a:sym typeface="Arial"/>
              </a:rPr>
              <a:t>Tripod</a:t>
            </a:r>
            <a:r>
              <a:rPr b="0" i="0" lang="en-US" sz="1400" u="none" cap="none" strike="noStrike">
                <a:solidFill>
                  <a:srgbClr val="00327C"/>
                </a:solidFill>
                <a:latin typeface="Arial"/>
                <a:ea typeface="Arial"/>
                <a:cs typeface="Arial"/>
                <a:sym typeface="Arial"/>
              </a:rPr>
              <a:t> / </a:t>
            </a:r>
            <a:r>
              <a:rPr b="0" i="0" lang="en-US" sz="1650" u="none" cap="none" strike="noStrike">
                <a:solidFill>
                  <a:srgbClr val="00327C"/>
                </a:solidFill>
                <a:latin typeface="Arial"/>
                <a:ea typeface="Arial"/>
                <a:cs typeface="Arial"/>
                <a:sym typeface="Arial"/>
              </a:rPr>
              <a:t>Cables / Extenders</a:t>
            </a:r>
            <a:endParaRPr b="0" i="0" sz="165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chemeClr val="dk1"/>
              </a:buClr>
              <a:buSzPts val="1650"/>
              <a:buFont typeface="Arial"/>
              <a:buNone/>
            </a:pPr>
            <a:r>
              <a:rPr b="0" i="0" lang="en-US" sz="1650" u="none" cap="none" strike="noStrike">
                <a:solidFill>
                  <a:srgbClr val="00327C"/>
                </a:solidFill>
                <a:latin typeface="Arial"/>
                <a:ea typeface="Arial"/>
                <a:cs typeface="Arial"/>
                <a:sym typeface="Arial"/>
              </a:rPr>
              <a:t>Projector / Screen</a:t>
            </a:r>
            <a:endParaRPr b="0" i="0" sz="165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650"/>
              <a:buFont typeface="Arial"/>
              <a:buNone/>
            </a:pPr>
            <a:r>
              <a:rPr b="0" i="0" lang="en-US" sz="1650" u="none" cap="none" strike="noStrike">
                <a:solidFill>
                  <a:srgbClr val="00327C"/>
                </a:solidFill>
                <a:latin typeface="Arial"/>
                <a:ea typeface="Arial"/>
                <a:cs typeface="Arial"/>
                <a:sym typeface="Arial"/>
              </a:rPr>
              <a:t>Carrying Case</a:t>
            </a:r>
            <a:endParaRPr b="0" i="0" sz="165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chemeClr val="dk1"/>
              </a:buClr>
              <a:buSzPts val="1650"/>
              <a:buFont typeface="Arial"/>
              <a:buNone/>
            </a:pPr>
            <a:r>
              <a:rPr b="0" i="0" lang="en-US" sz="1650" u="none" cap="none" strike="noStrike">
                <a:solidFill>
                  <a:srgbClr val="00327C"/>
                </a:solidFill>
                <a:latin typeface="Arial"/>
                <a:ea typeface="Arial"/>
                <a:cs typeface="Arial"/>
                <a:sym typeface="Arial"/>
              </a:rPr>
              <a:t>Platfor</a:t>
            </a:r>
            <a:r>
              <a:rPr lang="en-US" sz="1650">
                <a:solidFill>
                  <a:srgbClr val="00327C"/>
                </a:solidFill>
              </a:rPr>
              <a:t>m (Zoom-$170)</a:t>
            </a:r>
            <a:endParaRPr b="1" i="0" sz="1650" u="none" cap="none" strike="noStrike">
              <a:solidFill>
                <a:srgbClr val="00327C"/>
              </a:solidFill>
              <a:latin typeface="Arial"/>
              <a:ea typeface="Arial"/>
              <a:cs typeface="Arial"/>
              <a:sym typeface="Arial"/>
            </a:endParaRPr>
          </a:p>
        </p:txBody>
      </p:sp>
      <p:sp>
        <p:nvSpPr>
          <p:cNvPr id="367" name="Google Shape;367;p25"/>
          <p:cNvSpPr txBox="1"/>
          <p:nvPr/>
        </p:nvSpPr>
        <p:spPr>
          <a:xfrm>
            <a:off x="4480547" y="1627625"/>
            <a:ext cx="3608400" cy="2922900"/>
          </a:xfrm>
          <a:prstGeom prst="rect">
            <a:avLst/>
          </a:prstGeom>
          <a:noFill/>
          <a:ln>
            <a:noFill/>
          </a:ln>
        </p:spPr>
        <p:txBody>
          <a:bodyPr anchorCtr="0" anchor="t" bIns="36575" lIns="36575" spcFirstLastPara="1" rIns="36575" wrap="square" tIns="36575">
            <a:spAutoFit/>
          </a:bodyPr>
          <a:lstStyle/>
          <a:p>
            <a:pPr indent="0" lvl="0" marL="0" marR="0" rtl="0" algn="l">
              <a:lnSpc>
                <a:spcPct val="105000"/>
              </a:lnSpc>
              <a:spcBef>
                <a:spcPts val="0"/>
              </a:spcBef>
              <a:spcAft>
                <a:spcPts val="0"/>
              </a:spcAft>
              <a:buClr>
                <a:srgbClr val="000000"/>
              </a:buClr>
              <a:buSzPts val="1650"/>
              <a:buFont typeface="Arial"/>
              <a:buNone/>
            </a:pPr>
            <a:r>
              <a:rPr b="1" i="0" lang="en-US" sz="1650" u="none" cap="none" strike="noStrike">
                <a:solidFill>
                  <a:srgbClr val="26487A"/>
                </a:solidFill>
                <a:latin typeface="Arial"/>
                <a:ea typeface="Arial"/>
                <a:cs typeface="Arial"/>
                <a:sym typeface="Arial"/>
              </a:rPr>
              <a:t>Southern Zonal Forum </a:t>
            </a:r>
            <a:r>
              <a:rPr i="1" lang="en-US" sz="1650" u="none" cap="none" strike="noStrike">
                <a:solidFill>
                  <a:srgbClr val="26487A"/>
                </a:solidFill>
              </a:rPr>
              <a:t>(2</a:t>
            </a:r>
            <a:r>
              <a:rPr i="1" lang="en-US" sz="1650">
                <a:solidFill>
                  <a:srgbClr val="26487A"/>
                </a:solidFill>
              </a:rPr>
              <a:t>023)</a:t>
            </a:r>
            <a:br>
              <a:rPr b="1" i="0" lang="en-US" sz="1650" u="none" cap="none" strike="noStrike">
                <a:solidFill>
                  <a:srgbClr val="26487A"/>
                </a:solidFill>
                <a:latin typeface="Arial"/>
                <a:ea typeface="Arial"/>
                <a:cs typeface="Arial"/>
                <a:sym typeface="Arial"/>
              </a:rPr>
            </a:br>
            <a:endParaRPr b="1" i="0" sz="1650" u="none" cap="none" strike="noStrike">
              <a:solidFill>
                <a:srgbClr val="26487A"/>
              </a:solidFill>
              <a:latin typeface="Arial"/>
              <a:ea typeface="Arial"/>
              <a:cs typeface="Arial"/>
              <a:sym typeface="Arial"/>
            </a:endParaRPr>
          </a:p>
          <a:p>
            <a:pPr indent="0" lvl="0" marL="0" marR="0" rtl="0" algn="l">
              <a:lnSpc>
                <a:spcPct val="105000"/>
              </a:lnSpc>
              <a:spcBef>
                <a:spcPts val="0"/>
              </a:spcBef>
              <a:spcAft>
                <a:spcPts val="0"/>
              </a:spcAft>
              <a:buClr>
                <a:srgbClr val="000000"/>
              </a:buClr>
              <a:buSzPts val="1650"/>
              <a:buFont typeface="Arial"/>
              <a:buNone/>
            </a:pPr>
            <a:r>
              <a:rPr b="0" i="0" lang="en-US" sz="1650" u="none" cap="none" strike="noStrike">
                <a:solidFill>
                  <a:srgbClr val="00327C"/>
                </a:solidFill>
                <a:latin typeface="Arial"/>
                <a:ea typeface="Arial"/>
                <a:cs typeface="Arial"/>
                <a:sym typeface="Arial"/>
              </a:rPr>
              <a:t>Bluetooth Speaker</a:t>
            </a:r>
            <a:r>
              <a:rPr b="0" i="0" lang="en-US" sz="1400" u="none" cap="none" strike="noStrike">
                <a:solidFill>
                  <a:srgbClr val="00327C"/>
                </a:solidFill>
                <a:latin typeface="Arial"/>
                <a:ea typeface="Arial"/>
                <a:cs typeface="Arial"/>
                <a:sym typeface="Arial"/>
              </a:rPr>
              <a:t> &amp; </a:t>
            </a:r>
            <a:r>
              <a:rPr b="0" i="0" lang="en-US" sz="1650" u="none" cap="none" strike="noStrike">
                <a:solidFill>
                  <a:srgbClr val="00327C"/>
                </a:solidFill>
                <a:latin typeface="Arial"/>
                <a:ea typeface="Arial"/>
                <a:cs typeface="Arial"/>
                <a:sym typeface="Arial"/>
              </a:rPr>
              <a:t>Yeti Mic</a:t>
            </a:r>
            <a:endParaRPr b="0" i="0" sz="140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chemeClr val="dk1"/>
              </a:buClr>
              <a:buSzPts val="1650"/>
              <a:buFont typeface="Arial"/>
              <a:buNone/>
            </a:pPr>
            <a:r>
              <a:rPr b="0" i="0" lang="en-US" sz="1650" u="none" cap="none" strike="noStrike">
                <a:solidFill>
                  <a:srgbClr val="00327C"/>
                </a:solidFill>
                <a:latin typeface="Arial"/>
                <a:ea typeface="Arial"/>
                <a:cs typeface="Arial"/>
                <a:sym typeface="Arial"/>
              </a:rPr>
              <a:t>Anker WebCam</a:t>
            </a:r>
            <a:endParaRPr b="0" i="0" sz="165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chemeClr val="dk1"/>
              </a:buClr>
              <a:buSzPts val="1650"/>
              <a:buFont typeface="Arial"/>
              <a:buNone/>
            </a:pPr>
            <a:r>
              <a:rPr b="0" i="0" lang="en-US" sz="1650" u="none" cap="none" strike="noStrike">
                <a:solidFill>
                  <a:srgbClr val="00327C"/>
                </a:solidFill>
                <a:latin typeface="Arial"/>
                <a:ea typeface="Arial"/>
                <a:cs typeface="Arial"/>
                <a:sym typeface="Arial"/>
              </a:rPr>
              <a:t>Tripod / Cables / Extenders</a:t>
            </a:r>
            <a:endParaRPr b="0" i="0" sz="140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chemeClr val="dk1"/>
              </a:buClr>
              <a:buSzPts val="1650"/>
              <a:buFont typeface="Arial"/>
              <a:buNone/>
            </a:pPr>
            <a:r>
              <a:rPr b="0" i="0" lang="en-US" sz="1650" u="none" cap="none" strike="noStrike">
                <a:solidFill>
                  <a:srgbClr val="00327C"/>
                </a:solidFill>
                <a:latin typeface="Arial"/>
                <a:ea typeface="Arial"/>
                <a:cs typeface="Arial"/>
                <a:sym typeface="Arial"/>
              </a:rPr>
              <a:t>Epson Projector </a:t>
            </a:r>
            <a:r>
              <a:rPr lang="en-US" sz="1650">
                <a:solidFill>
                  <a:srgbClr val="00327C"/>
                </a:solidFill>
              </a:rPr>
              <a:t>&amp;</a:t>
            </a:r>
            <a:endParaRPr b="0" i="0" sz="165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650"/>
              <a:buFont typeface="Arial"/>
              <a:buNone/>
            </a:pPr>
            <a:r>
              <a:rPr b="0" i="0" lang="en-US" sz="1650" u="none" cap="none" strike="noStrike">
                <a:solidFill>
                  <a:srgbClr val="00327C"/>
                </a:solidFill>
                <a:latin typeface="Arial"/>
                <a:ea typeface="Arial"/>
                <a:cs typeface="Arial"/>
                <a:sym typeface="Arial"/>
              </a:rPr>
              <a:t>Carrying Case ($583)</a:t>
            </a:r>
            <a:endParaRPr b="0" i="0" sz="165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650"/>
              <a:buFont typeface="Arial"/>
              <a:buNone/>
            </a:pPr>
            <a:r>
              <a:rPr lang="en-US" sz="1650">
                <a:solidFill>
                  <a:srgbClr val="00327C"/>
                </a:solidFill>
              </a:rPr>
              <a:t>Laptop ($500)</a:t>
            </a:r>
            <a:endParaRPr sz="1650">
              <a:solidFill>
                <a:srgbClr val="00327C"/>
              </a:solidFill>
            </a:endParaRPr>
          </a:p>
          <a:p>
            <a:pPr indent="0" lvl="0" marL="0" marR="0" rtl="0" algn="l">
              <a:lnSpc>
                <a:spcPct val="105000"/>
              </a:lnSpc>
              <a:spcBef>
                <a:spcPts val="600"/>
              </a:spcBef>
              <a:spcAft>
                <a:spcPts val="0"/>
              </a:spcAft>
              <a:buClr>
                <a:schemeClr val="dk1"/>
              </a:buClr>
              <a:buSzPts val="1650"/>
              <a:buFont typeface="Arial"/>
              <a:buNone/>
            </a:pPr>
            <a:r>
              <a:rPr b="0" i="0" lang="en-US" sz="1650" u="none" cap="none" strike="noStrike">
                <a:solidFill>
                  <a:srgbClr val="00327C"/>
                </a:solidFill>
                <a:latin typeface="Arial"/>
                <a:ea typeface="Arial"/>
                <a:cs typeface="Arial"/>
                <a:sym typeface="Arial"/>
              </a:rPr>
              <a:t>Platform (Zoom-$170)</a:t>
            </a:r>
            <a:endParaRPr b="1" i="0" sz="1650" u="none" cap="none" strike="noStrike">
              <a:solidFill>
                <a:srgbClr val="00327C"/>
              </a:solidFill>
              <a:latin typeface="Arial"/>
              <a:ea typeface="Arial"/>
              <a:cs typeface="Arial"/>
              <a:sym typeface="Arial"/>
            </a:endParaRPr>
          </a:p>
        </p:txBody>
      </p:sp>
      <p:sp>
        <p:nvSpPr>
          <p:cNvPr id="368" name="Google Shape;368;p25"/>
          <p:cNvSpPr txBox="1"/>
          <p:nvPr/>
        </p:nvSpPr>
        <p:spPr>
          <a:xfrm>
            <a:off x="92650" y="4829242"/>
            <a:ext cx="1326000" cy="2355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9:32-9:35</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2" name="Shape 372"/>
        <p:cNvGrpSpPr/>
        <p:nvPr/>
      </p:nvGrpSpPr>
      <p:grpSpPr>
        <a:xfrm>
          <a:off x="0" y="0"/>
          <a:ext cx="0" cy="0"/>
          <a:chOff x="0" y="0"/>
          <a:chExt cx="0" cy="0"/>
        </a:xfrm>
      </p:grpSpPr>
      <p:sp>
        <p:nvSpPr>
          <p:cNvPr id="373" name="Google Shape;373;p26"/>
          <p:cNvSpPr txBox="1"/>
          <p:nvPr/>
        </p:nvSpPr>
        <p:spPr>
          <a:xfrm>
            <a:off x="384048" y="164592"/>
            <a:ext cx="6766560" cy="32004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7 · SUCCESS STORIES</a:t>
            </a:r>
            <a:endParaRPr b="0" i="0" sz="1400" u="none" cap="none" strike="noStrike">
              <a:solidFill>
                <a:srgbClr val="000000"/>
              </a:solidFill>
              <a:latin typeface="Arial"/>
              <a:ea typeface="Arial"/>
              <a:cs typeface="Arial"/>
              <a:sym typeface="Arial"/>
            </a:endParaRPr>
          </a:p>
        </p:txBody>
      </p:sp>
      <p:sp>
        <p:nvSpPr>
          <p:cNvPr id="374" name="Google Shape;374;p26"/>
          <p:cNvSpPr txBox="1"/>
          <p:nvPr/>
        </p:nvSpPr>
        <p:spPr>
          <a:xfrm>
            <a:off x="7772400" y="164592"/>
            <a:ext cx="1326000" cy="2355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65-75 min</a:t>
            </a:r>
            <a:endParaRPr b="0" i="0" sz="1400" u="none" cap="none" strike="noStrike">
              <a:solidFill>
                <a:srgbClr val="000000"/>
              </a:solidFill>
              <a:latin typeface="Arial"/>
              <a:ea typeface="Arial"/>
              <a:cs typeface="Arial"/>
              <a:sym typeface="Arial"/>
            </a:endParaRPr>
          </a:p>
        </p:txBody>
      </p:sp>
      <p:sp>
        <p:nvSpPr>
          <p:cNvPr id="375" name="Google Shape;375;p26"/>
          <p:cNvSpPr txBox="1"/>
          <p:nvPr/>
        </p:nvSpPr>
        <p:spPr>
          <a:xfrm>
            <a:off x="8229600" y="4590288"/>
            <a:ext cx="502800" cy="2277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00"/>
              <a:buFont typeface="Arial"/>
              <a:buNone/>
            </a:pPr>
            <a:r>
              <a:rPr b="1" i="0" lang="en-US" sz="1000" u="none" cap="none" strike="noStrike">
                <a:solidFill>
                  <a:srgbClr val="26487A"/>
                </a:solidFill>
                <a:latin typeface="Arial"/>
                <a:ea typeface="Arial"/>
                <a:cs typeface="Arial"/>
                <a:sym typeface="Arial"/>
              </a:rPr>
              <a:t>26</a:t>
            </a:r>
            <a:endParaRPr b="0" i="0" sz="1400" u="none" cap="none" strike="noStrike">
              <a:solidFill>
                <a:srgbClr val="000000"/>
              </a:solidFill>
              <a:latin typeface="Arial"/>
              <a:ea typeface="Arial"/>
              <a:cs typeface="Arial"/>
              <a:sym typeface="Arial"/>
            </a:endParaRPr>
          </a:p>
        </p:txBody>
      </p:sp>
      <p:sp>
        <p:nvSpPr>
          <p:cNvPr id="376" name="Google Shape;376;p26"/>
          <p:cNvSpPr txBox="1"/>
          <p:nvPr/>
        </p:nvSpPr>
        <p:spPr>
          <a:xfrm>
            <a:off x="1234440" y="705357"/>
            <a:ext cx="6675120" cy="728982"/>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2100"/>
              <a:buFont typeface="Arial"/>
              <a:buNone/>
            </a:pPr>
            <a:r>
              <a:rPr b="1" i="0" lang="en-US" sz="2100" u="none" cap="none" strike="noStrike">
                <a:solidFill>
                  <a:srgbClr val="26487A"/>
                </a:solidFill>
                <a:latin typeface="Arial"/>
                <a:ea typeface="Arial"/>
                <a:cs typeface="Arial"/>
                <a:sym typeface="Arial"/>
              </a:rPr>
              <a:t>HIGNA &amp; We Do Recovery Online - adapted structure to members—not the reverse</a:t>
            </a:r>
            <a:endParaRPr b="0" i="0" sz="1400" u="none" cap="none" strike="noStrike">
              <a:solidFill>
                <a:srgbClr val="000000"/>
              </a:solidFill>
              <a:latin typeface="Arial"/>
              <a:ea typeface="Arial"/>
              <a:cs typeface="Arial"/>
              <a:sym typeface="Arial"/>
            </a:endParaRPr>
          </a:p>
        </p:txBody>
      </p:sp>
      <p:sp>
        <p:nvSpPr>
          <p:cNvPr id="377" name="Google Shape;377;p26"/>
          <p:cNvSpPr txBox="1"/>
          <p:nvPr/>
        </p:nvSpPr>
        <p:spPr>
          <a:xfrm>
            <a:off x="1280160" y="1572768"/>
            <a:ext cx="6492300" cy="2592000"/>
          </a:xfrm>
          <a:prstGeom prst="rect">
            <a:avLst/>
          </a:prstGeom>
          <a:noFill/>
          <a:ln>
            <a:noFill/>
          </a:ln>
        </p:spPr>
        <p:txBody>
          <a:bodyPr anchorCtr="0" anchor="t" bIns="36575" lIns="36575" spcFirstLastPara="1" rIns="36575" wrap="square" tIns="36575">
            <a:spAutoFit/>
          </a:bodyPr>
          <a:lstStyle/>
          <a:p>
            <a:pPr indent="0" lvl="0" marL="0" marR="0" rtl="0" algn="l">
              <a:lnSpc>
                <a:spcPct val="105000"/>
              </a:lnSpc>
              <a:spcBef>
                <a:spcPts val="0"/>
              </a:spcBef>
              <a:spcAft>
                <a:spcPts val="0"/>
              </a:spcAft>
              <a:buClr>
                <a:srgbClr val="000000"/>
              </a:buClr>
              <a:buSzPts val="1600"/>
              <a:buFont typeface="Arial"/>
              <a:buNone/>
            </a:pPr>
            <a:r>
              <a:rPr b="1" i="0" lang="en-US" sz="1600" u="none" cap="none" strike="noStrike">
                <a:solidFill>
                  <a:srgbClr val="323232"/>
                </a:solidFill>
              </a:rPr>
              <a:t>Highlands &amp; Islands Groups of NA formed in 2011</a:t>
            </a:r>
            <a:endParaRPr b="1" i="0" sz="1400" u="none" cap="none" strike="noStrike">
              <a:solidFill>
                <a:srgbClr val="000000"/>
              </a:solidFill>
            </a:endParaRPr>
          </a:p>
          <a:p>
            <a:pPr indent="0" lvl="0" marL="0" marR="0" rtl="0" algn="l">
              <a:lnSpc>
                <a:spcPct val="105000"/>
              </a:lnSpc>
              <a:spcBef>
                <a:spcPts val="600"/>
              </a:spcBef>
              <a:spcAft>
                <a:spcPts val="0"/>
              </a:spcAft>
              <a:buClr>
                <a:srgbClr val="000000"/>
              </a:buClr>
              <a:buSzPts val="1600"/>
              <a:buFont typeface="Arial"/>
              <a:buNone/>
            </a:pPr>
            <a:r>
              <a:rPr b="0" i="0" lang="en-US" sz="1600" u="none" cap="none" strike="noStrike">
                <a:solidFill>
                  <a:srgbClr val="323232"/>
                </a:solidFill>
                <a:latin typeface="Arial"/>
                <a:ea typeface="Arial"/>
                <a:cs typeface="Arial"/>
                <a:sym typeface="Arial"/>
              </a:rPr>
              <a:t>Seated as a Virtual Area of the UK Region in 2022</a:t>
            </a:r>
            <a:endParaRPr b="0" i="0" sz="1400" u="none" cap="none" strike="noStrike">
              <a:solidFill>
                <a:srgbClr val="000000"/>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600"/>
              <a:buFont typeface="Arial"/>
              <a:buNone/>
            </a:pPr>
            <a:r>
              <a:rPr b="0" i="0" lang="en-US" sz="1600" u="none" cap="none" strike="noStrike">
                <a:solidFill>
                  <a:srgbClr val="323232"/>
                </a:solidFill>
                <a:latin typeface="Arial"/>
                <a:ea typeface="Arial"/>
                <a:cs typeface="Arial"/>
                <a:sym typeface="Arial"/>
              </a:rPr>
              <a:t>About 11 groups a week at that point</a:t>
            </a:r>
            <a:endParaRPr b="0" i="0" sz="1400" u="none" cap="none" strike="noStrike">
              <a:solidFill>
                <a:srgbClr val="000000"/>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600"/>
              <a:buFont typeface="Arial"/>
              <a:buNone/>
            </a:pPr>
            <a:r>
              <a:rPr b="1" lang="en-US" sz="1600">
                <a:solidFill>
                  <a:srgbClr val="323232"/>
                </a:solidFill>
              </a:rPr>
              <a:t>We Do Recovery Online Group</a:t>
            </a:r>
            <a:endParaRPr b="1" sz="1600">
              <a:solidFill>
                <a:srgbClr val="323232"/>
              </a:solidFill>
            </a:endParaRPr>
          </a:p>
          <a:p>
            <a:pPr indent="0" lvl="0" marL="0" marR="0" rtl="0" algn="l">
              <a:lnSpc>
                <a:spcPct val="105000"/>
              </a:lnSpc>
              <a:spcBef>
                <a:spcPts val="600"/>
              </a:spcBef>
              <a:spcAft>
                <a:spcPts val="0"/>
              </a:spcAft>
              <a:buClr>
                <a:srgbClr val="000000"/>
              </a:buClr>
              <a:buSzPts val="1600"/>
              <a:buFont typeface="Arial"/>
              <a:buNone/>
            </a:pPr>
            <a:r>
              <a:rPr b="0" i="0" lang="en-US" sz="1600" u="none" cap="none" strike="noStrike">
                <a:solidFill>
                  <a:srgbClr val="323232"/>
                </a:solidFill>
                <a:latin typeface="Arial"/>
                <a:ea typeface="Arial"/>
                <a:cs typeface="Arial"/>
                <a:sym typeface="Arial"/>
              </a:rPr>
              <a:t>Members across the globe and multiple time zones</a:t>
            </a:r>
            <a:endParaRPr b="0" i="0" sz="1400" u="none" cap="none" strike="noStrike">
              <a:solidFill>
                <a:srgbClr val="000000"/>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600"/>
              <a:buFont typeface="Arial"/>
              <a:buNone/>
            </a:pPr>
            <a:r>
              <a:rPr b="0" i="0" lang="en-US" sz="1600" u="none" cap="none" strike="noStrike">
                <a:solidFill>
                  <a:srgbClr val="323232"/>
                </a:solidFill>
                <a:latin typeface="Arial"/>
                <a:ea typeface="Arial"/>
                <a:cs typeface="Arial"/>
                <a:sym typeface="Arial"/>
              </a:rPr>
              <a:t>A Trusted Servants WhatsApp group supports real-time communication </a:t>
            </a:r>
            <a:br>
              <a:rPr b="0" i="0" lang="en-US" sz="1600" u="none" cap="none" strike="noStrike">
                <a:solidFill>
                  <a:srgbClr val="323232"/>
                </a:solidFill>
                <a:latin typeface="Arial"/>
                <a:ea typeface="Arial"/>
                <a:cs typeface="Arial"/>
                <a:sym typeface="Arial"/>
              </a:rPr>
            </a:br>
            <a:r>
              <a:rPr b="0" i="0" lang="en-US" sz="1600" u="none" cap="none" strike="noStrike">
                <a:solidFill>
                  <a:srgbClr val="323232"/>
                </a:solidFill>
                <a:latin typeface="Arial"/>
                <a:ea typeface="Arial"/>
                <a:cs typeface="Arial"/>
                <a:sym typeface="Arial"/>
              </a:rPr>
              <a:t>   and group conscience</a:t>
            </a:r>
            <a:endParaRPr b="0" i="0" sz="1400" u="none" cap="none" strike="noStrike">
              <a:solidFill>
                <a:srgbClr val="000000"/>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600"/>
              <a:buFont typeface="Arial"/>
              <a:buNone/>
            </a:pPr>
            <a:r>
              <a:rPr b="0" i="0" lang="en-US" sz="1600" u="none" cap="none" strike="noStrike">
                <a:solidFill>
                  <a:srgbClr val="323232"/>
                </a:solidFill>
                <a:latin typeface="Arial"/>
                <a:ea typeface="Arial"/>
                <a:cs typeface="Arial"/>
                <a:sym typeface="Arial"/>
              </a:rPr>
              <a:t>Task-specific workgroups keep the structure simple</a:t>
            </a:r>
            <a:endParaRPr b="0" i="0" sz="1400" u="none" cap="none" strike="noStrike">
              <a:solidFill>
                <a:srgbClr val="000000"/>
              </a:solidFill>
              <a:latin typeface="Arial"/>
              <a:ea typeface="Arial"/>
              <a:cs typeface="Arial"/>
              <a:sym typeface="Arial"/>
            </a:endParaRPr>
          </a:p>
        </p:txBody>
      </p:sp>
      <p:sp>
        <p:nvSpPr>
          <p:cNvPr id="378" name="Google Shape;378;p26"/>
          <p:cNvSpPr txBox="1"/>
          <p:nvPr/>
        </p:nvSpPr>
        <p:spPr>
          <a:xfrm>
            <a:off x="92650" y="4829242"/>
            <a:ext cx="1326000" cy="2355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9:35-9:40</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2" name="Shape 382"/>
        <p:cNvGrpSpPr/>
        <p:nvPr/>
      </p:nvGrpSpPr>
      <p:grpSpPr>
        <a:xfrm>
          <a:off x="0" y="0"/>
          <a:ext cx="0" cy="0"/>
          <a:chOff x="0" y="0"/>
          <a:chExt cx="0" cy="0"/>
        </a:xfrm>
      </p:grpSpPr>
      <p:sp>
        <p:nvSpPr>
          <p:cNvPr id="383" name="Google Shape;383;p27"/>
          <p:cNvSpPr txBox="1"/>
          <p:nvPr/>
        </p:nvSpPr>
        <p:spPr>
          <a:xfrm>
            <a:off x="384048" y="164592"/>
            <a:ext cx="6766560" cy="32004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7 · SUCCESS STORIES</a:t>
            </a:r>
            <a:endParaRPr b="0" i="0" sz="1400" u="none" cap="none" strike="noStrike">
              <a:solidFill>
                <a:srgbClr val="000000"/>
              </a:solidFill>
              <a:latin typeface="Arial"/>
              <a:ea typeface="Arial"/>
              <a:cs typeface="Arial"/>
              <a:sym typeface="Arial"/>
            </a:endParaRPr>
          </a:p>
        </p:txBody>
      </p:sp>
      <p:sp>
        <p:nvSpPr>
          <p:cNvPr id="384" name="Google Shape;384;p27"/>
          <p:cNvSpPr txBox="1"/>
          <p:nvPr/>
        </p:nvSpPr>
        <p:spPr>
          <a:xfrm>
            <a:off x="7772400" y="164592"/>
            <a:ext cx="1326000" cy="2355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chemeClr val="dk1"/>
              </a:buClr>
              <a:buSzPts val="1050"/>
              <a:buFont typeface="Arial"/>
              <a:buNone/>
            </a:pPr>
            <a:r>
              <a:rPr b="1" i="0" lang="en-US" sz="1050" u="none" cap="none" strike="noStrike">
                <a:solidFill>
                  <a:srgbClr val="26487A"/>
                </a:solidFill>
                <a:latin typeface="Arial"/>
                <a:ea typeface="Arial"/>
                <a:cs typeface="Arial"/>
                <a:sym typeface="Arial"/>
              </a:rPr>
              <a:t>65-75 min</a:t>
            </a:r>
            <a:endParaRPr b="0" i="0" sz="1400" u="none" cap="none" strike="noStrike">
              <a:solidFill>
                <a:srgbClr val="000000"/>
              </a:solidFill>
              <a:latin typeface="Arial"/>
              <a:ea typeface="Arial"/>
              <a:cs typeface="Arial"/>
              <a:sym typeface="Arial"/>
            </a:endParaRPr>
          </a:p>
        </p:txBody>
      </p:sp>
      <p:sp>
        <p:nvSpPr>
          <p:cNvPr id="385" name="Google Shape;385;p27"/>
          <p:cNvSpPr txBox="1"/>
          <p:nvPr/>
        </p:nvSpPr>
        <p:spPr>
          <a:xfrm>
            <a:off x="8229600" y="4590288"/>
            <a:ext cx="502920" cy="256032"/>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00"/>
              <a:buFont typeface="Arial"/>
              <a:buNone/>
            </a:pPr>
            <a:r>
              <a:rPr b="1" i="0" lang="en-US" sz="1000" u="none" cap="none" strike="noStrike">
                <a:solidFill>
                  <a:srgbClr val="26487A"/>
                </a:solidFill>
                <a:latin typeface="Arial"/>
                <a:ea typeface="Arial"/>
                <a:cs typeface="Arial"/>
                <a:sym typeface="Arial"/>
              </a:rPr>
              <a:t>27</a:t>
            </a:r>
            <a:endParaRPr b="0" i="0" sz="1400" u="none" cap="none" strike="noStrike">
              <a:solidFill>
                <a:srgbClr val="000000"/>
              </a:solidFill>
              <a:latin typeface="Arial"/>
              <a:ea typeface="Arial"/>
              <a:cs typeface="Arial"/>
              <a:sym typeface="Arial"/>
            </a:endParaRPr>
          </a:p>
        </p:txBody>
      </p:sp>
      <p:sp>
        <p:nvSpPr>
          <p:cNvPr id="386" name="Google Shape;386;p27"/>
          <p:cNvSpPr txBox="1"/>
          <p:nvPr/>
        </p:nvSpPr>
        <p:spPr>
          <a:xfrm>
            <a:off x="1188720" y="658368"/>
            <a:ext cx="6675120" cy="82296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2100"/>
              <a:buFont typeface="Arial"/>
              <a:buNone/>
            </a:pPr>
            <a:r>
              <a:rPr b="1" i="0" lang="en-US" sz="2100" u="none" cap="none" strike="noStrike">
                <a:solidFill>
                  <a:srgbClr val="26487A"/>
                </a:solidFill>
                <a:latin typeface="Arial"/>
                <a:ea typeface="Arial"/>
                <a:cs typeface="Arial"/>
                <a:sym typeface="Arial"/>
              </a:rPr>
              <a:t>What can we learn?</a:t>
            </a:r>
            <a:endParaRPr b="0" i="0" sz="1400" u="none" cap="none" strike="noStrike">
              <a:solidFill>
                <a:srgbClr val="000000"/>
              </a:solidFill>
              <a:latin typeface="Arial"/>
              <a:ea typeface="Arial"/>
              <a:cs typeface="Arial"/>
              <a:sym typeface="Arial"/>
            </a:endParaRPr>
          </a:p>
        </p:txBody>
      </p:sp>
      <p:sp>
        <p:nvSpPr>
          <p:cNvPr id="387" name="Google Shape;387;p27"/>
          <p:cNvSpPr txBox="1"/>
          <p:nvPr/>
        </p:nvSpPr>
        <p:spPr>
          <a:xfrm>
            <a:off x="1188720" y="658368"/>
            <a:ext cx="6766560" cy="82296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2100"/>
              <a:buFont typeface="Arial"/>
              <a:buNone/>
            </a:pPr>
            <a:r>
              <a:rPr b="1" i="0" lang="en-US" sz="2100" u="none" cap="none" strike="noStrike">
                <a:solidFill>
                  <a:srgbClr val="26487A"/>
                </a:solidFill>
                <a:latin typeface="Arial"/>
                <a:ea typeface="Arial"/>
                <a:cs typeface="Arial"/>
                <a:sym typeface="Arial"/>
              </a:rPr>
              <a:t>What can we learn?</a:t>
            </a:r>
            <a:endParaRPr b="0" i="0" sz="1400" u="none" cap="none" strike="noStrike">
              <a:solidFill>
                <a:srgbClr val="000000"/>
              </a:solidFill>
              <a:latin typeface="Arial"/>
              <a:ea typeface="Arial"/>
              <a:cs typeface="Arial"/>
              <a:sym typeface="Arial"/>
            </a:endParaRPr>
          </a:p>
        </p:txBody>
      </p:sp>
      <p:sp>
        <p:nvSpPr>
          <p:cNvPr id="388" name="Google Shape;388;p27"/>
          <p:cNvSpPr txBox="1"/>
          <p:nvPr/>
        </p:nvSpPr>
        <p:spPr>
          <a:xfrm>
            <a:off x="1333500" y="1647444"/>
            <a:ext cx="6492300" cy="804900"/>
          </a:xfrm>
          <a:prstGeom prst="rect">
            <a:avLst/>
          </a:prstGeom>
          <a:noFill/>
          <a:ln>
            <a:noFill/>
          </a:ln>
        </p:spPr>
        <p:txBody>
          <a:bodyPr anchorCtr="0" anchor="ctr" bIns="54850" lIns="54850" spcFirstLastPara="1" rIns="54850" wrap="square" tIns="54850">
            <a:spAutoFit/>
          </a:bodyPr>
          <a:lstStyle/>
          <a:p>
            <a:pPr indent="0" lvl="0" marL="0" marR="0" rtl="0" algn="ctr">
              <a:lnSpc>
                <a:spcPct val="105000"/>
              </a:lnSpc>
              <a:spcBef>
                <a:spcPts val="0"/>
              </a:spcBef>
              <a:spcAft>
                <a:spcPts val="0"/>
              </a:spcAft>
              <a:buClr>
                <a:srgbClr val="000000"/>
              </a:buClr>
              <a:buSzPts val="2200"/>
              <a:buFont typeface="Arial"/>
              <a:buNone/>
            </a:pPr>
            <a:r>
              <a:rPr b="0" i="0" lang="en-US" sz="2200" u="none" cap="none" strike="noStrike">
                <a:solidFill>
                  <a:srgbClr val="00327C"/>
                </a:solidFill>
                <a:latin typeface="Arial"/>
                <a:ea typeface="Arial"/>
                <a:cs typeface="Arial"/>
                <a:sym typeface="Arial"/>
              </a:rPr>
              <a:t>How can a Virtual Area or Region adapt its service structure to the needs of its members?</a:t>
            </a:r>
            <a:endParaRPr b="0" i="0" sz="1400" u="none" cap="none" strike="noStrike">
              <a:solidFill>
                <a:srgbClr val="00327C"/>
              </a:solidFill>
              <a:latin typeface="Arial"/>
              <a:ea typeface="Arial"/>
              <a:cs typeface="Arial"/>
              <a:sym typeface="Arial"/>
            </a:endParaRPr>
          </a:p>
        </p:txBody>
      </p:sp>
      <p:sp>
        <p:nvSpPr>
          <p:cNvPr id="389" name="Google Shape;389;p27"/>
          <p:cNvSpPr txBox="1"/>
          <p:nvPr/>
        </p:nvSpPr>
        <p:spPr>
          <a:xfrm>
            <a:off x="1371600" y="2900256"/>
            <a:ext cx="6217800" cy="1709400"/>
          </a:xfrm>
          <a:prstGeom prst="rect">
            <a:avLst/>
          </a:prstGeom>
          <a:noFill/>
          <a:ln>
            <a:noFill/>
          </a:ln>
        </p:spPr>
        <p:txBody>
          <a:bodyPr anchorCtr="0" anchor="ctr" bIns="36575" lIns="36575" spcFirstLastPara="1" rIns="36575" wrap="square" tIns="36575">
            <a:spAutoFit/>
          </a:bodyPr>
          <a:lstStyle/>
          <a:p>
            <a:pPr indent="0" lvl="0" marL="0" marR="0" rtl="0" algn="ctr">
              <a:lnSpc>
                <a:spcPct val="105000"/>
              </a:lnSpc>
              <a:spcBef>
                <a:spcPts val="0"/>
              </a:spcBef>
              <a:spcAft>
                <a:spcPts val="0"/>
              </a:spcAft>
              <a:buClr>
                <a:srgbClr val="000000"/>
              </a:buClr>
              <a:buSzPts val="1700"/>
              <a:buFont typeface="Arial"/>
              <a:buNone/>
            </a:pPr>
            <a:r>
              <a:rPr b="0" i="0" lang="en-US" sz="1700" u="none" cap="none" strike="noStrike">
                <a:solidFill>
                  <a:srgbClr val="00327C"/>
                </a:solidFill>
                <a:latin typeface="Arial"/>
                <a:ea typeface="Arial"/>
                <a:cs typeface="Arial"/>
                <a:sym typeface="Arial"/>
              </a:rPr>
              <a:t>Virtual H&amp;I (Ohio Area &amp; others) can open doors that </a:t>
            </a:r>
            <a:endParaRPr b="0" i="0" sz="1700" u="none" cap="none" strike="noStrike">
              <a:solidFill>
                <a:srgbClr val="00327C"/>
              </a:solidFill>
              <a:latin typeface="Arial"/>
              <a:ea typeface="Arial"/>
              <a:cs typeface="Arial"/>
              <a:sym typeface="Arial"/>
            </a:endParaRPr>
          </a:p>
          <a:p>
            <a:pPr indent="0" lvl="0" marL="0" marR="0" rtl="0" algn="ctr">
              <a:lnSpc>
                <a:spcPct val="105000"/>
              </a:lnSpc>
              <a:spcBef>
                <a:spcPts val="0"/>
              </a:spcBef>
              <a:spcAft>
                <a:spcPts val="0"/>
              </a:spcAft>
              <a:buClr>
                <a:srgbClr val="000000"/>
              </a:buClr>
              <a:buSzPts val="1700"/>
              <a:buFont typeface="Arial"/>
              <a:buNone/>
            </a:pPr>
            <a:r>
              <a:rPr b="0" i="0" lang="en-US" sz="1700" u="none" cap="none" strike="noStrike">
                <a:solidFill>
                  <a:srgbClr val="00327C"/>
                </a:solidFill>
                <a:latin typeface="Arial"/>
                <a:ea typeface="Arial"/>
                <a:cs typeface="Arial"/>
                <a:sym typeface="Arial"/>
              </a:rPr>
              <a:t>would</a:t>
            </a:r>
            <a:r>
              <a:rPr lang="en-US" sz="1700">
                <a:solidFill>
                  <a:srgbClr val="00327C"/>
                </a:solidFill>
              </a:rPr>
              <a:t> </a:t>
            </a:r>
            <a:r>
              <a:rPr b="0" i="0" lang="en-US" sz="1700" u="none" cap="none" strike="noStrike">
                <a:solidFill>
                  <a:srgbClr val="00327C"/>
                </a:solidFill>
                <a:latin typeface="Arial"/>
                <a:ea typeface="Arial"/>
                <a:cs typeface="Arial"/>
                <a:sym typeface="Arial"/>
              </a:rPr>
              <a:t>otherwise be difficult to reach. </a:t>
            </a:r>
            <a:endParaRPr b="0" i="0" sz="1700" u="none" cap="none" strike="noStrike">
              <a:solidFill>
                <a:srgbClr val="00327C"/>
              </a:solidFill>
              <a:latin typeface="Arial"/>
              <a:ea typeface="Arial"/>
              <a:cs typeface="Arial"/>
              <a:sym typeface="Arial"/>
            </a:endParaRPr>
          </a:p>
          <a:p>
            <a:pPr indent="0" lvl="0" marL="0" marR="0" rtl="0" algn="ctr">
              <a:lnSpc>
                <a:spcPct val="105000"/>
              </a:lnSpc>
              <a:spcBef>
                <a:spcPts val="0"/>
              </a:spcBef>
              <a:spcAft>
                <a:spcPts val="0"/>
              </a:spcAft>
              <a:buClr>
                <a:srgbClr val="000000"/>
              </a:buClr>
              <a:buSzPts val="1700"/>
              <a:buFont typeface="Arial"/>
              <a:buNone/>
            </a:pPr>
            <a:r>
              <a:rPr b="0" i="0" lang="en-US" sz="1700" u="none" cap="none" strike="noStrike">
                <a:solidFill>
                  <a:srgbClr val="00327C"/>
                </a:solidFill>
                <a:latin typeface="Arial"/>
                <a:ea typeface="Arial"/>
                <a:cs typeface="Arial"/>
                <a:sym typeface="Arial"/>
              </a:rPr>
              <a:t>More attractive and convenient to some, </a:t>
            </a:r>
            <a:endParaRPr b="0" i="0" sz="1700" u="none" cap="none" strike="noStrike">
              <a:solidFill>
                <a:srgbClr val="00327C"/>
              </a:solidFill>
              <a:latin typeface="Arial"/>
              <a:ea typeface="Arial"/>
              <a:cs typeface="Arial"/>
              <a:sym typeface="Arial"/>
            </a:endParaRPr>
          </a:p>
          <a:p>
            <a:pPr indent="0" lvl="0" marL="0" marR="0" rtl="0" algn="ctr">
              <a:lnSpc>
                <a:spcPct val="105000"/>
              </a:lnSpc>
              <a:spcBef>
                <a:spcPts val="0"/>
              </a:spcBef>
              <a:spcAft>
                <a:spcPts val="0"/>
              </a:spcAft>
              <a:buClr>
                <a:srgbClr val="000000"/>
              </a:buClr>
              <a:buSzPts val="1700"/>
              <a:buFont typeface="Arial"/>
              <a:buNone/>
            </a:pPr>
            <a:r>
              <a:rPr b="0" i="0" lang="en-US" sz="1700" u="none" cap="none" strike="noStrike">
                <a:solidFill>
                  <a:srgbClr val="00327C"/>
                </a:solidFill>
                <a:latin typeface="Arial"/>
                <a:ea typeface="Arial"/>
                <a:cs typeface="Arial"/>
                <a:sym typeface="Arial"/>
              </a:rPr>
              <a:t>cost effective, easier to fill positions.</a:t>
            </a:r>
            <a:endParaRPr b="0" i="0" sz="1700" u="none" cap="none" strike="noStrike">
              <a:solidFill>
                <a:srgbClr val="00327C"/>
              </a:solidFill>
              <a:latin typeface="Arial"/>
              <a:ea typeface="Arial"/>
              <a:cs typeface="Arial"/>
              <a:sym typeface="Arial"/>
            </a:endParaRPr>
          </a:p>
          <a:p>
            <a:pPr indent="0" lvl="0" marL="0" marR="0" rtl="0" algn="ctr">
              <a:lnSpc>
                <a:spcPct val="105000"/>
              </a:lnSpc>
              <a:spcBef>
                <a:spcPts val="0"/>
              </a:spcBef>
              <a:spcAft>
                <a:spcPts val="0"/>
              </a:spcAft>
              <a:buClr>
                <a:srgbClr val="000000"/>
              </a:buClr>
              <a:buSzPts val="1700"/>
              <a:buFont typeface="Arial"/>
              <a:buNone/>
            </a:pPr>
            <a:r>
              <a:rPr b="0" i="0" lang="en-US" sz="1700" u="none" cap="none" strike="noStrike">
                <a:solidFill>
                  <a:srgbClr val="00327C"/>
                </a:solidFill>
                <a:latin typeface="Arial"/>
                <a:ea typeface="Arial"/>
                <a:cs typeface="Arial"/>
                <a:sym typeface="Arial"/>
              </a:rPr>
              <a:t>(</a:t>
            </a:r>
            <a:r>
              <a:rPr b="1" i="0" lang="en-US" sz="1700" u="none" cap="none" strike="noStrike">
                <a:solidFill>
                  <a:srgbClr val="00327C"/>
                </a:solidFill>
              </a:rPr>
              <a:t>Invite members to share</a:t>
            </a:r>
            <a:r>
              <a:rPr b="0" i="0" lang="en-US" sz="1700" u="none" cap="none" strike="noStrike">
                <a:solidFill>
                  <a:srgbClr val="00327C"/>
                </a:solidFill>
                <a:latin typeface="Arial"/>
                <a:ea typeface="Arial"/>
                <a:cs typeface="Arial"/>
                <a:sym typeface="Arial"/>
              </a:rPr>
              <a:t> success stories)</a:t>
            </a:r>
            <a:br>
              <a:rPr b="0" i="0" lang="en-US" sz="1700" u="none" cap="none" strike="noStrike">
                <a:solidFill>
                  <a:srgbClr val="00327C"/>
                </a:solidFill>
                <a:latin typeface="Arial"/>
                <a:ea typeface="Arial"/>
                <a:cs typeface="Arial"/>
                <a:sym typeface="Arial"/>
              </a:rPr>
            </a:br>
            <a:r>
              <a:rPr b="0" i="0" lang="en-US" sz="1700" u="none" cap="none" strike="noStrike">
                <a:solidFill>
                  <a:srgbClr val="00327C"/>
                </a:solidFill>
                <a:latin typeface="Arial"/>
                <a:ea typeface="Arial"/>
                <a:cs typeface="Arial"/>
                <a:sym typeface="Arial"/>
              </a:rPr>
              <a:t>Note: 2 pm workshop on H&amp;I in prisons</a:t>
            </a:r>
            <a:endParaRPr b="0" i="0" sz="1700" u="none" cap="none" strike="noStrike">
              <a:solidFill>
                <a:srgbClr val="00327C"/>
              </a:solidFill>
              <a:latin typeface="Arial"/>
              <a:ea typeface="Arial"/>
              <a:cs typeface="Arial"/>
              <a:sym typeface="Arial"/>
            </a:endParaRPr>
          </a:p>
        </p:txBody>
      </p:sp>
      <p:sp>
        <p:nvSpPr>
          <p:cNvPr id="390" name="Google Shape;390;p27"/>
          <p:cNvSpPr txBox="1"/>
          <p:nvPr/>
        </p:nvSpPr>
        <p:spPr>
          <a:xfrm>
            <a:off x="92650" y="4829242"/>
            <a:ext cx="1326000" cy="2355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9:40-9:45</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4" name="Shape 394"/>
        <p:cNvGrpSpPr/>
        <p:nvPr/>
      </p:nvGrpSpPr>
      <p:grpSpPr>
        <a:xfrm>
          <a:off x="0" y="0"/>
          <a:ext cx="0" cy="0"/>
          <a:chOff x="0" y="0"/>
          <a:chExt cx="0" cy="0"/>
        </a:xfrm>
      </p:grpSpPr>
      <p:sp>
        <p:nvSpPr>
          <p:cNvPr id="395" name="Google Shape;395;p28"/>
          <p:cNvSpPr txBox="1"/>
          <p:nvPr/>
        </p:nvSpPr>
        <p:spPr>
          <a:xfrm>
            <a:off x="384048" y="164592"/>
            <a:ext cx="6766560" cy="32004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8 · 7TH TRADITION</a:t>
            </a:r>
            <a:endParaRPr b="0" i="0" sz="1400" u="none" cap="none" strike="noStrike">
              <a:solidFill>
                <a:srgbClr val="000000"/>
              </a:solidFill>
              <a:latin typeface="Arial"/>
              <a:ea typeface="Arial"/>
              <a:cs typeface="Arial"/>
              <a:sym typeface="Arial"/>
            </a:endParaRPr>
          </a:p>
        </p:txBody>
      </p:sp>
      <p:sp>
        <p:nvSpPr>
          <p:cNvPr id="396" name="Google Shape;396;p28"/>
          <p:cNvSpPr txBox="1"/>
          <p:nvPr/>
        </p:nvSpPr>
        <p:spPr>
          <a:xfrm>
            <a:off x="7772400" y="164592"/>
            <a:ext cx="1326000" cy="2355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75-83 min</a:t>
            </a:r>
            <a:endParaRPr b="0" i="0" sz="1400" u="none" cap="none" strike="noStrike">
              <a:solidFill>
                <a:srgbClr val="000000"/>
              </a:solidFill>
              <a:latin typeface="Arial"/>
              <a:ea typeface="Arial"/>
              <a:cs typeface="Arial"/>
              <a:sym typeface="Arial"/>
            </a:endParaRPr>
          </a:p>
        </p:txBody>
      </p:sp>
      <p:sp>
        <p:nvSpPr>
          <p:cNvPr id="397" name="Google Shape;397;p28"/>
          <p:cNvSpPr txBox="1"/>
          <p:nvPr/>
        </p:nvSpPr>
        <p:spPr>
          <a:xfrm>
            <a:off x="8229600" y="4590288"/>
            <a:ext cx="502920" cy="256032"/>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00"/>
              <a:buFont typeface="Arial"/>
              <a:buNone/>
            </a:pPr>
            <a:r>
              <a:rPr b="1" i="0" lang="en-US" sz="1000" u="none" cap="none" strike="noStrike">
                <a:solidFill>
                  <a:srgbClr val="26487A"/>
                </a:solidFill>
                <a:latin typeface="Arial"/>
                <a:ea typeface="Arial"/>
                <a:cs typeface="Arial"/>
                <a:sym typeface="Arial"/>
              </a:rPr>
              <a:t>28</a:t>
            </a:r>
            <a:endParaRPr b="0" i="0" sz="1400" u="none" cap="none" strike="noStrike">
              <a:solidFill>
                <a:srgbClr val="000000"/>
              </a:solidFill>
              <a:latin typeface="Arial"/>
              <a:ea typeface="Arial"/>
              <a:cs typeface="Arial"/>
              <a:sym typeface="Arial"/>
            </a:endParaRPr>
          </a:p>
        </p:txBody>
      </p:sp>
      <p:sp>
        <p:nvSpPr>
          <p:cNvPr id="398" name="Google Shape;398;p28"/>
          <p:cNvSpPr txBox="1"/>
          <p:nvPr/>
        </p:nvSpPr>
        <p:spPr>
          <a:xfrm>
            <a:off x="1280140" y="617218"/>
            <a:ext cx="6675000" cy="3972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2100"/>
              <a:buFont typeface="Arial"/>
              <a:buNone/>
            </a:pPr>
            <a:r>
              <a:rPr b="1" i="0" lang="en-US" sz="2100" u="none" cap="none" strike="noStrike">
                <a:solidFill>
                  <a:srgbClr val="26487A"/>
                </a:solidFill>
                <a:latin typeface="Arial"/>
                <a:ea typeface="Arial"/>
                <a:cs typeface="Arial"/>
                <a:sym typeface="Arial"/>
              </a:rPr>
              <a:t>Digital contributions create practical questions</a:t>
            </a:r>
            <a:endParaRPr b="0" i="0" sz="1400" u="none" cap="none" strike="noStrike">
              <a:solidFill>
                <a:srgbClr val="000000"/>
              </a:solidFill>
              <a:latin typeface="Arial"/>
              <a:ea typeface="Arial"/>
              <a:cs typeface="Arial"/>
              <a:sym typeface="Arial"/>
            </a:endParaRPr>
          </a:p>
        </p:txBody>
      </p:sp>
      <p:sp>
        <p:nvSpPr>
          <p:cNvPr id="399" name="Google Shape;399;p28"/>
          <p:cNvSpPr txBox="1"/>
          <p:nvPr/>
        </p:nvSpPr>
        <p:spPr>
          <a:xfrm>
            <a:off x="1280160" y="1572768"/>
            <a:ext cx="6492300" cy="2113500"/>
          </a:xfrm>
          <a:prstGeom prst="rect">
            <a:avLst/>
          </a:prstGeom>
          <a:noFill/>
          <a:ln>
            <a:noFill/>
          </a:ln>
        </p:spPr>
        <p:txBody>
          <a:bodyPr anchorCtr="0" anchor="t" bIns="36575" lIns="36575" spcFirstLastPara="1" rIns="36575" wrap="square" tIns="36575">
            <a:spAutoFit/>
          </a:bodyPr>
          <a:lstStyle/>
          <a:p>
            <a:pPr indent="0" lvl="0" marL="0" marR="0" rtl="0" algn="l">
              <a:lnSpc>
                <a:spcPct val="105000"/>
              </a:lnSpc>
              <a:spcBef>
                <a:spcPts val="0"/>
              </a:spcBef>
              <a:spcAft>
                <a:spcPts val="0"/>
              </a:spcAft>
              <a:buClr>
                <a:srgbClr val="000000"/>
              </a:buClr>
              <a:buSzPts val="1800"/>
              <a:buFont typeface="Arial"/>
              <a:buNone/>
            </a:pPr>
            <a:r>
              <a:rPr b="0" i="0" lang="en-US" sz="1800" u="none" cap="none" strike="noStrike">
                <a:solidFill>
                  <a:srgbClr val="00327C"/>
                </a:solidFill>
                <a:latin typeface="Arial"/>
                <a:ea typeface="Arial"/>
                <a:cs typeface="Arial"/>
                <a:sym typeface="Arial"/>
              </a:rPr>
              <a:t>Venmo accounts are often tied to individuals</a:t>
            </a:r>
            <a:endParaRPr b="0" i="0" sz="140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800"/>
              <a:buFont typeface="Arial"/>
              <a:buNone/>
            </a:pPr>
            <a:r>
              <a:rPr b="0" i="0" lang="en-US" sz="1800" u="none" cap="none" strike="noStrike">
                <a:solidFill>
                  <a:srgbClr val="00327C"/>
                </a:solidFill>
                <a:latin typeface="Arial"/>
                <a:ea typeface="Arial"/>
                <a:cs typeface="Arial"/>
                <a:sym typeface="Arial"/>
              </a:rPr>
              <a:t>Ownership and accountability can become unclear</a:t>
            </a:r>
            <a:endParaRPr b="0" i="0" sz="140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800"/>
              <a:buFont typeface="Arial"/>
              <a:buNone/>
            </a:pPr>
            <a:r>
              <a:rPr b="0" i="0" lang="en-US" sz="1800" u="none" cap="none" strike="noStrike">
                <a:solidFill>
                  <a:srgbClr val="00327C"/>
                </a:solidFill>
                <a:latin typeface="Arial"/>
                <a:ea typeface="Arial"/>
                <a:cs typeface="Arial"/>
                <a:sym typeface="Arial"/>
              </a:rPr>
              <a:t>Trusted servants rotate—this may leave the position vacant</a:t>
            </a:r>
            <a:endParaRPr b="0" i="0" sz="140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800"/>
              <a:buFont typeface="Arial"/>
              <a:buNone/>
            </a:pPr>
            <a:r>
              <a:rPr b="0" i="0" lang="en-US" sz="1800" u="none" cap="none" strike="noStrike">
                <a:solidFill>
                  <a:srgbClr val="00327C"/>
                </a:solidFill>
                <a:latin typeface="Arial"/>
                <a:ea typeface="Arial"/>
                <a:cs typeface="Arial"/>
                <a:sym typeface="Arial"/>
              </a:rPr>
              <a:t>Records and access must transfer safely</a:t>
            </a:r>
            <a:endParaRPr b="0" i="0" sz="140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800"/>
              <a:buFont typeface="Arial"/>
              <a:buNone/>
            </a:pPr>
            <a:r>
              <a:rPr b="0" i="0" lang="en-US" sz="1800" u="none" cap="none" strike="noStrike">
                <a:solidFill>
                  <a:srgbClr val="00327C"/>
                </a:solidFill>
                <a:latin typeface="Arial"/>
                <a:ea typeface="Arial"/>
                <a:cs typeface="Arial"/>
                <a:sym typeface="Arial"/>
              </a:rPr>
              <a:t>Virtual groups still need to consider contributing to the service structure ~ all levels!</a:t>
            </a:r>
            <a:endParaRPr b="0" i="0" sz="1400" u="none" cap="none" strike="noStrike">
              <a:solidFill>
                <a:srgbClr val="00327C"/>
              </a:solidFill>
              <a:latin typeface="Arial"/>
              <a:ea typeface="Arial"/>
              <a:cs typeface="Arial"/>
              <a:sym typeface="Arial"/>
            </a:endParaRPr>
          </a:p>
        </p:txBody>
      </p:sp>
      <p:sp>
        <p:nvSpPr>
          <p:cNvPr id="400" name="Google Shape;400;p28"/>
          <p:cNvSpPr txBox="1"/>
          <p:nvPr/>
        </p:nvSpPr>
        <p:spPr>
          <a:xfrm>
            <a:off x="92650" y="4829242"/>
            <a:ext cx="1326000" cy="2355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9:45-9:46</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4" name="Shape 404"/>
        <p:cNvGrpSpPr/>
        <p:nvPr/>
      </p:nvGrpSpPr>
      <p:grpSpPr>
        <a:xfrm>
          <a:off x="0" y="0"/>
          <a:ext cx="0" cy="0"/>
          <a:chOff x="0" y="0"/>
          <a:chExt cx="0" cy="0"/>
        </a:xfrm>
      </p:grpSpPr>
      <p:sp>
        <p:nvSpPr>
          <p:cNvPr id="405" name="Google Shape;405;p29"/>
          <p:cNvSpPr txBox="1"/>
          <p:nvPr/>
        </p:nvSpPr>
        <p:spPr>
          <a:xfrm>
            <a:off x="384048" y="164592"/>
            <a:ext cx="6766560" cy="32004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8 · 7TH TRADITION</a:t>
            </a:r>
            <a:endParaRPr b="0" i="0" sz="1400" u="none" cap="none" strike="noStrike">
              <a:solidFill>
                <a:srgbClr val="000000"/>
              </a:solidFill>
              <a:latin typeface="Arial"/>
              <a:ea typeface="Arial"/>
              <a:cs typeface="Arial"/>
              <a:sym typeface="Arial"/>
            </a:endParaRPr>
          </a:p>
        </p:txBody>
      </p:sp>
      <p:sp>
        <p:nvSpPr>
          <p:cNvPr id="406" name="Google Shape;406;p29"/>
          <p:cNvSpPr txBox="1"/>
          <p:nvPr/>
        </p:nvSpPr>
        <p:spPr>
          <a:xfrm>
            <a:off x="7772400" y="164592"/>
            <a:ext cx="1326000" cy="4053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chemeClr val="dk1"/>
              </a:buClr>
              <a:buSzPts val="1050"/>
              <a:buFont typeface="Arial"/>
              <a:buNone/>
            </a:pPr>
            <a:r>
              <a:rPr b="1" i="0" lang="en-US" sz="1050" u="none" cap="none" strike="noStrike">
                <a:solidFill>
                  <a:srgbClr val="26487A"/>
                </a:solidFill>
                <a:latin typeface="Arial"/>
                <a:ea typeface="Arial"/>
                <a:cs typeface="Arial"/>
                <a:sym typeface="Arial"/>
              </a:rPr>
              <a:t>75-83 min</a:t>
            </a:r>
            <a:endParaRPr b="1" i="0" sz="1050" u="none" cap="none" strike="noStrike">
              <a:solidFill>
                <a:srgbClr val="26487A"/>
              </a:solidFill>
              <a:latin typeface="Arial"/>
              <a:ea typeface="Arial"/>
              <a:cs typeface="Arial"/>
              <a:sym typeface="Arial"/>
            </a:endParaRPr>
          </a:p>
          <a:p>
            <a:pPr indent="0" lvl="0" marL="0" marR="0" rtl="0" algn="ctr">
              <a:lnSpc>
                <a:spcPct val="105000"/>
              </a:lnSpc>
              <a:spcBef>
                <a:spcPts val="0"/>
              </a:spcBef>
              <a:spcAft>
                <a:spcPts val="0"/>
              </a:spcAft>
              <a:buClr>
                <a:srgbClr val="000000"/>
              </a:buClr>
              <a:buSzPts val="1050"/>
              <a:buFont typeface="Arial"/>
              <a:buNone/>
            </a:pPr>
            <a:r>
              <a:t/>
            </a:r>
            <a:endParaRPr b="1" i="0" sz="1050" u="none" cap="none" strike="noStrike">
              <a:solidFill>
                <a:srgbClr val="26487A"/>
              </a:solidFill>
              <a:latin typeface="Arial"/>
              <a:ea typeface="Arial"/>
              <a:cs typeface="Arial"/>
              <a:sym typeface="Arial"/>
            </a:endParaRPr>
          </a:p>
        </p:txBody>
      </p:sp>
      <p:sp>
        <p:nvSpPr>
          <p:cNvPr id="407" name="Google Shape;407;p29"/>
          <p:cNvSpPr txBox="1"/>
          <p:nvPr/>
        </p:nvSpPr>
        <p:spPr>
          <a:xfrm>
            <a:off x="8229600" y="4590288"/>
            <a:ext cx="502920" cy="256032"/>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00"/>
              <a:buFont typeface="Arial"/>
              <a:buNone/>
            </a:pPr>
            <a:r>
              <a:rPr b="1" i="0" lang="en-US" sz="1000" u="none" cap="none" strike="noStrike">
                <a:solidFill>
                  <a:srgbClr val="26487A"/>
                </a:solidFill>
                <a:latin typeface="Arial"/>
                <a:ea typeface="Arial"/>
                <a:cs typeface="Arial"/>
                <a:sym typeface="Arial"/>
              </a:rPr>
              <a:t>29</a:t>
            </a:r>
            <a:endParaRPr b="0" i="0" sz="1400" u="none" cap="none" strike="noStrike">
              <a:solidFill>
                <a:srgbClr val="000000"/>
              </a:solidFill>
              <a:latin typeface="Arial"/>
              <a:ea typeface="Arial"/>
              <a:cs typeface="Arial"/>
              <a:sym typeface="Arial"/>
            </a:endParaRPr>
          </a:p>
        </p:txBody>
      </p:sp>
      <p:sp>
        <p:nvSpPr>
          <p:cNvPr id="408" name="Google Shape;408;p29"/>
          <p:cNvSpPr txBox="1"/>
          <p:nvPr/>
        </p:nvSpPr>
        <p:spPr>
          <a:xfrm>
            <a:off x="1188720" y="658368"/>
            <a:ext cx="6675120" cy="82296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2100"/>
              <a:buFont typeface="Arial"/>
              <a:buNone/>
            </a:pPr>
            <a:r>
              <a:rPr b="1" i="0" lang="en-US" sz="2100" u="none" cap="none" strike="noStrike">
                <a:solidFill>
                  <a:srgbClr val="26487A"/>
                </a:solidFill>
                <a:latin typeface="Arial"/>
                <a:ea typeface="Arial"/>
                <a:cs typeface="Arial"/>
                <a:sym typeface="Arial"/>
              </a:rPr>
              <a:t>Design challenge</a:t>
            </a:r>
            <a:endParaRPr b="0" i="0" sz="1400" u="none" cap="none" strike="noStrike">
              <a:solidFill>
                <a:srgbClr val="000000"/>
              </a:solidFill>
              <a:latin typeface="Arial"/>
              <a:ea typeface="Arial"/>
              <a:cs typeface="Arial"/>
              <a:sym typeface="Arial"/>
            </a:endParaRPr>
          </a:p>
        </p:txBody>
      </p:sp>
      <p:sp>
        <p:nvSpPr>
          <p:cNvPr id="409" name="Google Shape;409;p29"/>
          <p:cNvSpPr txBox="1"/>
          <p:nvPr/>
        </p:nvSpPr>
        <p:spPr>
          <a:xfrm>
            <a:off x="1371600" y="3556666"/>
            <a:ext cx="6217800" cy="610200"/>
          </a:xfrm>
          <a:prstGeom prst="rect">
            <a:avLst/>
          </a:prstGeom>
          <a:noFill/>
          <a:ln>
            <a:noFill/>
          </a:ln>
        </p:spPr>
        <p:txBody>
          <a:bodyPr anchorCtr="0" anchor="ctr" bIns="36575" lIns="36575" spcFirstLastPara="1" rIns="36575" wrap="square" tIns="36575">
            <a:spAutoFit/>
          </a:bodyPr>
          <a:lstStyle/>
          <a:p>
            <a:pPr indent="0" lvl="0" marL="0" marR="0" rtl="0" algn="ctr">
              <a:lnSpc>
                <a:spcPct val="105000"/>
              </a:lnSpc>
              <a:spcBef>
                <a:spcPts val="0"/>
              </a:spcBef>
              <a:spcAft>
                <a:spcPts val="0"/>
              </a:spcAft>
              <a:buClr>
                <a:srgbClr val="000000"/>
              </a:buClr>
              <a:buSzPts val="1700"/>
              <a:buFont typeface="Arial"/>
              <a:buNone/>
            </a:pPr>
            <a:r>
              <a:rPr b="0" i="0" lang="en-US" sz="1700" u="none" cap="none" strike="noStrike">
                <a:solidFill>
                  <a:srgbClr val="555555"/>
                </a:solidFill>
                <a:latin typeface="Arial"/>
                <a:ea typeface="Arial"/>
                <a:cs typeface="Arial"/>
                <a:sym typeface="Arial"/>
              </a:rPr>
              <a:t>Consider accountability, continuity, transparency, rotation, </a:t>
            </a:r>
            <a:endParaRPr b="0" i="0" sz="1700" u="none" cap="none" strike="noStrike">
              <a:solidFill>
                <a:srgbClr val="555555"/>
              </a:solidFill>
              <a:latin typeface="Arial"/>
              <a:ea typeface="Arial"/>
              <a:cs typeface="Arial"/>
              <a:sym typeface="Arial"/>
            </a:endParaRPr>
          </a:p>
          <a:p>
            <a:pPr indent="0" lvl="0" marL="0" marR="0" rtl="0" algn="ctr">
              <a:lnSpc>
                <a:spcPct val="105000"/>
              </a:lnSpc>
              <a:spcBef>
                <a:spcPts val="0"/>
              </a:spcBef>
              <a:spcAft>
                <a:spcPts val="0"/>
              </a:spcAft>
              <a:buClr>
                <a:srgbClr val="000000"/>
              </a:buClr>
              <a:buSzPts val="1700"/>
              <a:buFont typeface="Arial"/>
              <a:buNone/>
            </a:pPr>
            <a:r>
              <a:rPr b="0" i="0" lang="en-US" sz="1700" u="none" cap="none" strike="noStrike">
                <a:solidFill>
                  <a:srgbClr val="555555"/>
                </a:solidFill>
                <a:latin typeface="Arial"/>
                <a:ea typeface="Arial"/>
                <a:cs typeface="Arial"/>
                <a:sym typeface="Arial"/>
              </a:rPr>
              <a:t>and group conscience. (1-2 responses each table)</a:t>
            </a:r>
            <a:endParaRPr b="0" i="0" sz="1400" u="none" cap="none" strike="noStrike">
              <a:solidFill>
                <a:srgbClr val="000000"/>
              </a:solidFill>
              <a:latin typeface="Arial"/>
              <a:ea typeface="Arial"/>
              <a:cs typeface="Arial"/>
              <a:sym typeface="Arial"/>
            </a:endParaRPr>
          </a:p>
        </p:txBody>
      </p:sp>
      <p:sp>
        <p:nvSpPr>
          <p:cNvPr id="410" name="Google Shape;410;p29"/>
          <p:cNvSpPr txBox="1"/>
          <p:nvPr/>
        </p:nvSpPr>
        <p:spPr>
          <a:xfrm>
            <a:off x="1188720" y="658368"/>
            <a:ext cx="6766560" cy="82296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2100"/>
              <a:buFont typeface="Arial"/>
              <a:buNone/>
            </a:pPr>
            <a:r>
              <a:rPr b="1" i="0" lang="en-US" sz="2100" u="none" cap="none" strike="noStrike">
                <a:solidFill>
                  <a:srgbClr val="26487A"/>
                </a:solidFill>
                <a:latin typeface="Arial"/>
                <a:ea typeface="Arial"/>
                <a:cs typeface="Arial"/>
                <a:sym typeface="Arial"/>
              </a:rPr>
              <a:t>Design challenge</a:t>
            </a:r>
            <a:endParaRPr b="0" i="0" sz="1400" u="none" cap="none" strike="noStrike">
              <a:solidFill>
                <a:srgbClr val="000000"/>
              </a:solidFill>
              <a:latin typeface="Arial"/>
              <a:ea typeface="Arial"/>
              <a:cs typeface="Arial"/>
              <a:sym typeface="Arial"/>
            </a:endParaRPr>
          </a:p>
        </p:txBody>
      </p:sp>
      <p:sp>
        <p:nvSpPr>
          <p:cNvPr id="411" name="Google Shape;411;p29"/>
          <p:cNvSpPr txBox="1"/>
          <p:nvPr/>
        </p:nvSpPr>
        <p:spPr>
          <a:xfrm>
            <a:off x="1325880" y="1790492"/>
            <a:ext cx="6492240" cy="1152560"/>
          </a:xfrm>
          <a:prstGeom prst="rect">
            <a:avLst/>
          </a:prstGeom>
          <a:noFill/>
          <a:ln>
            <a:noFill/>
          </a:ln>
        </p:spPr>
        <p:txBody>
          <a:bodyPr anchorCtr="0" anchor="ctr" bIns="54850" lIns="54850" spcFirstLastPara="1" rIns="54850" wrap="square" tIns="54850">
            <a:spAutoFit/>
          </a:bodyPr>
          <a:lstStyle/>
          <a:p>
            <a:pPr indent="0" lvl="0" marL="0" marR="0" rtl="0" algn="ctr">
              <a:lnSpc>
                <a:spcPct val="105000"/>
              </a:lnSpc>
              <a:spcBef>
                <a:spcPts val="0"/>
              </a:spcBef>
              <a:spcAft>
                <a:spcPts val="0"/>
              </a:spcAft>
              <a:buClr>
                <a:srgbClr val="000000"/>
              </a:buClr>
              <a:buSzPts val="2200"/>
              <a:buFont typeface="Arial"/>
              <a:buNone/>
            </a:pPr>
            <a:r>
              <a:rPr b="0" i="0" lang="en-US" sz="2200" u="none" cap="none" strike="noStrike">
                <a:solidFill>
                  <a:srgbClr val="232323"/>
                </a:solidFill>
                <a:latin typeface="Arial"/>
                <a:ea typeface="Arial"/>
                <a:cs typeface="Arial"/>
                <a:sym typeface="Arial"/>
              </a:rPr>
              <a:t>If you were creating a 7th Tradition system </a:t>
            </a:r>
            <a:br>
              <a:rPr b="0" i="0" lang="en-US" sz="2200" u="none" cap="none" strike="noStrike">
                <a:solidFill>
                  <a:srgbClr val="232323"/>
                </a:solidFill>
                <a:latin typeface="Arial"/>
                <a:ea typeface="Arial"/>
                <a:cs typeface="Arial"/>
                <a:sym typeface="Arial"/>
              </a:rPr>
            </a:br>
            <a:r>
              <a:rPr b="0" i="0" lang="en-US" sz="2200" u="none" cap="none" strike="noStrike">
                <a:solidFill>
                  <a:srgbClr val="232323"/>
                </a:solidFill>
                <a:latin typeface="Arial"/>
                <a:ea typeface="Arial"/>
                <a:cs typeface="Arial"/>
                <a:sym typeface="Arial"/>
              </a:rPr>
              <a:t>for a brand-new virtual NA group today, </a:t>
            </a:r>
            <a:endParaRPr b="0" i="0" sz="2200" u="none" cap="none" strike="noStrike">
              <a:solidFill>
                <a:srgbClr val="232323"/>
              </a:solidFill>
              <a:latin typeface="Arial"/>
              <a:ea typeface="Arial"/>
              <a:cs typeface="Arial"/>
              <a:sym typeface="Arial"/>
            </a:endParaRPr>
          </a:p>
          <a:p>
            <a:pPr indent="0" lvl="0" marL="0" marR="0" rtl="0" algn="ctr">
              <a:lnSpc>
                <a:spcPct val="105000"/>
              </a:lnSpc>
              <a:spcBef>
                <a:spcPts val="0"/>
              </a:spcBef>
              <a:spcAft>
                <a:spcPts val="0"/>
              </a:spcAft>
              <a:buClr>
                <a:srgbClr val="000000"/>
              </a:buClr>
              <a:buSzPts val="2200"/>
              <a:buFont typeface="Arial"/>
              <a:buNone/>
            </a:pPr>
            <a:r>
              <a:rPr b="0" i="0" lang="en-US" sz="2200" u="none" cap="none" strike="noStrike">
                <a:solidFill>
                  <a:srgbClr val="232323"/>
                </a:solidFill>
                <a:latin typeface="Arial"/>
                <a:ea typeface="Arial"/>
                <a:cs typeface="Arial"/>
                <a:sym typeface="Arial"/>
              </a:rPr>
              <a:t>what would you want it to look like?</a:t>
            </a:r>
            <a:endParaRPr b="0" i="0" sz="1400" u="none" cap="none" strike="noStrike">
              <a:solidFill>
                <a:srgbClr val="000000"/>
              </a:solidFill>
              <a:latin typeface="Arial"/>
              <a:ea typeface="Arial"/>
              <a:cs typeface="Arial"/>
              <a:sym typeface="Arial"/>
            </a:endParaRPr>
          </a:p>
        </p:txBody>
      </p:sp>
      <p:sp>
        <p:nvSpPr>
          <p:cNvPr id="412" name="Google Shape;412;p29"/>
          <p:cNvSpPr txBox="1"/>
          <p:nvPr/>
        </p:nvSpPr>
        <p:spPr>
          <a:xfrm>
            <a:off x="92650" y="4829242"/>
            <a:ext cx="1326000" cy="2355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9:46-9:51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6" name="Shape 416"/>
        <p:cNvGrpSpPr/>
        <p:nvPr/>
      </p:nvGrpSpPr>
      <p:grpSpPr>
        <a:xfrm>
          <a:off x="0" y="0"/>
          <a:ext cx="0" cy="0"/>
          <a:chOff x="0" y="0"/>
          <a:chExt cx="0" cy="0"/>
        </a:xfrm>
      </p:grpSpPr>
      <p:sp>
        <p:nvSpPr>
          <p:cNvPr id="417" name="Google Shape;417;p30"/>
          <p:cNvSpPr txBox="1"/>
          <p:nvPr/>
        </p:nvSpPr>
        <p:spPr>
          <a:xfrm>
            <a:off x="384048" y="164592"/>
            <a:ext cx="6766560" cy="32004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8 · 7TH TRADITION</a:t>
            </a:r>
            <a:endParaRPr b="0" i="0" sz="1400" u="none" cap="none" strike="noStrike">
              <a:solidFill>
                <a:srgbClr val="000000"/>
              </a:solidFill>
              <a:latin typeface="Arial"/>
              <a:ea typeface="Arial"/>
              <a:cs typeface="Arial"/>
              <a:sym typeface="Arial"/>
            </a:endParaRPr>
          </a:p>
        </p:txBody>
      </p:sp>
      <p:sp>
        <p:nvSpPr>
          <p:cNvPr id="418" name="Google Shape;418;p30"/>
          <p:cNvSpPr txBox="1"/>
          <p:nvPr/>
        </p:nvSpPr>
        <p:spPr>
          <a:xfrm>
            <a:off x="7772400" y="164592"/>
            <a:ext cx="1326000" cy="4053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chemeClr val="dk1"/>
              </a:buClr>
              <a:buSzPts val="1050"/>
              <a:buFont typeface="Arial"/>
              <a:buNone/>
            </a:pPr>
            <a:r>
              <a:rPr b="1" i="0" lang="en-US" sz="1050" u="none" cap="none" strike="noStrike">
                <a:solidFill>
                  <a:srgbClr val="26487A"/>
                </a:solidFill>
                <a:latin typeface="Arial"/>
                <a:ea typeface="Arial"/>
                <a:cs typeface="Arial"/>
                <a:sym typeface="Arial"/>
              </a:rPr>
              <a:t>75-83 min</a:t>
            </a:r>
            <a:endParaRPr b="0" i="0" sz="1400" u="none" cap="none" strike="noStrike">
              <a:solidFill>
                <a:schemeClr val="dk1"/>
              </a:solidFill>
              <a:latin typeface="Arial"/>
              <a:ea typeface="Arial"/>
              <a:cs typeface="Arial"/>
              <a:sym typeface="Arial"/>
            </a:endParaRPr>
          </a:p>
          <a:p>
            <a:pPr indent="0" lvl="0" marL="0" marR="0" rtl="0" algn="r">
              <a:lnSpc>
                <a:spcPct val="105000"/>
              </a:lnSpc>
              <a:spcBef>
                <a:spcPts val="0"/>
              </a:spcBef>
              <a:spcAft>
                <a:spcPts val="0"/>
              </a:spcAft>
              <a:buClr>
                <a:srgbClr val="000000"/>
              </a:buClr>
              <a:buSzPts val="1050"/>
              <a:buFont typeface="Arial"/>
              <a:buNone/>
            </a:pPr>
            <a:r>
              <a:t/>
            </a:r>
            <a:endParaRPr b="1" i="0" sz="1050" u="none" cap="none" strike="noStrike">
              <a:solidFill>
                <a:srgbClr val="26487A"/>
              </a:solidFill>
              <a:latin typeface="Arial"/>
              <a:ea typeface="Arial"/>
              <a:cs typeface="Arial"/>
              <a:sym typeface="Arial"/>
            </a:endParaRPr>
          </a:p>
        </p:txBody>
      </p:sp>
      <p:sp>
        <p:nvSpPr>
          <p:cNvPr id="419" name="Google Shape;419;p30"/>
          <p:cNvSpPr txBox="1"/>
          <p:nvPr/>
        </p:nvSpPr>
        <p:spPr>
          <a:xfrm>
            <a:off x="8229600" y="4590288"/>
            <a:ext cx="502920" cy="256032"/>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00"/>
              <a:buFont typeface="Arial"/>
              <a:buNone/>
            </a:pPr>
            <a:r>
              <a:rPr b="1" i="0" lang="en-US" sz="1000" u="none" cap="none" strike="noStrike">
                <a:solidFill>
                  <a:srgbClr val="26487A"/>
                </a:solidFill>
                <a:latin typeface="Arial"/>
                <a:ea typeface="Arial"/>
                <a:cs typeface="Arial"/>
                <a:sym typeface="Arial"/>
              </a:rPr>
              <a:t>30</a:t>
            </a:r>
            <a:endParaRPr b="0" i="0" sz="1400" u="none" cap="none" strike="noStrike">
              <a:solidFill>
                <a:srgbClr val="000000"/>
              </a:solidFill>
              <a:latin typeface="Arial"/>
              <a:ea typeface="Arial"/>
              <a:cs typeface="Arial"/>
              <a:sym typeface="Arial"/>
            </a:endParaRPr>
          </a:p>
        </p:txBody>
      </p:sp>
      <p:sp>
        <p:nvSpPr>
          <p:cNvPr id="420" name="Google Shape;420;p30"/>
          <p:cNvSpPr txBox="1"/>
          <p:nvPr/>
        </p:nvSpPr>
        <p:spPr>
          <a:xfrm>
            <a:off x="1234440" y="658368"/>
            <a:ext cx="6675120" cy="82296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2100"/>
              <a:buFont typeface="Arial"/>
              <a:buNone/>
            </a:pPr>
            <a:r>
              <a:rPr b="1" i="0" lang="en-US" sz="2100" u="none" cap="none" strike="noStrike">
                <a:solidFill>
                  <a:srgbClr val="26487A"/>
                </a:solidFill>
                <a:latin typeface="Arial"/>
                <a:ea typeface="Arial"/>
                <a:cs typeface="Arial"/>
                <a:sym typeface="Arial"/>
              </a:rPr>
              <a:t>Questions a responsible system must answer</a:t>
            </a:r>
            <a:endParaRPr b="0" i="0" sz="1400" u="none" cap="none" strike="noStrike">
              <a:solidFill>
                <a:srgbClr val="000000"/>
              </a:solidFill>
              <a:latin typeface="Arial"/>
              <a:ea typeface="Arial"/>
              <a:cs typeface="Arial"/>
              <a:sym typeface="Arial"/>
            </a:endParaRPr>
          </a:p>
        </p:txBody>
      </p:sp>
      <p:sp>
        <p:nvSpPr>
          <p:cNvPr id="421" name="Google Shape;421;p30"/>
          <p:cNvSpPr txBox="1"/>
          <p:nvPr/>
        </p:nvSpPr>
        <p:spPr>
          <a:xfrm>
            <a:off x="1280149" y="1572775"/>
            <a:ext cx="7025100" cy="2179500"/>
          </a:xfrm>
          <a:prstGeom prst="rect">
            <a:avLst/>
          </a:prstGeom>
          <a:noFill/>
          <a:ln>
            <a:noFill/>
          </a:ln>
        </p:spPr>
        <p:txBody>
          <a:bodyPr anchorCtr="0" anchor="t" bIns="36575" lIns="36575" spcFirstLastPara="1" rIns="36575" wrap="square" tIns="36575">
            <a:spAutoFit/>
          </a:bodyPr>
          <a:lstStyle/>
          <a:p>
            <a:pPr indent="0" lvl="0" marL="0" marR="0" rtl="0" algn="l">
              <a:lnSpc>
                <a:spcPct val="105000"/>
              </a:lnSpc>
              <a:spcBef>
                <a:spcPts val="0"/>
              </a:spcBef>
              <a:spcAft>
                <a:spcPts val="0"/>
              </a:spcAft>
              <a:buClr>
                <a:srgbClr val="000000"/>
              </a:buClr>
              <a:buSzPts val="1600"/>
              <a:buFont typeface="Arial"/>
              <a:buNone/>
            </a:pPr>
            <a:r>
              <a:rPr b="0" i="0" lang="en-US" sz="1600" u="none" cap="none" strike="noStrike">
                <a:solidFill>
                  <a:srgbClr val="323232"/>
                </a:solidFill>
                <a:latin typeface="Arial"/>
                <a:ea typeface="Arial"/>
                <a:cs typeface="Arial"/>
                <a:sym typeface="Arial"/>
              </a:rPr>
              <a:t>C</a:t>
            </a:r>
            <a:r>
              <a:rPr b="0" i="0" lang="en-US" sz="1600" u="none" cap="none" strike="noStrike">
                <a:solidFill>
                  <a:srgbClr val="00327C"/>
                </a:solidFill>
                <a:latin typeface="Arial"/>
                <a:ea typeface="Arial"/>
                <a:cs typeface="Arial"/>
                <a:sym typeface="Arial"/>
              </a:rPr>
              <a:t>an NA funds avoid passing through a personal account?</a:t>
            </a:r>
            <a:br>
              <a:rPr b="0" i="0" lang="en-US" sz="1600" u="none" cap="none" strike="noStrike">
                <a:solidFill>
                  <a:srgbClr val="00327C"/>
                </a:solidFill>
                <a:latin typeface="Arial"/>
                <a:ea typeface="Arial"/>
                <a:cs typeface="Arial"/>
                <a:sym typeface="Arial"/>
              </a:rPr>
            </a:br>
            <a:r>
              <a:rPr b="0" i="0" lang="en-US" sz="1600" u="none" cap="none" strike="noStrike">
                <a:solidFill>
                  <a:srgbClr val="00327C"/>
                </a:solidFill>
                <a:latin typeface="Arial"/>
                <a:ea typeface="Arial"/>
                <a:cs typeface="Arial"/>
                <a:sym typeface="Arial"/>
              </a:rPr>
              <a:t>  (business accounts: Venmo (1.9% &amp; $0.10) &amp; Cash App (2.6% &amp; $0.15)</a:t>
            </a:r>
            <a:endParaRPr b="0" i="0" sz="140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600"/>
              <a:buFont typeface="Arial"/>
              <a:buNone/>
            </a:pPr>
            <a:r>
              <a:rPr b="0" i="0" lang="en-US" sz="1600" u="none" cap="none" strike="noStrike">
                <a:solidFill>
                  <a:srgbClr val="00327C"/>
                </a:solidFill>
                <a:latin typeface="Arial"/>
                <a:ea typeface="Arial"/>
                <a:cs typeface="Arial"/>
                <a:sym typeface="Arial"/>
              </a:rPr>
              <a:t>What policies protect both trusted servants and NA funds? </a:t>
            </a:r>
            <a:br>
              <a:rPr b="0" i="0" lang="en-US" sz="1600" u="none" cap="none" strike="noStrike">
                <a:solidFill>
                  <a:srgbClr val="00327C"/>
                </a:solidFill>
                <a:latin typeface="Arial"/>
                <a:ea typeface="Arial"/>
                <a:cs typeface="Arial"/>
                <a:sym typeface="Arial"/>
              </a:rPr>
            </a:br>
            <a:r>
              <a:rPr b="0" i="0" lang="en-US" sz="1600" u="none" cap="none" strike="noStrike">
                <a:solidFill>
                  <a:srgbClr val="00327C"/>
                </a:solidFill>
                <a:latin typeface="Arial"/>
                <a:ea typeface="Arial"/>
                <a:cs typeface="Arial"/>
                <a:sym typeface="Arial"/>
              </a:rPr>
              <a:t>  (same as bank accounts)</a:t>
            </a:r>
            <a:endParaRPr b="0" i="0" sz="140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600"/>
              <a:buFont typeface="Arial"/>
              <a:buNone/>
            </a:pPr>
            <a:r>
              <a:rPr b="0" i="0" lang="en-US" sz="1600" u="none" cap="none" strike="noStrike">
                <a:solidFill>
                  <a:srgbClr val="00327C"/>
                </a:solidFill>
                <a:latin typeface="Arial"/>
                <a:ea typeface="Arial"/>
                <a:cs typeface="Arial"/>
                <a:sym typeface="Arial"/>
              </a:rPr>
              <a:t>How are financial records maintained and reviewed? (download reports)</a:t>
            </a:r>
            <a:endParaRPr b="0" i="0" sz="140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600"/>
              <a:buFont typeface="Arial"/>
              <a:buNone/>
            </a:pPr>
            <a:r>
              <a:rPr b="0" i="0" lang="en-US" sz="1600" u="none" cap="none" strike="noStrike">
                <a:solidFill>
                  <a:srgbClr val="00327C"/>
                </a:solidFill>
                <a:latin typeface="Arial"/>
                <a:ea typeface="Arial"/>
                <a:cs typeface="Arial"/>
                <a:sym typeface="Arial"/>
              </a:rPr>
              <a:t>What financial needs are unique to virtual groups? (equip, digital tools)</a:t>
            </a:r>
            <a:endParaRPr b="0" i="0" sz="1400" u="none" cap="none" strike="noStrike">
              <a:solidFill>
                <a:srgbClr val="00327C"/>
              </a:solidFill>
              <a:latin typeface="Arial"/>
              <a:ea typeface="Arial"/>
              <a:cs typeface="Arial"/>
              <a:sym typeface="Arial"/>
            </a:endParaRPr>
          </a:p>
          <a:p>
            <a:pPr indent="0" lvl="0" marL="0" marR="0" rtl="0" algn="l">
              <a:lnSpc>
                <a:spcPct val="105000"/>
              </a:lnSpc>
              <a:spcBef>
                <a:spcPts val="600"/>
              </a:spcBef>
              <a:spcAft>
                <a:spcPts val="0"/>
              </a:spcAft>
              <a:buClr>
                <a:srgbClr val="000000"/>
              </a:buClr>
              <a:buSzPts val="1600"/>
              <a:buFont typeface="Arial"/>
              <a:buNone/>
            </a:pPr>
            <a:r>
              <a:rPr b="0" i="0" lang="en-US" sz="1600" u="none" cap="none" strike="noStrike">
                <a:solidFill>
                  <a:srgbClr val="00327C"/>
                </a:solidFill>
                <a:latin typeface="Arial"/>
                <a:ea typeface="Arial"/>
                <a:cs typeface="Arial"/>
                <a:sym typeface="Arial"/>
              </a:rPr>
              <a:t>What support can Areas and Regions provide? (guidance &amp; experience)</a:t>
            </a:r>
            <a:endParaRPr b="0" i="0" sz="1400" u="none" cap="none" strike="noStrike">
              <a:solidFill>
                <a:srgbClr val="00327C"/>
              </a:solidFill>
              <a:latin typeface="Arial"/>
              <a:ea typeface="Arial"/>
              <a:cs typeface="Arial"/>
              <a:sym typeface="Arial"/>
            </a:endParaRPr>
          </a:p>
        </p:txBody>
      </p:sp>
      <p:sp>
        <p:nvSpPr>
          <p:cNvPr id="422" name="Google Shape;422;p30"/>
          <p:cNvSpPr txBox="1"/>
          <p:nvPr/>
        </p:nvSpPr>
        <p:spPr>
          <a:xfrm>
            <a:off x="92650" y="4829242"/>
            <a:ext cx="1326000" cy="2355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9:51-9:52</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26" name="Shape 426"/>
        <p:cNvGrpSpPr/>
        <p:nvPr/>
      </p:nvGrpSpPr>
      <p:grpSpPr>
        <a:xfrm>
          <a:off x="0" y="0"/>
          <a:ext cx="0" cy="0"/>
          <a:chOff x="0" y="0"/>
          <a:chExt cx="0" cy="0"/>
        </a:xfrm>
      </p:grpSpPr>
      <p:sp>
        <p:nvSpPr>
          <p:cNvPr id="427" name="Google Shape;427;p31"/>
          <p:cNvSpPr txBox="1"/>
          <p:nvPr/>
        </p:nvSpPr>
        <p:spPr>
          <a:xfrm>
            <a:off x="384048" y="164592"/>
            <a:ext cx="6766560" cy="32004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8 · 7TH TRADITION</a:t>
            </a:r>
            <a:endParaRPr b="0" i="0" sz="1400" u="none" cap="none" strike="noStrike">
              <a:solidFill>
                <a:srgbClr val="000000"/>
              </a:solidFill>
              <a:latin typeface="Arial"/>
              <a:ea typeface="Arial"/>
              <a:cs typeface="Arial"/>
              <a:sym typeface="Arial"/>
            </a:endParaRPr>
          </a:p>
        </p:txBody>
      </p:sp>
      <p:sp>
        <p:nvSpPr>
          <p:cNvPr id="428" name="Google Shape;428;p31"/>
          <p:cNvSpPr txBox="1"/>
          <p:nvPr/>
        </p:nvSpPr>
        <p:spPr>
          <a:xfrm>
            <a:off x="7772400" y="164592"/>
            <a:ext cx="1326000" cy="4053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chemeClr val="dk1"/>
              </a:buClr>
              <a:buSzPts val="1050"/>
              <a:buFont typeface="Arial"/>
              <a:buNone/>
            </a:pPr>
            <a:r>
              <a:rPr b="1" i="0" lang="en-US" sz="1050" u="none" cap="none" strike="noStrike">
                <a:solidFill>
                  <a:srgbClr val="26487A"/>
                </a:solidFill>
                <a:latin typeface="Arial"/>
                <a:ea typeface="Arial"/>
                <a:cs typeface="Arial"/>
                <a:sym typeface="Arial"/>
              </a:rPr>
              <a:t>75-83 min</a:t>
            </a:r>
            <a:endParaRPr b="0" i="0" sz="1400" u="none" cap="none" strike="noStrike">
              <a:solidFill>
                <a:schemeClr val="dk1"/>
              </a:solidFill>
              <a:latin typeface="Arial"/>
              <a:ea typeface="Arial"/>
              <a:cs typeface="Arial"/>
              <a:sym typeface="Arial"/>
            </a:endParaRPr>
          </a:p>
          <a:p>
            <a:pPr indent="0" lvl="0" marL="0" marR="0" rtl="0" algn="r">
              <a:lnSpc>
                <a:spcPct val="105000"/>
              </a:lnSpc>
              <a:spcBef>
                <a:spcPts val="0"/>
              </a:spcBef>
              <a:spcAft>
                <a:spcPts val="0"/>
              </a:spcAft>
              <a:buClr>
                <a:srgbClr val="000000"/>
              </a:buClr>
              <a:buSzPts val="1050"/>
              <a:buFont typeface="Arial"/>
              <a:buNone/>
            </a:pPr>
            <a:r>
              <a:t/>
            </a:r>
            <a:endParaRPr b="1" i="0" sz="1050" u="none" cap="none" strike="noStrike">
              <a:solidFill>
                <a:srgbClr val="26487A"/>
              </a:solidFill>
              <a:latin typeface="Arial"/>
              <a:ea typeface="Arial"/>
              <a:cs typeface="Arial"/>
              <a:sym typeface="Arial"/>
            </a:endParaRPr>
          </a:p>
        </p:txBody>
      </p:sp>
      <p:sp>
        <p:nvSpPr>
          <p:cNvPr id="429" name="Google Shape;429;p31"/>
          <p:cNvSpPr txBox="1"/>
          <p:nvPr/>
        </p:nvSpPr>
        <p:spPr>
          <a:xfrm>
            <a:off x="8229600" y="4590288"/>
            <a:ext cx="502920" cy="256032"/>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00"/>
              <a:buFont typeface="Arial"/>
              <a:buNone/>
            </a:pPr>
            <a:r>
              <a:rPr b="1" i="0" lang="en-US" sz="1000" u="none" cap="none" strike="noStrike">
                <a:solidFill>
                  <a:srgbClr val="26487A"/>
                </a:solidFill>
                <a:latin typeface="Arial"/>
                <a:ea typeface="Arial"/>
                <a:cs typeface="Arial"/>
                <a:sym typeface="Arial"/>
              </a:rPr>
              <a:t>31</a:t>
            </a:r>
            <a:endParaRPr b="0" i="0" sz="1400" u="none" cap="none" strike="noStrike">
              <a:solidFill>
                <a:srgbClr val="000000"/>
              </a:solidFill>
              <a:latin typeface="Arial"/>
              <a:ea typeface="Arial"/>
              <a:cs typeface="Arial"/>
              <a:sym typeface="Arial"/>
            </a:endParaRPr>
          </a:p>
        </p:txBody>
      </p:sp>
      <p:sp>
        <p:nvSpPr>
          <p:cNvPr id="430" name="Google Shape;430;p31"/>
          <p:cNvSpPr txBox="1"/>
          <p:nvPr/>
        </p:nvSpPr>
        <p:spPr>
          <a:xfrm>
            <a:off x="1188720" y="658368"/>
            <a:ext cx="6675120" cy="82296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2100"/>
              <a:buFont typeface="Arial"/>
              <a:buNone/>
            </a:pPr>
            <a:r>
              <a:rPr b="1" i="0" lang="en-US" sz="2100" u="none" cap="none" strike="noStrike">
                <a:solidFill>
                  <a:srgbClr val="26487A"/>
                </a:solidFill>
                <a:latin typeface="Arial"/>
                <a:ea typeface="Arial"/>
                <a:cs typeface="Arial"/>
                <a:sym typeface="Arial"/>
              </a:rPr>
              <a:t>The real question</a:t>
            </a:r>
            <a:endParaRPr b="0" i="0" sz="1400" u="none" cap="none" strike="noStrike">
              <a:solidFill>
                <a:srgbClr val="000000"/>
              </a:solidFill>
              <a:latin typeface="Arial"/>
              <a:ea typeface="Arial"/>
              <a:cs typeface="Arial"/>
              <a:sym typeface="Arial"/>
            </a:endParaRPr>
          </a:p>
        </p:txBody>
      </p:sp>
      <p:sp>
        <p:nvSpPr>
          <p:cNvPr id="431" name="Google Shape;431;p31"/>
          <p:cNvSpPr txBox="1"/>
          <p:nvPr/>
        </p:nvSpPr>
        <p:spPr>
          <a:xfrm>
            <a:off x="1371600" y="3556666"/>
            <a:ext cx="6217920" cy="604204"/>
          </a:xfrm>
          <a:prstGeom prst="rect">
            <a:avLst/>
          </a:prstGeom>
          <a:noFill/>
          <a:ln>
            <a:noFill/>
          </a:ln>
        </p:spPr>
        <p:txBody>
          <a:bodyPr anchorCtr="0" anchor="ctr" bIns="36575" lIns="36575" spcFirstLastPara="1" rIns="36575" wrap="square" tIns="36575">
            <a:spAutoFit/>
          </a:bodyPr>
          <a:lstStyle/>
          <a:p>
            <a:pPr indent="0" lvl="0" marL="0" marR="0" rtl="0" algn="ctr">
              <a:lnSpc>
                <a:spcPct val="105000"/>
              </a:lnSpc>
              <a:spcBef>
                <a:spcPts val="0"/>
              </a:spcBef>
              <a:spcAft>
                <a:spcPts val="0"/>
              </a:spcAft>
              <a:buClr>
                <a:srgbClr val="000000"/>
              </a:buClr>
              <a:buSzPts val="1700"/>
              <a:buFont typeface="Arial"/>
              <a:buNone/>
            </a:pPr>
            <a:r>
              <a:rPr b="0" i="0" lang="en-US" sz="1700" u="none" cap="none" strike="noStrike">
                <a:solidFill>
                  <a:srgbClr val="555555"/>
                </a:solidFill>
                <a:latin typeface="Arial"/>
                <a:ea typeface="Arial"/>
                <a:cs typeface="Arial"/>
                <a:sym typeface="Arial"/>
              </a:rPr>
              <a:t>Accountability · continuity · transparency · </a:t>
            </a:r>
            <a:br>
              <a:rPr b="0" i="0" lang="en-US" sz="1700" u="none" cap="none" strike="noStrike">
                <a:solidFill>
                  <a:srgbClr val="555555"/>
                </a:solidFill>
                <a:latin typeface="Arial"/>
                <a:ea typeface="Arial"/>
                <a:cs typeface="Arial"/>
                <a:sym typeface="Arial"/>
              </a:rPr>
            </a:br>
            <a:r>
              <a:rPr b="0" i="0" lang="en-US" sz="1700" u="none" cap="none" strike="noStrike">
                <a:solidFill>
                  <a:srgbClr val="555555"/>
                </a:solidFill>
                <a:latin typeface="Arial"/>
                <a:ea typeface="Arial"/>
                <a:cs typeface="Arial"/>
                <a:sym typeface="Arial"/>
              </a:rPr>
              <a:t>trusted-servant rotation</a:t>
            </a:r>
            <a:endParaRPr b="0" i="0" sz="1400" u="none" cap="none" strike="noStrike">
              <a:solidFill>
                <a:srgbClr val="000000"/>
              </a:solidFill>
              <a:latin typeface="Arial"/>
              <a:ea typeface="Arial"/>
              <a:cs typeface="Arial"/>
              <a:sym typeface="Arial"/>
            </a:endParaRPr>
          </a:p>
        </p:txBody>
      </p:sp>
      <p:sp>
        <p:nvSpPr>
          <p:cNvPr id="432" name="Google Shape;432;p31"/>
          <p:cNvSpPr txBox="1"/>
          <p:nvPr/>
        </p:nvSpPr>
        <p:spPr>
          <a:xfrm>
            <a:off x="1188720" y="658368"/>
            <a:ext cx="6766560" cy="82296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2100"/>
              <a:buFont typeface="Arial"/>
              <a:buNone/>
            </a:pPr>
            <a:r>
              <a:rPr b="1" i="0" lang="en-US" sz="2100" u="none" cap="none" strike="noStrike">
                <a:solidFill>
                  <a:srgbClr val="26487A"/>
                </a:solidFill>
                <a:latin typeface="Arial"/>
                <a:ea typeface="Arial"/>
                <a:cs typeface="Arial"/>
                <a:sym typeface="Arial"/>
              </a:rPr>
              <a:t>The real question</a:t>
            </a:r>
            <a:endParaRPr b="0" i="0" sz="1400" u="none" cap="none" strike="noStrike">
              <a:solidFill>
                <a:srgbClr val="000000"/>
              </a:solidFill>
              <a:latin typeface="Arial"/>
              <a:ea typeface="Arial"/>
              <a:cs typeface="Arial"/>
              <a:sym typeface="Arial"/>
            </a:endParaRPr>
          </a:p>
        </p:txBody>
      </p:sp>
      <p:sp>
        <p:nvSpPr>
          <p:cNvPr id="433" name="Google Shape;433;p31"/>
          <p:cNvSpPr txBox="1"/>
          <p:nvPr/>
        </p:nvSpPr>
        <p:spPr>
          <a:xfrm>
            <a:off x="1371600" y="1960613"/>
            <a:ext cx="6492240" cy="797078"/>
          </a:xfrm>
          <a:prstGeom prst="rect">
            <a:avLst/>
          </a:prstGeom>
          <a:noFill/>
          <a:ln>
            <a:noFill/>
          </a:ln>
        </p:spPr>
        <p:txBody>
          <a:bodyPr anchorCtr="0" anchor="ctr" bIns="54850" lIns="54850" spcFirstLastPara="1" rIns="54850" wrap="square" tIns="54850">
            <a:spAutoFit/>
          </a:bodyPr>
          <a:lstStyle/>
          <a:p>
            <a:pPr indent="0" lvl="0" marL="0" marR="0" rtl="0" algn="ctr">
              <a:lnSpc>
                <a:spcPct val="105000"/>
              </a:lnSpc>
              <a:spcBef>
                <a:spcPts val="0"/>
              </a:spcBef>
              <a:spcAft>
                <a:spcPts val="0"/>
              </a:spcAft>
              <a:buClr>
                <a:srgbClr val="000000"/>
              </a:buClr>
              <a:buSzPts val="2200"/>
              <a:buFont typeface="Arial"/>
              <a:buNone/>
            </a:pPr>
            <a:r>
              <a:rPr b="0" i="0" lang="en-US" sz="2200" u="none" cap="none" strike="noStrike">
                <a:solidFill>
                  <a:srgbClr val="232323"/>
                </a:solidFill>
                <a:latin typeface="Arial"/>
                <a:ea typeface="Arial"/>
                <a:cs typeface="Arial"/>
                <a:sym typeface="Arial"/>
              </a:rPr>
              <a:t>How do we create a responsible, </a:t>
            </a:r>
            <a:endParaRPr b="0" i="0" sz="2200" u="none" cap="none" strike="noStrike">
              <a:solidFill>
                <a:srgbClr val="232323"/>
              </a:solidFill>
              <a:latin typeface="Arial"/>
              <a:ea typeface="Arial"/>
              <a:cs typeface="Arial"/>
              <a:sym typeface="Arial"/>
            </a:endParaRPr>
          </a:p>
          <a:p>
            <a:pPr indent="0" lvl="0" marL="0" marR="0" rtl="0" algn="ctr">
              <a:lnSpc>
                <a:spcPct val="105000"/>
              </a:lnSpc>
              <a:spcBef>
                <a:spcPts val="0"/>
              </a:spcBef>
              <a:spcAft>
                <a:spcPts val="0"/>
              </a:spcAft>
              <a:buClr>
                <a:srgbClr val="000000"/>
              </a:buClr>
              <a:buSzPts val="2200"/>
              <a:buFont typeface="Arial"/>
              <a:buNone/>
            </a:pPr>
            <a:r>
              <a:rPr b="0" i="0" lang="en-US" sz="2200" u="none" cap="none" strike="noStrike">
                <a:solidFill>
                  <a:srgbClr val="232323"/>
                </a:solidFill>
                <a:latin typeface="Arial"/>
                <a:ea typeface="Arial"/>
                <a:cs typeface="Arial"/>
                <a:sym typeface="Arial"/>
              </a:rPr>
              <a:t>sustainable system for NA funds?</a:t>
            </a:r>
            <a:endParaRPr b="0" i="0" sz="1400" u="none" cap="none" strike="noStrike">
              <a:solidFill>
                <a:srgbClr val="000000"/>
              </a:solidFill>
              <a:latin typeface="Arial"/>
              <a:ea typeface="Arial"/>
              <a:cs typeface="Arial"/>
              <a:sym typeface="Arial"/>
            </a:endParaRPr>
          </a:p>
        </p:txBody>
      </p:sp>
      <p:sp>
        <p:nvSpPr>
          <p:cNvPr id="434" name="Google Shape;434;p31"/>
          <p:cNvSpPr txBox="1"/>
          <p:nvPr/>
        </p:nvSpPr>
        <p:spPr>
          <a:xfrm>
            <a:off x="92650" y="4829242"/>
            <a:ext cx="1326000" cy="2355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9:52-9:53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38" name="Shape 438"/>
        <p:cNvGrpSpPr/>
        <p:nvPr/>
      </p:nvGrpSpPr>
      <p:grpSpPr>
        <a:xfrm>
          <a:off x="0" y="0"/>
          <a:ext cx="0" cy="0"/>
          <a:chOff x="0" y="0"/>
          <a:chExt cx="0" cy="0"/>
        </a:xfrm>
      </p:grpSpPr>
      <p:sp>
        <p:nvSpPr>
          <p:cNvPr id="439" name="Google Shape;439;p32"/>
          <p:cNvSpPr txBox="1"/>
          <p:nvPr/>
        </p:nvSpPr>
        <p:spPr>
          <a:xfrm>
            <a:off x="384048" y="164592"/>
            <a:ext cx="6766560" cy="32004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9 · CLOSING</a:t>
            </a:r>
            <a:endParaRPr b="0" i="0" sz="1400" u="none" cap="none" strike="noStrike">
              <a:solidFill>
                <a:srgbClr val="000000"/>
              </a:solidFill>
              <a:latin typeface="Arial"/>
              <a:ea typeface="Arial"/>
              <a:cs typeface="Arial"/>
              <a:sym typeface="Arial"/>
            </a:endParaRPr>
          </a:p>
        </p:txBody>
      </p:sp>
      <p:sp>
        <p:nvSpPr>
          <p:cNvPr id="440" name="Google Shape;440;p32"/>
          <p:cNvSpPr txBox="1"/>
          <p:nvPr/>
        </p:nvSpPr>
        <p:spPr>
          <a:xfrm>
            <a:off x="7360925" y="164600"/>
            <a:ext cx="1737600" cy="2355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Final  83- 90 min</a:t>
            </a:r>
            <a:endParaRPr b="0" i="0" sz="1400" u="none" cap="none" strike="noStrike">
              <a:solidFill>
                <a:srgbClr val="000000"/>
              </a:solidFill>
              <a:latin typeface="Arial"/>
              <a:ea typeface="Arial"/>
              <a:cs typeface="Arial"/>
              <a:sym typeface="Arial"/>
            </a:endParaRPr>
          </a:p>
        </p:txBody>
      </p:sp>
      <p:sp>
        <p:nvSpPr>
          <p:cNvPr id="441" name="Google Shape;441;p32"/>
          <p:cNvSpPr txBox="1"/>
          <p:nvPr/>
        </p:nvSpPr>
        <p:spPr>
          <a:xfrm>
            <a:off x="8229600" y="4590288"/>
            <a:ext cx="502920" cy="256032"/>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00"/>
              <a:buFont typeface="Arial"/>
              <a:buNone/>
            </a:pPr>
            <a:r>
              <a:rPr b="1" i="0" lang="en-US" sz="1000" u="none" cap="none" strike="noStrike">
                <a:solidFill>
                  <a:srgbClr val="26487A"/>
                </a:solidFill>
                <a:latin typeface="Arial"/>
                <a:ea typeface="Arial"/>
                <a:cs typeface="Arial"/>
                <a:sym typeface="Arial"/>
              </a:rPr>
              <a:t>32</a:t>
            </a:r>
            <a:endParaRPr b="0" i="0" sz="1400" u="none" cap="none" strike="noStrike">
              <a:solidFill>
                <a:srgbClr val="000000"/>
              </a:solidFill>
              <a:latin typeface="Arial"/>
              <a:ea typeface="Arial"/>
              <a:cs typeface="Arial"/>
              <a:sym typeface="Arial"/>
            </a:endParaRPr>
          </a:p>
        </p:txBody>
      </p:sp>
      <p:sp>
        <p:nvSpPr>
          <p:cNvPr id="442" name="Google Shape;442;p32"/>
          <p:cNvSpPr txBox="1"/>
          <p:nvPr/>
        </p:nvSpPr>
        <p:spPr>
          <a:xfrm>
            <a:off x="1371600" y="3212476"/>
            <a:ext cx="6766500" cy="1434600"/>
          </a:xfrm>
          <a:prstGeom prst="rect">
            <a:avLst/>
          </a:prstGeom>
          <a:noFill/>
          <a:ln>
            <a:noFill/>
          </a:ln>
        </p:spPr>
        <p:txBody>
          <a:bodyPr anchorCtr="0" anchor="ctr" bIns="36575" lIns="36575" spcFirstLastPara="1" rIns="36575" wrap="square" tIns="36575">
            <a:spAutoFit/>
          </a:bodyPr>
          <a:lstStyle/>
          <a:p>
            <a:pPr indent="0" lvl="0" marL="0" marR="0" rtl="0" algn="ctr">
              <a:lnSpc>
                <a:spcPct val="105000"/>
              </a:lnSpc>
              <a:spcBef>
                <a:spcPts val="0"/>
              </a:spcBef>
              <a:spcAft>
                <a:spcPts val="0"/>
              </a:spcAft>
              <a:buClr>
                <a:srgbClr val="000000"/>
              </a:buClr>
              <a:buSzPts val="1700"/>
              <a:buFont typeface="Arial"/>
              <a:buNone/>
            </a:pPr>
            <a:r>
              <a:rPr b="0" i="0" lang="en-US" sz="1700" u="none" cap="none" strike="noStrike">
                <a:solidFill>
                  <a:srgbClr val="00327C"/>
                </a:solidFill>
                <a:latin typeface="Arial"/>
                <a:ea typeface="Arial"/>
                <a:cs typeface="Arial"/>
                <a:sym typeface="Arial"/>
              </a:rPr>
              <a:t>Bring the workshop back to the heart of NA. </a:t>
            </a:r>
            <a:br>
              <a:rPr b="0" i="0" lang="en-US" sz="1700" u="none" cap="none" strike="noStrike">
                <a:solidFill>
                  <a:srgbClr val="00327C"/>
                </a:solidFill>
                <a:latin typeface="Arial"/>
                <a:ea typeface="Arial"/>
                <a:cs typeface="Arial"/>
                <a:sym typeface="Arial"/>
              </a:rPr>
            </a:br>
            <a:r>
              <a:rPr b="0" i="0" lang="en-US" sz="1700" u="none" cap="none" strike="noStrike">
                <a:solidFill>
                  <a:srgbClr val="00327C"/>
                </a:solidFill>
                <a:latin typeface="Arial"/>
                <a:ea typeface="Arial"/>
                <a:cs typeface="Arial"/>
                <a:sym typeface="Arial"/>
              </a:rPr>
              <a:t>Atmosphere, inclusion, Traditions, service, carrying the message</a:t>
            </a:r>
            <a:endParaRPr b="0" i="0" sz="1700" u="none" cap="none" strike="noStrike">
              <a:solidFill>
                <a:srgbClr val="00327C"/>
              </a:solidFill>
              <a:latin typeface="Arial"/>
              <a:ea typeface="Arial"/>
              <a:cs typeface="Arial"/>
              <a:sym typeface="Arial"/>
            </a:endParaRPr>
          </a:p>
          <a:p>
            <a:pPr indent="0" lvl="0" marL="0" marR="0" rtl="0" algn="ctr">
              <a:lnSpc>
                <a:spcPct val="105000"/>
              </a:lnSpc>
              <a:spcBef>
                <a:spcPts val="0"/>
              </a:spcBef>
              <a:spcAft>
                <a:spcPts val="0"/>
              </a:spcAft>
              <a:buClr>
                <a:srgbClr val="000000"/>
              </a:buClr>
              <a:buSzPts val="1700"/>
              <a:buFont typeface="Arial"/>
              <a:buNone/>
            </a:pPr>
            <a:r>
              <a:rPr b="1" i="0" lang="en-US" sz="1700" u="none" cap="none" strike="noStrike">
                <a:solidFill>
                  <a:srgbClr val="00327C"/>
                </a:solidFill>
                <a:latin typeface="Arial"/>
                <a:ea typeface="Arial"/>
                <a:cs typeface="Arial"/>
                <a:sym typeface="Arial"/>
              </a:rPr>
              <a:t>Personal:</a:t>
            </a:r>
            <a:r>
              <a:rPr b="0" i="0" lang="en-US" sz="1700" u="none" cap="none" strike="noStrike">
                <a:solidFill>
                  <a:srgbClr val="00327C"/>
                </a:solidFill>
                <a:latin typeface="Arial"/>
                <a:ea typeface="Arial"/>
                <a:cs typeface="Arial"/>
                <a:sym typeface="Arial"/>
              </a:rPr>
              <a:t> sign in with first names. </a:t>
            </a:r>
            <a:r>
              <a:rPr b="1" i="0" lang="en-US" sz="1700" u="none" cap="none" strike="noStrike">
                <a:solidFill>
                  <a:srgbClr val="00327C"/>
                </a:solidFill>
                <a:latin typeface="Arial"/>
                <a:ea typeface="Arial"/>
                <a:cs typeface="Arial"/>
                <a:sym typeface="Arial"/>
              </a:rPr>
              <a:t>Connected:</a:t>
            </a:r>
            <a:r>
              <a:rPr b="0" i="0" lang="en-US" sz="1700" u="none" cap="none" strike="noStrike">
                <a:solidFill>
                  <a:srgbClr val="00327C"/>
                </a:solidFill>
                <a:latin typeface="Arial"/>
                <a:ea typeface="Arial"/>
                <a:cs typeface="Arial"/>
                <a:sym typeface="Arial"/>
              </a:rPr>
              <a:t> call on virtual participants to share.  </a:t>
            </a:r>
            <a:r>
              <a:rPr b="1" i="0" lang="en-US" sz="1700" u="none" cap="none" strike="noStrike">
                <a:solidFill>
                  <a:srgbClr val="00327C"/>
                </a:solidFill>
                <a:latin typeface="Arial"/>
                <a:ea typeface="Arial"/>
                <a:cs typeface="Arial"/>
                <a:sym typeface="Arial"/>
              </a:rPr>
              <a:t>Rooted</a:t>
            </a:r>
            <a:r>
              <a:rPr b="0" i="0" lang="en-US" sz="1700" u="none" cap="none" strike="noStrike">
                <a:solidFill>
                  <a:srgbClr val="00327C"/>
                </a:solidFill>
                <a:latin typeface="Arial"/>
                <a:ea typeface="Arial"/>
                <a:cs typeface="Arial"/>
                <a:sym typeface="Arial"/>
              </a:rPr>
              <a:t>: follow traditions</a:t>
            </a:r>
            <a:br>
              <a:rPr b="0" i="0" lang="en-US" sz="1700" u="none" cap="none" strike="noStrike">
                <a:solidFill>
                  <a:srgbClr val="00327C"/>
                </a:solidFill>
                <a:latin typeface="Arial"/>
                <a:ea typeface="Arial"/>
                <a:cs typeface="Arial"/>
                <a:sym typeface="Arial"/>
              </a:rPr>
            </a:br>
            <a:r>
              <a:rPr b="0" i="0" lang="en-US" sz="1700" u="none" cap="none" strike="noStrike">
                <a:solidFill>
                  <a:srgbClr val="00327C"/>
                </a:solidFill>
                <a:latin typeface="Arial"/>
                <a:ea typeface="Arial"/>
                <a:cs typeface="Arial"/>
                <a:sym typeface="Arial"/>
              </a:rPr>
              <a:t>(</a:t>
            </a:r>
            <a:r>
              <a:rPr b="1" i="0" lang="en-US" sz="1700" u="none" cap="none" strike="noStrike">
                <a:solidFill>
                  <a:srgbClr val="00327C"/>
                </a:solidFill>
              </a:rPr>
              <a:t>participants share briefly</a:t>
            </a:r>
            <a:r>
              <a:rPr b="0" i="0" lang="en-US" sz="1700" u="none" cap="none" strike="noStrike">
                <a:solidFill>
                  <a:srgbClr val="00327C"/>
                </a:solidFill>
                <a:latin typeface="Arial"/>
                <a:ea typeface="Arial"/>
                <a:cs typeface="Arial"/>
                <a:sym typeface="Arial"/>
              </a:rPr>
              <a:t>)</a:t>
            </a:r>
            <a:endParaRPr b="0" i="0" sz="1700" u="none" cap="none" strike="noStrike">
              <a:solidFill>
                <a:srgbClr val="00327C"/>
              </a:solidFill>
              <a:latin typeface="Arial"/>
              <a:ea typeface="Arial"/>
              <a:cs typeface="Arial"/>
              <a:sym typeface="Arial"/>
            </a:endParaRPr>
          </a:p>
        </p:txBody>
      </p:sp>
      <p:sp>
        <p:nvSpPr>
          <p:cNvPr id="443" name="Google Shape;443;p32"/>
          <p:cNvSpPr txBox="1"/>
          <p:nvPr/>
        </p:nvSpPr>
        <p:spPr>
          <a:xfrm>
            <a:off x="1188720" y="658368"/>
            <a:ext cx="6766500" cy="3972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2100"/>
              <a:buFont typeface="Arial"/>
              <a:buNone/>
            </a:pPr>
            <a:r>
              <a:rPr b="1" i="0" lang="en-US" sz="2100" u="none" cap="none" strike="noStrike">
                <a:solidFill>
                  <a:srgbClr val="26487A"/>
                </a:solidFill>
                <a:latin typeface="Arial"/>
                <a:ea typeface="Arial"/>
                <a:cs typeface="Arial"/>
                <a:sym typeface="Arial"/>
              </a:rPr>
              <a:t>Connection, not just technology</a:t>
            </a:r>
            <a:endParaRPr b="0" i="0" sz="1400" u="none" cap="none" strike="noStrike">
              <a:solidFill>
                <a:srgbClr val="000000"/>
              </a:solidFill>
              <a:latin typeface="Arial"/>
              <a:ea typeface="Arial"/>
              <a:cs typeface="Arial"/>
              <a:sym typeface="Arial"/>
            </a:endParaRPr>
          </a:p>
        </p:txBody>
      </p:sp>
      <p:sp>
        <p:nvSpPr>
          <p:cNvPr id="444" name="Google Shape;444;p32"/>
          <p:cNvSpPr txBox="1"/>
          <p:nvPr/>
        </p:nvSpPr>
        <p:spPr>
          <a:xfrm>
            <a:off x="1333500" y="1612061"/>
            <a:ext cx="6492300" cy="1160700"/>
          </a:xfrm>
          <a:prstGeom prst="rect">
            <a:avLst/>
          </a:prstGeom>
          <a:noFill/>
          <a:ln>
            <a:noFill/>
          </a:ln>
        </p:spPr>
        <p:txBody>
          <a:bodyPr anchorCtr="0" anchor="ctr" bIns="54850" lIns="54850" spcFirstLastPara="1" rIns="54850" wrap="square" tIns="54850">
            <a:spAutoFit/>
          </a:bodyPr>
          <a:lstStyle/>
          <a:p>
            <a:pPr indent="0" lvl="0" marL="0" marR="0" rtl="0" algn="ctr">
              <a:lnSpc>
                <a:spcPct val="105000"/>
              </a:lnSpc>
              <a:spcBef>
                <a:spcPts val="0"/>
              </a:spcBef>
              <a:spcAft>
                <a:spcPts val="0"/>
              </a:spcAft>
              <a:buClr>
                <a:srgbClr val="000000"/>
              </a:buClr>
              <a:buSzPts val="2200"/>
              <a:buFont typeface="Arial"/>
              <a:buNone/>
            </a:pPr>
            <a:r>
              <a:rPr b="0" i="0" lang="en-US" sz="2200" u="none" cap="none" strike="noStrike">
                <a:solidFill>
                  <a:srgbClr val="00327C"/>
                </a:solidFill>
                <a:latin typeface="Arial"/>
                <a:ea typeface="Arial"/>
                <a:cs typeface="Arial"/>
                <a:sym typeface="Arial"/>
              </a:rPr>
              <a:t>What can we do to make virtual and hybrid service more personal, more connected, </a:t>
            </a:r>
            <a:endParaRPr b="0" i="0" sz="2200" u="none" cap="none" strike="noStrike">
              <a:solidFill>
                <a:srgbClr val="00327C"/>
              </a:solidFill>
              <a:latin typeface="Arial"/>
              <a:ea typeface="Arial"/>
              <a:cs typeface="Arial"/>
              <a:sym typeface="Arial"/>
            </a:endParaRPr>
          </a:p>
          <a:p>
            <a:pPr indent="0" lvl="0" marL="0" marR="0" rtl="0" algn="ctr">
              <a:lnSpc>
                <a:spcPct val="105000"/>
              </a:lnSpc>
              <a:spcBef>
                <a:spcPts val="0"/>
              </a:spcBef>
              <a:spcAft>
                <a:spcPts val="0"/>
              </a:spcAft>
              <a:buClr>
                <a:srgbClr val="000000"/>
              </a:buClr>
              <a:buSzPts val="2200"/>
              <a:buFont typeface="Arial"/>
              <a:buNone/>
            </a:pPr>
            <a:r>
              <a:rPr b="0" i="0" lang="en-US" sz="2200" u="none" cap="none" strike="noStrike">
                <a:solidFill>
                  <a:srgbClr val="00327C"/>
                </a:solidFill>
                <a:latin typeface="Arial"/>
                <a:ea typeface="Arial"/>
                <a:cs typeface="Arial"/>
                <a:sym typeface="Arial"/>
              </a:rPr>
              <a:t>and more clearly rooted in recovery?</a:t>
            </a:r>
            <a:endParaRPr b="0" i="0" sz="1400" u="none" cap="none" strike="noStrike">
              <a:solidFill>
                <a:srgbClr val="00327C"/>
              </a:solidFill>
              <a:latin typeface="Arial"/>
              <a:ea typeface="Arial"/>
              <a:cs typeface="Arial"/>
              <a:sym typeface="Arial"/>
            </a:endParaRPr>
          </a:p>
        </p:txBody>
      </p:sp>
      <p:sp>
        <p:nvSpPr>
          <p:cNvPr id="445" name="Google Shape;445;p32"/>
          <p:cNvSpPr txBox="1"/>
          <p:nvPr/>
        </p:nvSpPr>
        <p:spPr>
          <a:xfrm>
            <a:off x="92650" y="4829242"/>
            <a:ext cx="1326000" cy="2355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9:53-9:56</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9" name="Shape 449"/>
        <p:cNvGrpSpPr/>
        <p:nvPr/>
      </p:nvGrpSpPr>
      <p:grpSpPr>
        <a:xfrm>
          <a:off x="0" y="0"/>
          <a:ext cx="0" cy="0"/>
          <a:chOff x="0" y="0"/>
          <a:chExt cx="0" cy="0"/>
        </a:xfrm>
      </p:grpSpPr>
      <p:sp>
        <p:nvSpPr>
          <p:cNvPr id="450" name="Google Shape;450;p33"/>
          <p:cNvSpPr txBox="1"/>
          <p:nvPr/>
        </p:nvSpPr>
        <p:spPr>
          <a:xfrm>
            <a:off x="384048" y="164592"/>
            <a:ext cx="6766560" cy="32004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9 · CLOSING</a:t>
            </a:r>
            <a:endParaRPr b="0" i="0" sz="1400" u="none" cap="none" strike="noStrike">
              <a:solidFill>
                <a:srgbClr val="000000"/>
              </a:solidFill>
              <a:latin typeface="Arial"/>
              <a:ea typeface="Arial"/>
              <a:cs typeface="Arial"/>
              <a:sym typeface="Arial"/>
            </a:endParaRPr>
          </a:p>
        </p:txBody>
      </p:sp>
      <p:sp>
        <p:nvSpPr>
          <p:cNvPr id="451" name="Google Shape;451;p33"/>
          <p:cNvSpPr txBox="1"/>
          <p:nvPr/>
        </p:nvSpPr>
        <p:spPr>
          <a:xfrm>
            <a:off x="7147725" y="164600"/>
            <a:ext cx="1950600" cy="235500"/>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chemeClr val="dk1"/>
              </a:buClr>
              <a:buSzPts val="1050"/>
              <a:buFont typeface="Arial"/>
              <a:buNone/>
            </a:pPr>
            <a:r>
              <a:rPr b="1" i="0" lang="en-US" sz="1050" u="none" cap="none" strike="noStrike">
                <a:solidFill>
                  <a:srgbClr val="26487A"/>
                </a:solidFill>
                <a:latin typeface="Arial"/>
                <a:ea typeface="Arial"/>
                <a:cs typeface="Arial"/>
                <a:sym typeface="Arial"/>
              </a:rPr>
              <a:t>Final  83-90 min</a:t>
            </a:r>
            <a:endParaRPr b="1" i="0" sz="1050" u="none" cap="none" strike="noStrike">
              <a:solidFill>
                <a:srgbClr val="26487A"/>
              </a:solidFill>
              <a:latin typeface="Arial"/>
              <a:ea typeface="Arial"/>
              <a:cs typeface="Arial"/>
              <a:sym typeface="Arial"/>
            </a:endParaRPr>
          </a:p>
        </p:txBody>
      </p:sp>
      <p:sp>
        <p:nvSpPr>
          <p:cNvPr id="452" name="Google Shape;452;p33"/>
          <p:cNvSpPr txBox="1"/>
          <p:nvPr/>
        </p:nvSpPr>
        <p:spPr>
          <a:xfrm>
            <a:off x="8229600" y="4590288"/>
            <a:ext cx="502920" cy="256032"/>
          </a:xfrm>
          <a:prstGeom prst="rect">
            <a:avLst/>
          </a:prstGeom>
          <a:noFill/>
          <a:ln>
            <a:noFill/>
          </a:ln>
        </p:spPr>
        <p:txBody>
          <a:bodyPr anchorCtr="0" anchor="ctr" bIns="36575" lIns="36575" spcFirstLastPara="1" rIns="36575" wrap="square" tIns="36575">
            <a:spAutoFit/>
          </a:bodyPr>
          <a:lstStyle/>
          <a:p>
            <a:pPr indent="0" lvl="0" marL="0" marR="0" rtl="0" algn="r">
              <a:lnSpc>
                <a:spcPct val="105000"/>
              </a:lnSpc>
              <a:spcBef>
                <a:spcPts val="0"/>
              </a:spcBef>
              <a:spcAft>
                <a:spcPts val="0"/>
              </a:spcAft>
              <a:buClr>
                <a:srgbClr val="000000"/>
              </a:buClr>
              <a:buSzPts val="1000"/>
              <a:buFont typeface="Arial"/>
              <a:buNone/>
            </a:pPr>
            <a:r>
              <a:rPr b="1" i="0" lang="en-US" sz="1000" u="none" cap="none" strike="noStrike">
                <a:solidFill>
                  <a:srgbClr val="26487A"/>
                </a:solidFill>
                <a:latin typeface="Arial"/>
                <a:ea typeface="Arial"/>
                <a:cs typeface="Arial"/>
                <a:sym typeface="Arial"/>
              </a:rPr>
              <a:t>33</a:t>
            </a:r>
            <a:endParaRPr b="0" i="0" sz="1400" u="none" cap="none" strike="noStrike">
              <a:solidFill>
                <a:srgbClr val="000000"/>
              </a:solidFill>
              <a:latin typeface="Arial"/>
              <a:ea typeface="Arial"/>
              <a:cs typeface="Arial"/>
              <a:sym typeface="Arial"/>
            </a:endParaRPr>
          </a:p>
        </p:txBody>
      </p:sp>
      <p:sp>
        <p:nvSpPr>
          <p:cNvPr id="453" name="Google Shape;453;p33"/>
          <p:cNvSpPr txBox="1"/>
          <p:nvPr/>
        </p:nvSpPr>
        <p:spPr>
          <a:xfrm>
            <a:off x="1508760" y="713232"/>
            <a:ext cx="6217920" cy="777240"/>
          </a:xfrm>
          <a:prstGeom prst="rect">
            <a:avLst/>
          </a:prstGeom>
          <a:noFill/>
          <a:ln>
            <a:noFill/>
          </a:ln>
        </p:spPr>
        <p:txBody>
          <a:bodyPr anchorCtr="0" anchor="ctr" bIns="36575" lIns="36575" spcFirstLastPara="1" rIns="36575" wrap="square" tIns="36575">
            <a:spAutoFit/>
          </a:bodyPr>
          <a:lstStyle/>
          <a:p>
            <a:pPr indent="0" lvl="0" marL="0" marR="0" rtl="0" algn="ctr">
              <a:lnSpc>
                <a:spcPct val="105000"/>
              </a:lnSpc>
              <a:spcBef>
                <a:spcPts val="0"/>
              </a:spcBef>
              <a:spcAft>
                <a:spcPts val="0"/>
              </a:spcAft>
              <a:buClr>
                <a:srgbClr val="000000"/>
              </a:buClr>
              <a:buSzPts val="2500"/>
              <a:buFont typeface="Arial"/>
              <a:buNone/>
            </a:pPr>
            <a:r>
              <a:rPr b="1" i="0" lang="en-US" sz="2500" u="none" cap="none" strike="noStrike">
                <a:solidFill>
                  <a:srgbClr val="141414"/>
                </a:solidFill>
                <a:latin typeface="Arial"/>
                <a:ea typeface="Arial"/>
                <a:cs typeface="Arial"/>
                <a:sym typeface="Arial"/>
              </a:rPr>
              <a:t>Take it back to service</a:t>
            </a:r>
            <a:endParaRPr b="0" i="0" sz="1400" u="none" cap="none" strike="noStrike">
              <a:solidFill>
                <a:srgbClr val="000000"/>
              </a:solidFill>
              <a:latin typeface="Arial"/>
              <a:ea typeface="Arial"/>
              <a:cs typeface="Arial"/>
              <a:sym typeface="Arial"/>
            </a:endParaRPr>
          </a:p>
        </p:txBody>
      </p:sp>
      <p:sp>
        <p:nvSpPr>
          <p:cNvPr id="454" name="Google Shape;454;p33"/>
          <p:cNvSpPr txBox="1"/>
          <p:nvPr/>
        </p:nvSpPr>
        <p:spPr>
          <a:xfrm>
            <a:off x="1234440" y="1910234"/>
            <a:ext cx="3337560" cy="1163011"/>
          </a:xfrm>
          <a:prstGeom prst="rect">
            <a:avLst/>
          </a:prstGeom>
          <a:noFill/>
          <a:ln>
            <a:noFill/>
          </a:ln>
        </p:spPr>
        <p:txBody>
          <a:bodyPr anchorCtr="0" anchor="ctr" bIns="36575" lIns="36575" spcFirstLastPara="1" rIns="36575" wrap="square" tIns="36575">
            <a:spAutoFit/>
          </a:bodyPr>
          <a:lstStyle/>
          <a:p>
            <a:pPr indent="0" lvl="0" marL="0" marR="0" rtl="0" algn="ctr">
              <a:lnSpc>
                <a:spcPct val="105000"/>
              </a:lnSpc>
              <a:spcBef>
                <a:spcPts val="0"/>
              </a:spcBef>
              <a:spcAft>
                <a:spcPts val="0"/>
              </a:spcAft>
              <a:buClr>
                <a:srgbClr val="000000"/>
              </a:buClr>
              <a:buSzPts val="2300"/>
              <a:buFont typeface="Arial"/>
              <a:buNone/>
            </a:pPr>
            <a:r>
              <a:rPr b="0" i="0" lang="en-US" sz="2300" u="none" cap="none" strike="noStrike">
                <a:solidFill>
                  <a:srgbClr val="2D2D2D"/>
                </a:solidFill>
                <a:latin typeface="Arial"/>
                <a:ea typeface="Arial"/>
                <a:cs typeface="Arial"/>
                <a:sym typeface="Arial"/>
              </a:rPr>
              <a:t>What is one idea you can take back to your group, Area, or Region?</a:t>
            </a:r>
            <a:endParaRPr b="0" i="0" sz="1400" u="none" cap="none" strike="noStrike">
              <a:solidFill>
                <a:srgbClr val="000000"/>
              </a:solidFill>
              <a:latin typeface="Arial"/>
              <a:ea typeface="Arial"/>
              <a:cs typeface="Arial"/>
              <a:sym typeface="Arial"/>
            </a:endParaRPr>
          </a:p>
        </p:txBody>
      </p:sp>
      <p:sp>
        <p:nvSpPr>
          <p:cNvPr id="455" name="Google Shape;455;p33"/>
          <p:cNvSpPr txBox="1"/>
          <p:nvPr/>
        </p:nvSpPr>
        <p:spPr>
          <a:xfrm>
            <a:off x="1417320" y="3556666"/>
            <a:ext cx="3154680" cy="604204"/>
          </a:xfrm>
          <a:prstGeom prst="rect">
            <a:avLst/>
          </a:prstGeom>
          <a:noFill/>
          <a:ln>
            <a:noFill/>
          </a:ln>
        </p:spPr>
        <p:txBody>
          <a:bodyPr anchorCtr="0" anchor="ctr" bIns="36575" lIns="36575" spcFirstLastPara="1" rIns="36575" wrap="square" tIns="36575">
            <a:spAutoFit/>
          </a:bodyPr>
          <a:lstStyle/>
          <a:p>
            <a:pPr indent="0" lvl="0" marL="0" marR="0" rtl="0" algn="ctr">
              <a:lnSpc>
                <a:spcPct val="105000"/>
              </a:lnSpc>
              <a:spcBef>
                <a:spcPts val="0"/>
              </a:spcBef>
              <a:spcAft>
                <a:spcPts val="0"/>
              </a:spcAft>
              <a:buClr>
                <a:srgbClr val="000000"/>
              </a:buClr>
              <a:buSzPts val="1700"/>
              <a:buFont typeface="Arial"/>
              <a:buNone/>
            </a:pPr>
            <a:r>
              <a:rPr b="0" i="0" lang="en-US" sz="1700" u="none" cap="none" strike="noStrike">
                <a:solidFill>
                  <a:srgbClr val="555555"/>
                </a:solidFill>
                <a:latin typeface="Arial"/>
                <a:ea typeface="Arial"/>
                <a:cs typeface="Arial"/>
                <a:sym typeface="Arial"/>
              </a:rPr>
              <a:t>Name one takeaway—</a:t>
            </a:r>
            <a:br>
              <a:rPr b="0" i="0" lang="en-US" sz="1700" u="none" cap="none" strike="noStrike">
                <a:solidFill>
                  <a:srgbClr val="555555"/>
                </a:solidFill>
                <a:latin typeface="Arial"/>
                <a:ea typeface="Arial"/>
                <a:cs typeface="Arial"/>
                <a:sym typeface="Arial"/>
              </a:rPr>
            </a:br>
            <a:r>
              <a:rPr b="0" i="0" lang="en-US" sz="1700" u="none" cap="none" strike="noStrike">
                <a:solidFill>
                  <a:srgbClr val="555555"/>
                </a:solidFill>
                <a:latin typeface="Arial"/>
                <a:ea typeface="Arial"/>
                <a:cs typeface="Arial"/>
                <a:sym typeface="Arial"/>
              </a:rPr>
              <a:t>or one action you will try.</a:t>
            </a:r>
            <a:endParaRPr b="0" i="0" sz="1400" u="none" cap="none" strike="noStrike">
              <a:solidFill>
                <a:srgbClr val="000000"/>
              </a:solidFill>
              <a:latin typeface="Arial"/>
              <a:ea typeface="Arial"/>
              <a:cs typeface="Arial"/>
              <a:sym typeface="Arial"/>
            </a:endParaRPr>
          </a:p>
        </p:txBody>
      </p:sp>
      <p:sp>
        <p:nvSpPr>
          <p:cNvPr id="456" name="Google Shape;456;p33"/>
          <p:cNvSpPr txBox="1"/>
          <p:nvPr/>
        </p:nvSpPr>
        <p:spPr>
          <a:xfrm>
            <a:off x="92650" y="4829242"/>
            <a:ext cx="1326000" cy="235500"/>
          </a:xfrm>
          <a:prstGeom prst="rect">
            <a:avLst/>
          </a:prstGeom>
          <a:noFill/>
          <a:ln>
            <a:noFill/>
          </a:ln>
        </p:spPr>
        <p:txBody>
          <a:bodyPr anchorCtr="0" anchor="ctr" bIns="36575" lIns="36575" spcFirstLastPara="1" rIns="36575" wrap="square" tIns="36575">
            <a:spAutoFit/>
          </a:bodyPr>
          <a:lstStyle/>
          <a:p>
            <a:pPr indent="0" lvl="0" marL="0" marR="0" rtl="0" algn="l">
              <a:lnSpc>
                <a:spcPct val="105000"/>
              </a:lnSpc>
              <a:spcBef>
                <a:spcPts val="0"/>
              </a:spcBef>
              <a:spcAft>
                <a:spcPts val="0"/>
              </a:spcAft>
              <a:buClr>
                <a:srgbClr val="000000"/>
              </a:buClr>
              <a:buSzPts val="1050"/>
              <a:buFont typeface="Arial"/>
              <a:buNone/>
            </a:pPr>
            <a:r>
              <a:rPr b="1" i="0" lang="en-US" sz="1050" u="none" cap="none" strike="noStrike">
                <a:solidFill>
                  <a:srgbClr val="26487A"/>
                </a:solidFill>
                <a:latin typeface="Arial"/>
                <a:ea typeface="Arial"/>
                <a:cs typeface="Arial"/>
                <a:sym typeface="Arial"/>
              </a:rPr>
              <a:t>9:56-9:59</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60" name="Shape 460"/>
        <p:cNvGrpSpPr/>
        <p:nvPr/>
      </p:nvGrpSpPr>
      <p:grpSpPr>
        <a:xfrm>
          <a:off x="0" y="0"/>
          <a:ext cx="0" cy="0"/>
          <a:chOff x="0" y="0"/>
          <a:chExt cx="0" cy="0"/>
        </a:xfrm>
      </p:grpSpPr>
      <p:sp>
        <p:nvSpPr>
          <p:cNvPr id="461" name="Google Shape;461;p34"/>
          <p:cNvSpPr txBox="1"/>
          <p:nvPr>
            <p:ph type="ctrTitle"/>
          </p:nvPr>
        </p:nvSpPr>
        <p:spPr>
          <a:xfrm>
            <a:off x="292800" y="308150"/>
            <a:ext cx="7250400" cy="10641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lang="en-US"/>
              <a:t>Thank You!</a:t>
            </a:r>
            <a:endParaRPr/>
          </a:p>
        </p:txBody>
      </p:sp>
      <p:sp>
        <p:nvSpPr>
          <p:cNvPr id="462" name="Google Shape;462;p34"/>
          <p:cNvSpPr txBox="1"/>
          <p:nvPr>
            <p:ph idx="1" type="subTitle"/>
          </p:nvPr>
        </p:nvSpPr>
        <p:spPr>
          <a:xfrm>
            <a:off x="241200" y="1703424"/>
            <a:ext cx="5408400" cy="3074315"/>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lang="en-US"/>
              <a:t>Contact Info: </a:t>
            </a:r>
            <a:endParaRPr/>
          </a:p>
          <a:p>
            <a:pPr indent="0" lvl="0" marL="0" rtl="0" algn="l">
              <a:lnSpc>
                <a:spcPct val="100000"/>
              </a:lnSpc>
              <a:spcBef>
                <a:spcPts val="0"/>
              </a:spcBef>
              <a:spcAft>
                <a:spcPts val="0"/>
              </a:spcAft>
              <a:buSzPts val="2800"/>
              <a:buNone/>
            </a:pPr>
            <a:r>
              <a:t/>
            </a:r>
            <a:endParaRPr sz="1400"/>
          </a:p>
          <a:p>
            <a:pPr indent="0" lvl="0" marL="0" rtl="0" algn="l">
              <a:lnSpc>
                <a:spcPct val="100000"/>
              </a:lnSpc>
              <a:spcBef>
                <a:spcPts val="0"/>
              </a:spcBef>
              <a:spcAft>
                <a:spcPts val="0"/>
              </a:spcAft>
              <a:buSzPts val="2800"/>
              <a:buNone/>
            </a:pPr>
            <a:r>
              <a:rPr lang="en-US"/>
              <a:t>Dyanne S 479-561-9162</a:t>
            </a:r>
            <a:endParaRPr/>
          </a:p>
          <a:p>
            <a:pPr indent="0" lvl="0" marL="0" rtl="0" algn="l">
              <a:lnSpc>
                <a:spcPct val="100000"/>
              </a:lnSpc>
              <a:spcBef>
                <a:spcPts val="0"/>
              </a:spcBef>
              <a:spcAft>
                <a:spcPts val="0"/>
              </a:spcAft>
              <a:buSzPts val="2800"/>
              <a:buNone/>
            </a:pPr>
            <a:r>
              <a:rPr lang="en-US" sz="2400"/>
              <a:t>dyanne4293@gmail.com</a:t>
            </a:r>
            <a:endParaRPr sz="2400"/>
          </a:p>
          <a:p>
            <a:pPr indent="0" lvl="0" marL="0" rtl="0" algn="l">
              <a:lnSpc>
                <a:spcPct val="100000"/>
              </a:lnSpc>
              <a:spcBef>
                <a:spcPts val="0"/>
              </a:spcBef>
              <a:spcAft>
                <a:spcPts val="0"/>
              </a:spcAft>
              <a:buSzPts val="2800"/>
              <a:buNone/>
            </a:pPr>
            <a:r>
              <a:t/>
            </a:r>
            <a:endParaRPr sz="1400"/>
          </a:p>
          <a:p>
            <a:pPr indent="0" lvl="0" marL="0" rtl="0" algn="l">
              <a:lnSpc>
                <a:spcPct val="100000"/>
              </a:lnSpc>
              <a:spcBef>
                <a:spcPts val="0"/>
              </a:spcBef>
              <a:spcAft>
                <a:spcPts val="0"/>
              </a:spcAft>
              <a:buSzPts val="2800"/>
              <a:buNone/>
            </a:pPr>
            <a:r>
              <a:rPr lang="en-US"/>
              <a:t>Lucy O 901-497-0691</a:t>
            </a:r>
            <a:endParaRPr/>
          </a:p>
          <a:p>
            <a:pPr indent="0" lvl="0" marL="0" rtl="0" algn="l">
              <a:lnSpc>
                <a:spcPct val="100000"/>
              </a:lnSpc>
              <a:spcBef>
                <a:spcPts val="0"/>
              </a:spcBef>
              <a:spcAft>
                <a:spcPts val="0"/>
              </a:spcAft>
              <a:buSzPts val="2800"/>
              <a:buNone/>
            </a:pPr>
            <a:r>
              <a:rPr lang="en-US" sz="2400"/>
              <a:t>lucy.owens@gmail.com</a:t>
            </a:r>
            <a:endParaRPr sz="2400"/>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