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551" autoAdjust="0"/>
  </p:normalViewPr>
  <p:slideViewPr>
    <p:cSldViewPr snapToGrid="0">
      <p:cViewPr varScale="1">
        <p:scale>
          <a:sx n="98" d="100"/>
          <a:sy n="98" d="100"/>
        </p:scale>
        <p:origin x="26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OF 43</a:t>
            </a:r>
          </a:p>
          <a:p>
            <a:r>
              <a:t>90-MINUTE WORKING ROUTE: 0–0.5 minutes elapsed (0.5 minutes here). Confirm the actual event slot before rehearsal.</a:t>
            </a:r>
          </a:p>
          <a:p>
            <a:r>
              <a:t>LEAD: Both. Co-host handles timing, microphones and online access; roles may be swapped.</a:t>
            </a:r>
          </a:p>
          <a:p>
            <a:r>
              <a:t>MODE: Welcome</a:t>
            </a:r>
          </a:p>
          <a:p>
            <a:endParaRPr/>
          </a:p>
          <a:p>
            <a:r>
              <a:t>WORKSHOP STATE</a:t>
            </a:r>
          </a:p>
          <a:p>
            <a:r>
              <a:t>We are establishing why the workshop exists, recognizing different service situations and preparing to explore together.</a:t>
            </a:r>
          </a:p>
          <a:p>
            <a:endParaRPr/>
          </a:p>
          <a:p>
            <a:r>
              <a:t>FACILITATION</a:t>
            </a:r>
          </a:p>
          <a:p>
            <a:r>
              <a:t>Before the start, display this cover and check sightlines and audio. At the scheduled start, introduce yourselves by first name and initial. Say: “Welcome. We are here to explore this with you. We do not arrive with every answer.” Dennis can acknowledge briefly that a friendly area can still struggle with capacity. Avoid naming or auditing a service body.</a:t>
            </a:r>
          </a:p>
          <a:p>
            <a:endParaRPr/>
          </a:p>
          <a:p>
            <a:r>
              <a:t>EXPECTED OUTPUT</a:t>
            </a:r>
          </a:p>
          <a:p>
            <a:r>
              <a:t>Everyone knows who is hosting and that online participants are part of the workshop.</a:t>
            </a:r>
          </a:p>
          <a:p>
            <a:endParaRPr/>
          </a:p>
          <a:p>
            <a:r>
              <a:t>LISTEN FOR / SUPPORT</a:t>
            </a:r>
          </a:p>
          <a:p>
            <a:r>
              <a:t>No claim that the workshop method has already solved the presenters’ home service challenges.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“A quick promise before we begin.”</a:t>
            </a:r>
          </a:p>
          <a:p>
            <a:endParaRPr/>
          </a:p>
          <a:p>
            <a:r>
              <a:t>LITERATURE</a:t>
            </a:r>
          </a:p>
          <a:p>
            <a:r>
              <a:t>“Service is not a position in a committee; it is a posture in the heart.”</a:t>
            </a:r>
          </a:p>
          <a:p>
            <a:r>
              <a:t>Living Clean, Chapter Seven</a:t>
            </a:r>
          </a:p>
          <a:p>
            <a:r>
              <a:t>Being of Service describes service as a way of life, including structured and individual contributions.</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Original supplied event artwork preserved unchanged.</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OF 43</a:t>
            </a:r>
          </a:p>
          <a:p>
            <a:r>
              <a:t>90-MINUTE WORKING ROUTE: 0.5–1 minutes elapsed (0.5 minutes here). Confirm the actual event slot before rehearsal.</a:t>
            </a:r>
          </a:p>
          <a:p>
            <a:r>
              <a:t>LEAD: Dennis.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Read the favorite joke exactly. Pause for the laugh. Bob can add: “We checked the bylaws on that one.” Use the extra line only if natural. No audience task yet.</a:t>
            </a:r>
          </a:p>
          <a:p>
            <a:endParaRPr/>
          </a:p>
          <a:p>
            <a:r>
              <a:t>EXPECTED OUTPUT</a:t>
            </a:r>
          </a:p>
          <a:p>
            <a:r>
              <a:t>A relaxed room.</a:t>
            </a:r>
          </a:p>
          <a:p>
            <a:endParaRPr/>
          </a:p>
          <a:p>
            <a:r>
              <a:t>LISTEN FOR / SUPPORT</a:t>
            </a:r>
          </a:p>
          <a:p>
            <a:r>
              <a:t>Humor targets familiar service predicaments and ourselves.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“What brought you to this particular show?”</a:t>
            </a:r>
          </a:p>
          <a:p>
            <a:endParaRPr/>
          </a:p>
          <a:p>
            <a:r>
              <a:t>LITERATURE</a:t>
            </a:r>
          </a:p>
          <a:p>
            <a:r>
              <a:t>“We savor the laughter and the joy we hear expressed so abundantly in our meetings.”</a:t>
            </a:r>
          </a:p>
          <a:p>
            <a:r>
              <a:t>It Works: How and Why, Step Three</a:t>
            </a:r>
          </a:p>
          <a:p>
            <a:r>
              <a:t>Personal recovery and appreciation. Applied here to the tone of shared service, not a demand to feel cheerful.</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OF 43</a:t>
            </a:r>
          </a:p>
          <a:p>
            <a:r>
              <a:t>90-MINUTE WORKING ROUTE: 1–3 minutes elapsed (2 minutes here). Confirm the actual event slot before rehearsal.</a:t>
            </a:r>
          </a:p>
          <a:p>
            <a:r>
              <a:t>LEAD: Dennis.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Invite three brief responses, about 20 seconds each. Each person chooses one of the questions, not all three. Include one online voice. Bob gathers that response while Dennis calls on room members. Reflect one common hope without promising a cure.</a:t>
            </a:r>
          </a:p>
          <a:p>
            <a:endParaRPr/>
          </a:p>
          <a:p>
            <a:r>
              <a:t>EXPECTED OUTPUT</a:t>
            </a:r>
          </a:p>
          <a:p>
            <a:r>
              <a:t>Two room voices and one online voice heard.</a:t>
            </a:r>
          </a:p>
          <a:p>
            <a:endParaRPr/>
          </a:p>
          <a:p>
            <a:r>
              <a:t>LISTEN FOR / SUPPORT</a:t>
            </a:r>
          </a:p>
          <a:p>
            <a:r>
              <a:t>People may love NA and still feel discouraged or overextended. Do not require optimism.</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“Those hopes are why we wanted to have this conversation. Here is where it began.”</a:t>
            </a:r>
          </a:p>
          <a:p>
            <a:endParaRPr/>
          </a:p>
          <a:p>
            <a:r>
              <a:t>LITERATURE</a:t>
            </a:r>
          </a:p>
          <a:p>
            <a:r>
              <a:t>“The truth is, we’re all looking for motivation, inspiration, a spark that will catch fire in us.”</a:t>
            </a:r>
          </a:p>
          <a:p>
            <a:r>
              <a:t>Living Clean, Chapter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Make sure the “established for who” premise is described here by facilitators – the myth that NA is fully developed anywhere, even in the US – that we have this established structure, but there are still a lot of addicts missing from it and a lot of folks unable to participate in it or feeling left out – something along this </a:t>
            </a:r>
          </a:p>
          <a:p>
            <a:endParaRPr lang="en-US" dirty="0"/>
          </a:p>
          <a:p>
            <a:endParaRPr lang="en-US" dirty="0"/>
          </a:p>
          <a:p>
            <a:r>
              <a:rPr dirty="0"/>
              <a:t>SLIDE 4 OF 43</a:t>
            </a:r>
          </a:p>
          <a:p>
            <a:r>
              <a:rPr dirty="0"/>
              <a:t>90-MINUTE WORKING ROUTE: 3–5.5 minutes elapsed (2.5 minutes here). Confirm the actual event slot before rehearsal.</a:t>
            </a:r>
          </a:p>
          <a:p>
            <a:r>
              <a:rPr dirty="0"/>
              <a:t>LEAD: Dennis. Co-host handles timing, microphones and online access; roles may be swapped.</a:t>
            </a:r>
          </a:p>
          <a:p>
            <a:r>
              <a:rPr dirty="0"/>
              <a:t>MODE: Workshop foundation</a:t>
            </a:r>
          </a:p>
          <a:p>
            <a:endParaRPr dirty="0"/>
          </a:p>
          <a:p>
            <a:r>
              <a:rPr dirty="0"/>
              <a:t>WORKSHOP STATE</a:t>
            </a:r>
          </a:p>
          <a:p>
            <a:r>
              <a:rPr dirty="0"/>
              <a:t>We are establishing why the workshop exists, recognizing different service situations and preparing to explore together.</a:t>
            </a:r>
          </a:p>
          <a:p>
            <a:endParaRPr dirty="0"/>
          </a:p>
          <a:p>
            <a:r>
              <a:rPr dirty="0"/>
              <a:t>FACILITATION</a:t>
            </a:r>
          </a:p>
          <a:p>
            <a:r>
              <a:rPr dirty="0"/>
              <a:t>Explain the origin in your own voice: “This began with conversations about keeping service fresh and rediscovering the pioneering spirit. I have seen the energy people find when they help build something useful. I have also sat in rooms where people care deeply and are still stretched thin or stuck.” Briefly acknowledge that these questions also exist in your own service experience. Bob may add one sentence about connection and meaningful participation. Dependable service is an achievement; pioneering can mean renewing an existing service or helping someone discover their place in it. Do not name a service body or claim that we have already solved these problems.</a:t>
            </a:r>
          </a:p>
          <a:p>
            <a:endParaRPr dirty="0"/>
          </a:p>
          <a:p>
            <a:r>
              <a:rPr dirty="0"/>
              <a:t>EXPECTED OUTPUT</a:t>
            </a:r>
          </a:p>
          <a:p>
            <a:r>
              <a:rPr dirty="0"/>
              <a:t>Participants understand the personal service questions that brought this workshop into being.</a:t>
            </a:r>
          </a:p>
          <a:p>
            <a:endParaRPr dirty="0"/>
          </a:p>
          <a:p>
            <a:r>
              <a:rPr dirty="0"/>
              <a:t>LISTEN FOR / SUPPORT</a:t>
            </a:r>
          </a:p>
          <a:p>
            <a:r>
              <a:rPr dirty="0"/>
              <a:t>Keep the origin grounded in experience, not a claim that new projects are always better or that enthusiasm solves a lack of time.</a:t>
            </a:r>
          </a:p>
          <a:p>
            <a:endParaRPr dirty="0"/>
          </a:p>
          <a:p>
            <a:r>
              <a:rPr dirty="0"/>
              <a:t>ONLINE EQUIVALENT</a:t>
            </a:r>
          </a:p>
          <a:p>
            <a:r>
              <a:rPr dirty="0"/>
              <a:t>Repeat room contributions into the microphone, pause for online replies, and give written answers equal weight. Team Online receives the same prompt and full working time.</a:t>
            </a:r>
          </a:p>
          <a:p>
            <a:endParaRPr dirty="0"/>
          </a:p>
          <a:p>
            <a:r>
              <a:rPr dirty="0"/>
              <a:t>TRANSITION</a:t>
            </a:r>
          </a:p>
          <a:p>
            <a:r>
              <a:rPr dirty="0"/>
              <a:t>“So what are we hoping to make possible together today?”</a:t>
            </a:r>
          </a:p>
          <a:p>
            <a:endParaRPr dirty="0"/>
          </a:p>
          <a:p>
            <a:r>
              <a:rPr dirty="0"/>
              <a:t>LITERATURE</a:t>
            </a:r>
          </a:p>
          <a:p>
            <a:r>
              <a:rPr dirty="0"/>
              <a:t>“Goodwill and enthusiasm are attractive, and when we can see our contributions in action, we want to give.”</a:t>
            </a:r>
          </a:p>
          <a:p>
            <a:r>
              <a:rPr dirty="0"/>
              <a:t>Guiding Principles, Tradition Seven</a:t>
            </a:r>
          </a:p>
          <a:p>
            <a:r>
              <a:rPr dirty="0"/>
              <a:t>Read in the context of its source chapter.</a:t>
            </a:r>
          </a:p>
          <a:p>
            <a:endParaRPr dirty="0"/>
          </a:p>
          <a:p>
            <a:r>
              <a:rPr dirty="0"/>
              <a:t>SOURCE DISTINCTION</a:t>
            </a:r>
          </a:p>
          <a:p>
            <a:r>
              <a:rPr dirty="0"/>
              <a:t>NA literature © Narcotics Anonymous World Services, Inc. All rights reserved. Workshop questions, fictional scenes, dialogue and timings are facilitation applications. Quotations were checked against the six supplied literature files.</a:t>
            </a:r>
          </a:p>
          <a:p>
            <a:endParaRPr dirty="0"/>
          </a:p>
          <a:p>
            <a:r>
              <a:rPr dirty="0"/>
              <a:t>ARTWORK</a:t>
            </a:r>
          </a:p>
          <a:p>
            <a:r>
              <a:rPr dirty="0"/>
              <a:t>Generated editorial illustration for this workshop. Fictional people and situations, not actual members.</a:t>
            </a:r>
          </a:p>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OF 43</a:t>
            </a:r>
          </a:p>
          <a:p>
            <a:r>
              <a:t>90-MINUTE WORKING ROUTE: 5.5–7.5 minutes elapsed (2 minutes here). Confirm the actual event slot before rehearsal.</a:t>
            </a:r>
          </a:p>
          <a:p>
            <a:r>
              <a:t>LEAD: Bob. Co-host handles timing, microphones and online access; roles may be swapped.</a:t>
            </a:r>
          </a:p>
          <a:p>
            <a:r>
              <a:t>MODE: Workshop foundation</a:t>
            </a:r>
          </a:p>
          <a:p>
            <a:endParaRPr/>
          </a:p>
          <a:p>
            <a:r>
              <a:t>WORKSHOP STATE</a:t>
            </a:r>
          </a:p>
          <a:p>
            <a:r>
              <a:t>We are establishing why the workshop exists, recognizing different service situations and preparing to explore together.</a:t>
            </a:r>
          </a:p>
          <a:p>
            <a:endParaRPr/>
          </a:p>
          <a:p>
            <a:r>
              <a:t>FACILITATION</a:t>
            </a:r>
          </a:p>
          <a:p>
            <a:r>
              <a:t>State the facilitator intention: “We hope to reconnect the work with the people it helps and the people doing it. We will use NA literature, shared experience and a little play to explore where willingness can fit.” Explain that this is a participatory workshop: short whole-room conversations, time at tables, then a chance to try a different response. The hosts will make space, keep time and help connect discoveries. We are exploring alongside the room. A useful result may be a more honest question, a clearer invitation or a first conversation at home. We are not asking the same few people to make unlimited new commitments. Connect one hope named on slide 3 to this intention.</a:t>
            </a:r>
          </a:p>
          <a:p>
            <a:endParaRPr/>
          </a:p>
          <a:p>
            <a:r>
              <a:t>EXPECTED OUTPUT</a:t>
            </a:r>
          </a:p>
          <a:p>
            <a:r>
              <a:t>A shared expectation of active exploration and a realistic take-home beginning.</a:t>
            </a:r>
          </a:p>
          <a:p>
            <a:endParaRPr/>
          </a:p>
          <a:p>
            <a:r>
              <a:t>LISTEN FOR / SUPPORT</a:t>
            </a:r>
          </a:p>
          <a:p>
            <a:r>
              <a:t>Avoid promising a solved service structure or treating every participant as someone who needs to be persuaded to do more.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“With that in mind, here are five familiar rooms. Notice both the care and the difficulty.”</a:t>
            </a:r>
          </a:p>
          <a:p>
            <a:endParaRPr/>
          </a:p>
          <a:p>
            <a:r>
              <a:t>LITERATURE</a:t>
            </a:r>
          </a:p>
          <a:p>
            <a:r>
              <a:t>“In contributing to our common welfare, we find meaning and joy. In creative action we find love and purpose.”</a:t>
            </a:r>
          </a:p>
          <a:p>
            <a:r>
              <a:t>Guiding Principles, Tradition One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OF 43</a:t>
            </a:r>
          </a:p>
          <a:p>
            <a:r>
              <a:t>90-MINUTE WORKING ROUTE: 7.5–8 minutes elapsed (0.5 minutes here). Confirm the actual event slot before rehearsal.</a:t>
            </a:r>
          </a:p>
          <a:p>
            <a:r>
              <a:t>LEAD: Bob. Co-host handles timing, microphones and online access; roles may be swapped.</a:t>
            </a:r>
          </a:p>
          <a:p>
            <a:r>
              <a:t>MODE: Recognition</a:t>
            </a:r>
          </a:p>
          <a:p>
            <a:endParaRPr/>
          </a:p>
          <a:p>
            <a:r>
              <a:t>WORKSHOP STATE</a:t>
            </a:r>
          </a:p>
          <a:p>
            <a:r>
              <a:t>We are establishing why the workshop exists, recognizing different service situations and preparing to explore together.</a:t>
            </a:r>
          </a:p>
          <a:p>
            <a:endParaRPr/>
          </a:p>
          <a:p>
            <a:r>
              <a:t>FACILITATION</a:t>
            </a:r>
          </a:p>
          <a:p>
            <a:r>
              <a:t>Read the two lines and pause. This is an anonymous fictional composite, not an allegation about a named service body. No problem-solving yet.</a:t>
            </a:r>
          </a:p>
          <a:p>
            <a:endParaRPr/>
          </a:p>
          <a:p>
            <a:r>
              <a:t>EXPECTED OUTPUT</a:t>
            </a:r>
          </a:p>
          <a:p>
            <a:r>
              <a:t>Recognition only.</a:t>
            </a:r>
          </a:p>
          <a:p>
            <a:endParaRPr/>
          </a:p>
          <a:p>
            <a:r>
              <a:t>LISTEN FOR / SUPPORT</a:t>
            </a:r>
          </a:p>
          <a:p>
            <a:r>
              <a:t>Attendance and useful action are different questions.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“A different room has a different problem.”</a:t>
            </a:r>
          </a:p>
          <a:p>
            <a:endParaRPr/>
          </a:p>
          <a:p>
            <a:r>
              <a:t>LITERATURE</a:t>
            </a:r>
          </a:p>
          <a:p>
            <a:r>
              <a:t>“First, the groups define their needs; then, they create the boards and committees which will serve them.”</a:t>
            </a:r>
          </a:p>
          <a:p>
            <a:r>
              <a:t>It Works: How and Why, Tradition Nine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r>
              <a:t>Recognize both the difficulty and the care already present; gratitude is not presented as a cure for capacity.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OF 43</a:t>
            </a:r>
          </a:p>
          <a:p>
            <a:r>
              <a:t>90-MINUTE WORKING ROUTE: 8–8.5 minutes elapsed (0.5 minutes here). Confirm the actual event slot before rehearsal.</a:t>
            </a:r>
          </a:p>
          <a:p>
            <a:r>
              <a:t>LEAD: Bob. Co-host handles timing, microphones and online access; roles may be swapped.</a:t>
            </a:r>
          </a:p>
          <a:p>
            <a:r>
              <a:t>MODE: Recognition</a:t>
            </a:r>
          </a:p>
          <a:p>
            <a:endParaRPr/>
          </a:p>
          <a:p>
            <a:r>
              <a:t>WORKSHOP STATE</a:t>
            </a:r>
          </a:p>
          <a:p>
            <a:r>
              <a:t>We are establishing why the workshop exists, recognizing different service situations and preparing to explore together.</a:t>
            </a:r>
          </a:p>
          <a:p>
            <a:endParaRPr/>
          </a:p>
          <a:p>
            <a:r>
              <a:t>FACILITATION</a:t>
            </a:r>
          </a:p>
          <a:p>
            <a:r>
              <a:t>Say: “This room already cares. Another appeal to care more does not create another hour or shorten the drive.” No public show of hands identifying a specific community.</a:t>
            </a:r>
          </a:p>
          <a:p>
            <a:endParaRPr/>
          </a:p>
          <a:p>
            <a:r>
              <a:t>EXPECTED OUTPUT</a:t>
            </a:r>
          </a:p>
          <a:p>
            <a:r>
              <a:t>Recognition of capacity constraints.</a:t>
            </a:r>
          </a:p>
          <a:p>
            <a:endParaRPr/>
          </a:p>
          <a:p>
            <a:r>
              <a:t>LISTEN FOR / SUPPORT</a:t>
            </a:r>
          </a:p>
          <a:p>
            <a:r>
              <a:t>Positive culture can coexist with real shortages.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“In another room, the calendar keeps turning.”</a:t>
            </a:r>
          </a:p>
          <a:p>
            <a:endParaRPr/>
          </a:p>
          <a:p>
            <a:r>
              <a:t>LITERATURE</a:t>
            </a:r>
          </a:p>
          <a:p>
            <a:r>
              <a:t>“To balance our enthusiasm, we also become willing to consider our limits.”</a:t>
            </a:r>
          </a:p>
          <a:p>
            <a:r>
              <a:t>A Spiritual Principle a Day, July 19</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r>
              <a:t>Recognize both the difficulty and the care already present; gratitude is not presented as a cure for capacity.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OF 43</a:t>
            </a:r>
          </a:p>
          <a:p>
            <a:r>
              <a:t>90-MINUTE WORKING ROUTE: 8.5–9 minutes elapsed (0.5 minutes here). Confirm the actual event slot before rehearsal.</a:t>
            </a:r>
          </a:p>
          <a:p>
            <a:r>
              <a:t>LEAD: Bob. Co-host handles timing, microphones and online access; roles may be swapped.</a:t>
            </a:r>
          </a:p>
          <a:p>
            <a:r>
              <a:t>MODE: Recognition</a:t>
            </a:r>
          </a:p>
          <a:p>
            <a:endParaRPr/>
          </a:p>
          <a:p>
            <a:r>
              <a:t>WORKSHOP STATE</a:t>
            </a:r>
          </a:p>
          <a:p>
            <a:r>
              <a:t>We are establishing why the workshop exists, recognizing different service situations and preparing to explore together.</a:t>
            </a:r>
          </a:p>
          <a:p>
            <a:endParaRPr/>
          </a:p>
          <a:p>
            <a:r>
              <a:t>FACILITATION</a:t>
            </a:r>
          </a:p>
          <a:p>
            <a:r>
              <a:t>Describe a room that reliably works through much the same agenda month after month. The picture now shows repetition and fading connection to the outcome, rather than a gatekeeper rejecting ideas. Say: “The work may still matter. Can the people doing it see whom it helps?” Notice the person pouring coffee: care and gratitude are still present. Do not treat routine as failure.</a:t>
            </a:r>
          </a:p>
          <a:p>
            <a:endParaRPr/>
          </a:p>
          <a:p>
            <a:r>
              <a:t>EXPECTED OUTPUT</a:t>
            </a:r>
          </a:p>
          <a:p>
            <a:r>
              <a:t>Recognition of useful routine becoming disconnected from its visible purpose.</a:t>
            </a:r>
          </a:p>
          <a:p>
            <a:endParaRPr/>
          </a:p>
          <a:p>
            <a:r>
              <a:t>LISTEN FOR / SUPPORT</a:t>
            </a:r>
          </a:p>
          <a:p>
            <a:r>
              <a:t>Distinguish this from the next scenario: here the question is purpose and engagement; next it is room for a member’s contribution.</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“Sometimes willingness is already standing at the door.”</a:t>
            </a:r>
          </a:p>
          <a:p>
            <a:endParaRPr/>
          </a:p>
          <a:p>
            <a:r>
              <a:t>LITERATURE</a:t>
            </a:r>
          </a:p>
          <a:p>
            <a:r>
              <a:t>“We can examine and re-examine our old ideas.”</a:t>
            </a:r>
          </a:p>
          <a:p>
            <a:r>
              <a:t>Basic Text, Chapter Two</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r>
              <a:t>Recognize both the difficulty and the care already present; gratitude is not presented as a cure for capacity.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OF 43</a:t>
            </a:r>
          </a:p>
          <a:p>
            <a:r>
              <a:t>90-MINUTE WORKING ROUTE: 9–9.5 minutes elapsed (0.5 minutes here). Confirm the actual event slot before rehearsal.</a:t>
            </a:r>
          </a:p>
          <a:p>
            <a:r>
              <a:t>LEAD: Bob. Co-host handles timing, microphones and online access; roles may be swapped.</a:t>
            </a:r>
          </a:p>
          <a:p>
            <a:r>
              <a:t>MODE: Recognition</a:t>
            </a:r>
          </a:p>
          <a:p>
            <a:endParaRPr/>
          </a:p>
          <a:p>
            <a:r>
              <a:t>WORKSHOP STATE</a:t>
            </a:r>
          </a:p>
          <a:p>
            <a:r>
              <a:t>We are establishing why the workshop exists, recognizing different service situations and preparing to explore together.</a:t>
            </a:r>
          </a:p>
          <a:p>
            <a:endParaRPr/>
          </a:p>
          <a:p>
            <a:r>
              <a:t>FACILITATION</a:t>
            </a:r>
          </a:p>
          <a:p>
            <a:r>
              <a:t>Say: “An experienced member may be protecting something real. A willing member may also have something useful to add.” Leave both characters human.</a:t>
            </a:r>
          </a:p>
          <a:p>
            <a:endParaRPr/>
          </a:p>
          <a:p>
            <a:r>
              <a:t>EXPECTED OUTPUT</a:t>
            </a:r>
          </a:p>
          <a:p>
            <a:r>
              <a:t>Recognition of trust and choice.</a:t>
            </a:r>
          </a:p>
          <a:p>
            <a:endParaRPr/>
          </a:p>
          <a:p>
            <a:r>
              <a:t>LISTEN FOR / SUPPORT</a:t>
            </a:r>
          </a:p>
          <a:p>
            <a:r>
              <a:t>New ideas are not automatically better. Experience is not automatically obstruction.</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“And sometimes the help is closer than we think.”</a:t>
            </a:r>
          </a:p>
          <a:p>
            <a:endParaRPr/>
          </a:p>
          <a:p>
            <a:r>
              <a:t>LITERATURE</a:t>
            </a:r>
          </a:p>
          <a:p>
            <a:r>
              <a:t>“We come as we are, and we serve best when we are most fully ourselves.”</a:t>
            </a:r>
          </a:p>
          <a:p>
            <a:r>
              <a:t>Living Clean, Chapter Two</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r>
              <a:t>Recognize both the difficulty and the care already present; gratitude is not presented as a cure for capacity.</a:t>
            </a:r>
          </a:p>
          <a:p>
            <a:r>
              <a:t>The experienced people pictured are fictional individuals, not a claim about members of any age or clean time.</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10 OF 43</a:t>
            </a:r>
          </a:p>
          <a:p>
            <a:r>
              <a:t>90-MINUTE WORKING ROUTE: 9.5–10 minutes elapsed (0.5 minutes here). Confirm the actual event slot before rehearsal.</a:t>
            </a:r>
          </a:p>
          <a:p>
            <a:r>
              <a:t>LEAD: Bob. Co-host handles timing, microphones and online access; roles may be swapped.</a:t>
            </a:r>
          </a:p>
          <a:p>
            <a:r>
              <a:t>MODE: Recognition</a:t>
            </a:r>
          </a:p>
          <a:p>
            <a:endParaRPr/>
          </a:p>
          <a:p>
            <a:r>
              <a:t>WORKSHOP STATE</a:t>
            </a:r>
          </a:p>
          <a:p>
            <a:r>
              <a:t>We are establishing why the workshop exists, recognizing different service situations and preparing to explore together.</a:t>
            </a:r>
          </a:p>
          <a:p>
            <a:endParaRPr/>
          </a:p>
          <a:p>
            <a:r>
              <a:t>FACILITATION</a:t>
            </a:r>
          </a:p>
          <a:p>
            <a:r>
              <a:t>Say: “The response is ‘Thank you for your report.’ The room moves on. What might have happened if we made a little room for the request?” Save discussion for the montage.</a:t>
            </a:r>
          </a:p>
          <a:p>
            <a:endParaRPr/>
          </a:p>
          <a:p>
            <a:r>
              <a:t>EXPECTED OUTPUT</a:t>
            </a:r>
          </a:p>
          <a:p>
            <a:r>
              <a:t>Recognition of untapped peer help.</a:t>
            </a:r>
          </a:p>
          <a:p>
            <a:endParaRPr/>
          </a:p>
          <a:p>
            <a:r>
              <a:t>LISTEN FOR / SUPPORT</a:t>
            </a:r>
          </a:p>
          <a:p>
            <a:r>
              <a:t>Region can be a gathering of peer areas, not only officers who dispense answers.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“What do these rooms have in common?”</a:t>
            </a:r>
          </a:p>
          <a:p>
            <a:endParaRPr/>
          </a:p>
          <a:p>
            <a:r>
              <a:t>LITERATURE</a:t>
            </a:r>
          </a:p>
          <a:p>
            <a:r>
              <a:t>“Together, they become able to do what they could not do alone.”</a:t>
            </a:r>
          </a:p>
          <a:p>
            <a:r>
              <a:t>It Works: How and Why, Tradition Nine</a:t>
            </a:r>
          </a:p>
          <a:p>
            <a:r>
              <a:t>The preceding sentences concern groups pooling resources through service boards or committees. This does not promise that help is always available.</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r>
              <a:t>Recognize both the difficulty and the care already present; gratitude is not presented as a cure for capacity.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OF 43</a:t>
            </a:r>
          </a:p>
          <a:p>
            <a:r>
              <a:t>90-MINUTE WORKING ROUTE: 10–12 minutes elapsed (2 minutes here). Confirm the actual event slot before rehearsal.</a:t>
            </a:r>
          </a:p>
          <a:p>
            <a:r>
              <a:t>LEAD: Dennis.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Hear two or three brief observations, including an online voice. Ask: “What do these rooms already have that is worth keeping?” Reflect care, experience, gratitude, relationships or dependable work. Keep the scenarios distinct: capacity, visible purpose, room for ideas and opportunities to ask for help may need different responses.</a:t>
            </a:r>
          </a:p>
          <a:p>
            <a:endParaRPr/>
          </a:p>
          <a:p>
            <a:r>
              <a:t>EXPECTED OUTPUT</a:t>
            </a:r>
          </a:p>
          <a:p>
            <a:r>
              <a:t>A shared picture of different struggles and existing strengths.</a:t>
            </a:r>
          </a:p>
          <a:p>
            <a:endParaRPr/>
          </a:p>
          <a:p>
            <a:r>
              <a:t>LISTEN FOR / SUPPORT</a:t>
            </a:r>
          </a:p>
          <a:p>
            <a:r>
              <a:t>These scenarios overlap, but do not diagnose all of them as a bad attitude.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“Those strengths are part of what we have to work with.”</a:t>
            </a:r>
          </a:p>
          <a:p>
            <a:endParaRPr/>
          </a:p>
          <a:p>
            <a:r>
              <a:t>LITERATURE</a:t>
            </a:r>
          </a:p>
          <a:p>
            <a:r>
              <a:t>“Everything that occurs in the course of NA service must be motivated by the desire to more successfully carry the message of recovery to the addict who still suffers.”</a:t>
            </a:r>
          </a:p>
          <a:p>
            <a:r>
              <a:t>Basic Text, Introduction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OF 43</a:t>
            </a:r>
          </a:p>
          <a:p>
            <a:r>
              <a:t>90-MINUTE WORKING ROUTE: 12–13 minutes elapsed (1 minutes here). Confirm the actual event slot before rehearsal.</a:t>
            </a:r>
          </a:p>
          <a:p>
            <a:r>
              <a:t>LEAD: Dennis.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Reflect the assets the room just named rather than opening another round of reports. Say: “Taking NA for granted and feeling taken for granted are different experiences.” Contribution can renew connection when people see that it matters. Appreciation also includes recognizing limits.</a:t>
            </a:r>
          </a:p>
          <a:p>
            <a:endParaRPr/>
          </a:p>
          <a:p>
            <a:r>
              <a:t>EXPECTED OUTPUT</a:t>
            </a:r>
          </a:p>
          <a:p>
            <a:r>
              <a:t>At least one asset to carry into the activities.</a:t>
            </a:r>
          </a:p>
          <a:p>
            <a:endParaRPr/>
          </a:p>
          <a:p>
            <a:r>
              <a:t>LISTEN FOR / SUPPORT</a:t>
            </a:r>
          </a:p>
          <a:p>
            <a:r>
              <a:t>No gratitude debt. No suggestion that limited availability means insufficient love for NA.</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“A useful beginning has to fit the room we are actually in.”</a:t>
            </a:r>
          </a:p>
          <a:p>
            <a:endParaRPr/>
          </a:p>
          <a:p>
            <a:r>
              <a:t>LITERATURE</a:t>
            </a:r>
          </a:p>
          <a:p>
            <a:r>
              <a:t>“It's also important that we take a look at things that we've done right or that have had a positive impact on ourselves and others.”</a:t>
            </a:r>
          </a:p>
          <a:p>
            <a:r>
              <a:t>The Narcotics Anonymous Step Working Guides, Step Four</a:t>
            </a:r>
          </a:p>
          <a:p>
            <a:r>
              <a:t>Personal inventory guidance. Applied here by analogy to noticing assets as well as challenges.</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OF 43</a:t>
            </a:r>
          </a:p>
          <a:p>
            <a:r>
              <a:t>90-MINUTE WORKING ROUTE: 13–13.5 minutes elapsed (0.5 minutes here). Confirm the actual event slot before rehearsal.</a:t>
            </a:r>
          </a:p>
          <a:p>
            <a:r>
              <a:t>LEAD: Bob. Co-host handles timing, microphones and online access; roles may be swapped.</a:t>
            </a:r>
          </a:p>
          <a:p>
            <a:r>
              <a:t>MODE: Literature anchor</a:t>
            </a:r>
          </a:p>
          <a:p>
            <a:endParaRPr/>
          </a:p>
          <a:p>
            <a:r>
              <a:t>WORKSHOP STATE</a:t>
            </a:r>
          </a:p>
          <a:p>
            <a:r>
              <a:t>We are establishing why the workshop exists, recognizing different service situations and preparing to explore together.</a:t>
            </a:r>
          </a:p>
          <a:p>
            <a:endParaRPr/>
          </a:p>
          <a:p>
            <a:r>
              <a:t>FACILITATION</a:t>
            </a:r>
          </a:p>
          <a:p>
            <a:r>
              <a:t>Read the quote. Connect it directly to two contrasting scenarios: another hour or a shorter drive may help an exhausted friendly area; being heard and trusted may matter in a tightly controlled room. Several problems can coexist. Move on without inviting another set of stories.</a:t>
            </a:r>
          </a:p>
          <a:p>
            <a:endParaRPr/>
          </a:p>
          <a:p>
            <a:r>
              <a:t>EXPECTED OUTPUT</a:t>
            </a:r>
          </a:p>
          <a:p>
            <a:r>
              <a:t>Permission to arrive at different useful beginnings.</a:t>
            </a:r>
          </a:p>
          <a:p>
            <a:endParaRPr/>
          </a:p>
          <a:p>
            <a:r>
              <a:t>LISTEN FOR / SUPPORT</a:t>
            </a:r>
          </a:p>
          <a:p>
            <a:r>
              <a:t>Unity supports varied approaches within principles and responsibility.</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“And our picture of who needs us may be incomplete.”</a:t>
            </a:r>
          </a:p>
          <a:p>
            <a:endParaRPr/>
          </a:p>
          <a:p>
            <a:r>
              <a:t>LITERATURE</a:t>
            </a:r>
          </a:p>
          <a:p>
            <a:r>
              <a:t>“One size does not fit all, and unity does not equal uniformity.”</a:t>
            </a:r>
          </a:p>
          <a:p>
            <a:r>
              <a:t>Guiding Principles, Tradition One</a:t>
            </a:r>
          </a:p>
          <a:p>
            <a:r>
              <a:t>The Tradition One closing reading concerns varied ways to live principles in unity. It does not erase qualifications or accountability.</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OF 43</a:t>
            </a:r>
          </a:p>
          <a:p>
            <a:r>
              <a:t>90-MINUTE WORKING ROUTE: 13.5–16.5 minutes elapsed (3 minutes here). Confirm the actual event slot before rehearsal.</a:t>
            </a:r>
          </a:p>
          <a:p>
            <a:r>
              <a:t>LEAD: Dennis.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Start with attendance as an easy doorway: “How is meeting attendance where you are?” Hear one strong or growing report and one uneven or struggling report, including Team Online if possible. Welcome both. For a strong report ask, “What seems to help people return?” For a weaker report ask, “What changes have you noticed?” Then move beyond numbers: “Who might still be missing from the picture, even when the room is full?” Ask about particular circumstances: times, distance, language, mobility, hearing the discussion, identification and belonging. Include people who came once, people who stopped attending and established members who may still need the message. Attendance describes part of the situation; it does not explain an absent person’s experience.</a:t>
            </a:r>
          </a:p>
          <a:p>
            <a:endParaRPr/>
          </a:p>
          <a:p>
            <a:r>
              <a:t>EXPECTED OUTPUT</a:t>
            </a:r>
          </a:p>
          <a:p>
            <a:r>
              <a:t>An observation about participation and a specific question about whom the meeting may not be reaching.</a:t>
            </a:r>
          </a:p>
          <a:p>
            <a:endParaRPr/>
          </a:p>
          <a:p>
            <a:r>
              <a:t>LISTEN FOR / SUPPORT</a:t>
            </a:r>
          </a:p>
          <a:p>
            <a:r>
              <a:t>Do not force a negative interpretation onto healthy attendance. A full room can be appreciated while we stay curious. Avoid names, presumed motives or using attendance as a spiritual score.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“We can notice a pattern from inside the room. The people affected may tell a different story about it.”</a:t>
            </a:r>
          </a:p>
          <a:p>
            <a:endParaRPr/>
          </a:p>
          <a:p>
            <a:r>
              <a:t>LITERATURE</a:t>
            </a:r>
          </a:p>
          <a:p>
            <a:r>
              <a:t>“Who are we missing and how can we include them?”</a:t>
            </a:r>
          </a:p>
          <a:p>
            <a:r>
              <a:t>Guiding Principles, Tradition One</a:t>
            </a:r>
          </a:p>
          <a:p>
            <a:r>
              <a:t>Excerpt from inventory question 3. The question asks groups to consider welcome and inclusion.</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OF 43</a:t>
            </a:r>
          </a:p>
          <a:p>
            <a:r>
              <a:t>90-MINUTE WORKING ROUTE: 16.5–18.5 minutes elapsed (2 minutes here). Confirm the actual event slot before rehearsal.</a:t>
            </a:r>
          </a:p>
          <a:p>
            <a:r>
              <a:t>LEAD: Bob.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Make the progression explicit: “The last question was what we notice about participation. This question is whose experience could change our explanation.” Use one observation just offered. If needed use a fictional example: “We say a member does not want to help. They might say they would gladly help, but cannot make another evening meeting.” Ask for one useful question to that person, such as “What would make participation workable for you?” Invite an online response if that perspective has not been heard. Briefly name how the answer could change the service response: timing, access, how we invite someone, or the task itself. These are possibilities to explore, not explanations we know to be true.</a:t>
            </a:r>
          </a:p>
          <a:p>
            <a:endParaRPr/>
          </a:p>
          <a:p>
            <a:r>
              <a:t>EXPECTED OUTPUT</a:t>
            </a:r>
          </a:p>
          <a:p>
            <a:r>
              <a:t>One question to ask an affected person and one way their answer could change our approach.</a:t>
            </a:r>
          </a:p>
          <a:p>
            <a:endParaRPr/>
          </a:p>
          <a:p>
            <a:r>
              <a:t>LISTEN FOR / SUPPORT</a:t>
            </a:r>
          </a:p>
          <a:p>
            <a:r>
              <a:t>Keep the distinction between observation, our explanation and the person’s own account. Do not turn this into another list of missing groups or a discussion of policy.</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“When people help us understand the need, they can also help shape what we build.”</a:t>
            </a:r>
          </a:p>
          <a:p>
            <a:endParaRPr/>
          </a:p>
          <a:p>
            <a:r>
              <a:t>LITERATURE</a:t>
            </a:r>
          </a:p>
          <a:p>
            <a:r>
              <a:t>“But the newest members are not the only addicts who need the message of recovery.”</a:t>
            </a:r>
          </a:p>
          <a:p>
            <a:r>
              <a:t>It Works: How and Why, Tradition Five</a:t>
            </a:r>
          </a:p>
          <a:p>
            <a:r>
              <a:t>Continues by recognizing any member may still suffer, regardless of clean time. Newcomers remain important.</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OF 43</a:t>
            </a:r>
          </a:p>
          <a:p>
            <a:r>
              <a:t>90-MINUTE WORKING ROUTE: 18.5–20 minutes elapsed (1.5 minutes here). Confirm the actual event slot before rehearsal.</a:t>
            </a:r>
          </a:p>
          <a:p>
            <a:r>
              <a:t>LEAD: Dennis. Co-host handles timing, microphones and online access; roles may be swapped.</a:t>
            </a:r>
          </a:p>
          <a:p>
            <a:r>
              <a:t>MODE: Whole room</a:t>
            </a:r>
          </a:p>
          <a:p>
            <a:endParaRPr/>
          </a:p>
          <a:p>
            <a:r>
              <a:t>WORKSHOP STATE</a:t>
            </a:r>
          </a:p>
          <a:p>
            <a:r>
              <a:t>We are establishing why the workshop exists, recognizing different service situations and preparing to explore together.</a:t>
            </a:r>
          </a:p>
          <a:p>
            <a:endParaRPr/>
          </a:p>
          <a:p>
            <a:r>
              <a:t>FACILITATION</a:t>
            </a:r>
          </a:p>
          <a:p>
            <a:r>
              <a:t>Connect directly to the previous slide: a person whose experience matters in understanding a need can also have a voice in shaping the response. Read the two invitations. Ask for one brief memory of what made service meaningful at the beginning. Listen for being trusted, learning, feeling useful or seeing whom the work helped. A familiar task can offer that experience just as a new project can.</a:t>
            </a:r>
          </a:p>
          <a:p>
            <a:endParaRPr/>
          </a:p>
          <a:p>
            <a:r>
              <a:t>EXPECTED OUTPUT</a:t>
            </a:r>
          </a:p>
          <a:p>
            <a:r>
              <a:t>A quality that could make an inherited responsibility meaningful.</a:t>
            </a:r>
          </a:p>
          <a:p>
            <a:endParaRPr/>
          </a:p>
          <a:p>
            <a:r>
              <a:t>LISTEN FOR / SUPPORT</a:t>
            </a:r>
          </a:p>
          <a:p>
            <a:r>
              <a:t>People can help shape a response and still honor qualifications, group conscience and accountability.</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“The purpose gives us a reason to keep looking at the way we do the work.”</a:t>
            </a:r>
          </a:p>
          <a:p>
            <a:endParaRPr/>
          </a:p>
          <a:p>
            <a:r>
              <a:t>LITERATURE</a:t>
            </a:r>
          </a:p>
          <a:p>
            <a:r>
              <a:t>“In contributing to our common welfare, we find meaning and joy. In creative action we find love and purpose.”</a:t>
            </a:r>
          </a:p>
          <a:p>
            <a:r>
              <a:t>Guiding Principles, Tradition One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OF 43</a:t>
            </a:r>
          </a:p>
          <a:p>
            <a:r>
              <a:t>90-MINUTE WORKING ROUTE: 20–20.5 minutes elapsed (0.5 minutes here). Confirm the actual event slot before rehearsal.</a:t>
            </a:r>
          </a:p>
          <a:p>
            <a:r>
              <a:t>LEAD: Bob. Co-host handles timing, microphones and online access; roles may be swapped.</a:t>
            </a:r>
          </a:p>
          <a:p>
            <a:r>
              <a:t>MODE: Literature anchor</a:t>
            </a:r>
          </a:p>
          <a:p>
            <a:endParaRPr/>
          </a:p>
          <a:p>
            <a:r>
              <a:t>WORKSHOP STATE</a:t>
            </a:r>
          </a:p>
          <a:p>
            <a:r>
              <a:t>We are establishing why the workshop exists, recognizing different service situations and preparing to explore together.</a:t>
            </a:r>
          </a:p>
          <a:p>
            <a:endParaRPr/>
          </a:p>
          <a:p>
            <a:r>
              <a:t>FACILITATION</a:t>
            </a:r>
          </a:p>
          <a:p>
            <a:r>
              <a:t>Read the title, then connect the literature to the activities: “We can keep the purpose in view while we try a different conversation or a more workable way to participate.” Keep this as a bridge, not another discussion.</a:t>
            </a:r>
          </a:p>
          <a:p>
            <a:endParaRPr/>
          </a:p>
          <a:p>
            <a:r>
              <a:t>EXPECTED OUTPUT</a:t>
            </a:r>
          </a:p>
          <a:p>
            <a:r>
              <a:t>Shared purpose before the games.</a:t>
            </a:r>
          </a:p>
          <a:p>
            <a:endParaRPr/>
          </a:p>
          <a:p>
            <a:r>
              <a:t>LISTEN FOR / SUPPORT</a:t>
            </a:r>
          </a:p>
          <a:p>
            <a:r>
              <a:t>Do not use the quote to declare the hosts’ preferred solution correct.</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“Now we get to try that together. Here is how the games connect.”</a:t>
            </a:r>
          </a:p>
          <a:p>
            <a:endParaRPr/>
          </a:p>
          <a:p>
            <a:r>
              <a:t>LITERATURE</a:t>
            </a:r>
          </a:p>
          <a:p>
            <a:r>
              <a:t>“Everything that occurs in the course of NA service must be motivated by the desire to more successfully carry the message of recovery to the addict who still suffers.”</a:t>
            </a:r>
          </a:p>
          <a:p>
            <a:r>
              <a:t>Basic Text, Introduction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Original supplied event artwork preserved unchanged.</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18 OF 43</a:t>
            </a:r>
          </a:p>
          <a:p>
            <a:r>
              <a:t>90-MINUTE WORKING ROUTE: 20.5–22 minutes elapsed (1.5 minutes here). Confirm the actual event slot before rehearsal.</a:t>
            </a:r>
          </a:p>
          <a:p>
            <a:r>
              <a:t>LEAD: Dennis. Co-host handles timing, microphones and online access; roles may be swapped.</a:t>
            </a:r>
          </a:p>
          <a:p>
            <a:r>
              <a:t>MODE: Game introduction</a:t>
            </a:r>
          </a:p>
          <a:p>
            <a:endParaRPr/>
          </a:p>
          <a:p>
            <a:r>
              <a:t>WORKSHOP STATE</a:t>
            </a:r>
          </a:p>
          <a:p>
            <a:r>
              <a:t>We are establishing why the workshop exists, recognizing different service situations and preparing to explore together.</a:t>
            </a:r>
          </a:p>
          <a:p>
            <a:endParaRPr/>
          </a:p>
          <a:p>
            <a:r>
              <a:t>FACILITATION</a:t>
            </a:r>
          </a:p>
          <a:p>
            <a:r>
              <a:t>Introduce the cooperative game-show format before forming teams. “First we will remember what a contribution can make possible. Then we will practice an invitation that makes room for a person. Finally we will use the same situation in a short scene and try a different response.” Explain that Round 2 is a warm-up for Round 3, not a second attempt at the same exercise. Each round includes table work and a whole-room share. There are no scores. Writing, reading or suggesting a line all count. Three teams, including Team Online, will share scenes publicly; every team creates one. We can be playful without needing anyone to be a performer.</a:t>
            </a:r>
          </a:p>
          <a:p>
            <a:endParaRPr/>
          </a:p>
          <a:p>
            <a:r>
              <a:t>EXPECTED OUTPUT</a:t>
            </a:r>
          </a:p>
          <a:p>
            <a:r>
              <a:t>Participants know the game format, the three distinct tasks and what will carry forward.</a:t>
            </a:r>
          </a:p>
          <a:p>
            <a:endParaRPr/>
          </a:p>
          <a:p>
            <a:r>
              <a:t>LISTEN FOR / SUPPORT</a:t>
            </a:r>
          </a:p>
          <a:p>
            <a:r>
              <a:t>Present the roadmap briefly. Full instructions arrive one round at a time.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“Your fellow players are already beside you.”</a:t>
            </a:r>
          </a:p>
          <a:p>
            <a:endParaRPr/>
          </a:p>
          <a:p>
            <a:r>
              <a:t>LITERATURE</a:t>
            </a:r>
          </a:p>
          <a:p>
            <a:r>
              <a:t>“We work separately and together to help the newcomer and for our common good.”</a:t>
            </a:r>
          </a:p>
          <a:p>
            <a:r>
              <a:t>Basic Text, Introduction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19 OF 43</a:t>
            </a:r>
          </a:p>
          <a:p>
            <a:r>
              <a:t>90-MINUTE WORKING ROUTE: 22–23 minutes elapsed (1 minutes here). Confirm the actual event slot before rehearsal.</a:t>
            </a:r>
          </a:p>
          <a:p>
            <a:r>
              <a:t>LEAD: Dennis. Co-host handles timing, microphones and online access; roles may be swapped.</a:t>
            </a:r>
          </a:p>
          <a:p>
            <a:r>
              <a:t>MODE: Team setup</a:t>
            </a:r>
          </a:p>
          <a:p>
            <a:endParaRPr/>
          </a:p>
          <a:p>
            <a:r>
              <a:t>WORKSHOP STATE</a:t>
            </a:r>
          </a:p>
          <a:p>
            <a:r>
              <a:t>We are establishing why the workshop exists, recognizing different service situations and preparing to explore together.</a:t>
            </a:r>
          </a:p>
          <a:p>
            <a:endParaRPr/>
          </a:p>
          <a:p>
            <a:r>
              <a:t>FACILITATION</a:t>
            </a:r>
          </a:p>
          <a:p>
            <a:r>
              <a:t>Give teams a minute to choose a name, a recorder and a willing reporter. These can change between rounds. Bob checks that Team Online has a shared writing route and can hear the room. The hosts will choose public reports within the available time and collect other written contributions. Do not require every table to introduce itself.</a:t>
            </a:r>
          </a:p>
          <a:p>
            <a:endParaRPr/>
          </a:p>
          <a:p>
            <a:r>
              <a:t>EXPECTED OUTPUT</a:t>
            </a:r>
          </a:p>
          <a:p>
            <a:r>
              <a:t>Teams ready, participation choices clear, public performance limit announced.</a:t>
            </a:r>
          </a:p>
          <a:p>
            <a:endParaRPr/>
          </a:p>
          <a:p>
            <a:r>
              <a:t>LISTEN FOR / SUPPORT</a:t>
            </a:r>
          </a:p>
          <a:p>
            <a:r>
              <a:t>Cooperation rather than winning. No compulsory acting or disclosure.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“Round one begins with the many ways we support NA.”</a:t>
            </a:r>
          </a:p>
          <a:p>
            <a:endParaRPr/>
          </a:p>
          <a:p>
            <a:r>
              <a:t>LITERATURE</a:t>
            </a:r>
          </a:p>
          <a:p>
            <a:r>
              <a:t>“We work separately and together to help the newcomer and for our common good.”</a:t>
            </a:r>
          </a:p>
          <a:p>
            <a:r>
              <a:t>Basic Text, Introduction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20 OF 43</a:t>
            </a:r>
          </a:p>
          <a:p>
            <a:r>
              <a:t>90-MINUTE WORKING ROUTE: 23–24 minutes elapsed (1 minutes here). Confirm the actual event slot before rehearsal.</a:t>
            </a:r>
          </a:p>
          <a:p>
            <a:r>
              <a:t>LEAD: Bob. Co-host handles timing, microphones and online access; roles may be swapped.</a:t>
            </a:r>
          </a:p>
          <a:p>
            <a:r>
              <a:t>MODE: Round 1: opening principle</a:t>
            </a:r>
          </a:p>
          <a:p>
            <a:endParaRPr/>
          </a:p>
          <a:p>
            <a:r>
              <a:t>WORKSHOP STATE</a:t>
            </a:r>
          </a:p>
          <a:p>
            <a:r>
              <a:t>We are remembering specific contributions and the outcomes they made possible. Each team will select two or three pairs.</a:t>
            </a:r>
          </a:p>
          <a:p>
            <a:endParaRPr/>
          </a:p>
          <a:p>
            <a:r>
              <a:t>FACILITATION</a:t>
            </a:r>
          </a:p>
          <a:p>
            <a:r>
              <a:t>Read the Seventh Tradition quotation and pause on the equal importance of time, energy and money. Say: “A member may not know where their willingness fits. Some of the contributions that changed our experience were never a position at all.” This opens the round; avoid another discussion here.</a:t>
            </a:r>
          </a:p>
          <a:p>
            <a:endParaRPr/>
          </a:p>
          <a:p>
            <a:r>
              <a:t>EXPECTED OUTPUT</a:t>
            </a:r>
          </a:p>
          <a:p>
            <a:r>
              <a:t>A shared understanding of contribution before the team activity.</a:t>
            </a:r>
          </a:p>
          <a:p>
            <a:endParaRPr/>
          </a:p>
          <a:p>
            <a:r>
              <a:t>LISTEN FOR / SUPPORT</a:t>
            </a:r>
          </a:p>
          <a:p>
            <a:r>
              <a:t>This broadens our understanding of contribution without substituting different wording for the Seventh Tradition.</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“Here is the question to take to your table.”</a:t>
            </a:r>
          </a:p>
          <a:p>
            <a:endParaRPr/>
          </a:p>
          <a:p>
            <a:r>
              <a:t>LITERATURE</a:t>
            </a:r>
          </a:p>
          <a:p>
            <a:r>
              <a:t>“Money put in the basket, time put into setting up the meeting room, energy put into making newcomers welcome—all are part of the responsibility of the group, and all are equally important contributions to the self-supporting NA group.”</a:t>
            </a:r>
          </a:p>
          <a:p>
            <a:r>
              <a:t>It Works: How and Why, Tradition Seven</a:t>
            </a:r>
          </a:p>
          <a:p>
            <a:r>
              <a:t>Tradition Seven discussion affirms equally important contributions of money, time, and energy. It does not change the wording of the Tradition.</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Original supplied event artwork preserved unchanged.</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21 OF 43</a:t>
            </a:r>
          </a:p>
          <a:p>
            <a:r>
              <a:t>90-MINUTE WORKING ROUTE: 24–25 minutes elapsed (1 minutes here). Confirm the actual event slot before rehearsal.</a:t>
            </a:r>
          </a:p>
          <a:p>
            <a:r>
              <a:t>LEAD: Bob. Co-host handles timing, microphones and online access; roles may be swapped.</a:t>
            </a:r>
          </a:p>
          <a:p>
            <a:r>
              <a:t>MODE: Round 1</a:t>
            </a:r>
          </a:p>
          <a:p>
            <a:endParaRPr/>
          </a:p>
          <a:p>
            <a:r>
              <a:t>WORKSHOP STATE</a:t>
            </a:r>
          </a:p>
          <a:p>
            <a:r>
              <a:t>We are remembering specific contributions and the outcomes they made possible. Each team will select two or three pairs.</a:t>
            </a:r>
          </a:p>
          <a:p>
            <a:endParaRPr/>
          </a:p>
          <a:p>
            <a:r>
              <a:t>FACILITATION</a:t>
            </a:r>
          </a:p>
          <a:p>
            <a:r>
              <a:t>Read the favorite question exactly. Explain the pair we want: a specific contribution and the difference it made possible. Give a brief ordinary example: “Someone invited me to set up the chairs with them. That gave me a reason to arrive early and feel part of the group.” The outcome is something the person could do, experience or become because of the contribution. Teams will choose two or three pairs that help show the range of contributions. These are not awards for the most moving story.</a:t>
            </a:r>
          </a:p>
          <a:p>
            <a:endParaRPr/>
          </a:p>
          <a:p>
            <a:r>
              <a:t>EXPECTED OUTPUT</a:t>
            </a:r>
          </a:p>
          <a:p>
            <a:r>
              <a:t>Everyone understands the contribution-and-outcome pair before table time begins.</a:t>
            </a:r>
          </a:p>
          <a:p>
            <a:endParaRPr/>
          </a:p>
          <a:p>
            <a:r>
              <a:t>LISTEN FOR / SUPPORT</a:t>
            </a:r>
          </a:p>
          <a:p>
            <a:r>
              <a:t>A small, ordinary contribution is enough.</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“Keep both halves together as you share. You have fifteen minutes.”</a:t>
            </a:r>
          </a:p>
          <a:p>
            <a:endParaRPr/>
          </a:p>
          <a:p>
            <a:r>
              <a:t>LITERATURE</a:t>
            </a:r>
          </a:p>
          <a:p>
            <a:r>
              <a:t>“When we make a contribution, whether to a conversation or to a basket, we are participating in something—we are part of it.”</a:t>
            </a:r>
          </a:p>
          <a:p>
            <a:r>
              <a:t>Guiding Principles, Tradition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22 OF 43</a:t>
            </a:r>
          </a:p>
          <a:p>
            <a:r>
              <a:t>90-MINUTE WORKING ROUTE: 25–40 minutes elapsed (15 minutes here). Confirm the actual event slot before rehearsal.</a:t>
            </a:r>
          </a:p>
          <a:p>
            <a:r>
              <a:t>LEAD: Bob. Co-host handles timing, microphones and online access; roles may be swapped.</a:t>
            </a:r>
          </a:p>
          <a:p>
            <a:r>
              <a:t>MODE: Round 1: team time</a:t>
            </a:r>
          </a:p>
          <a:p>
            <a:endParaRPr/>
          </a:p>
          <a:p>
            <a:r>
              <a:t>WORKSHOP STATE</a:t>
            </a:r>
          </a:p>
          <a:p>
            <a:r>
              <a:t>We are remembering specific contributions and the outcomes they made possible. Each team will select two or three pairs.</a:t>
            </a:r>
          </a:p>
          <a:p>
            <a:endParaRPr/>
          </a:p>
          <a:p>
            <a:r>
              <a:t>FACILITATION</a:t>
            </a:r>
          </a:p>
          <a:p>
            <a:r>
              <a:t>Leave this question and the full instructions on screen for fifteen minutes. First minute: remember a contribution quietly. Next nine minutes: invite each person to share, roughly ninety seconds each for a table of six. Others may help clarify the effect without taking over the story. Final five minutes: discuss the patterns and choose two or three distinct contribution-and-outcome pairs to share with the room. Write each in one or two short sentences. Choose examples for what they help us understand, not the drama of the story. Passing is welcome. At minutes 10 and 13 give selection and two-minute cues. Coach vague examples: “What did they actually do? What did that make possible for you?”</a:t>
            </a:r>
          </a:p>
          <a:p>
            <a:endParaRPr/>
          </a:p>
          <a:p>
            <a:r>
              <a:t>EXPECTED OUTPUT</a:t>
            </a:r>
          </a:p>
          <a:p>
            <a:r>
              <a:t>Two or three written pairs, each naming a concrete contribution and the outcome or opportunity it enabled.</a:t>
            </a:r>
          </a:p>
          <a:p>
            <a:endParaRPr/>
          </a:p>
          <a:p>
            <a:r>
              <a:t>LISTEN FOR / SUPPORT</a:t>
            </a:r>
          </a:p>
          <a:p>
            <a:r>
              <a:t>A feeling can be part of the outcome; help the team make it specific, such as feeling welcome enough to return or supported enough to try service. Gratitude is not a debt to repay.</a:t>
            </a:r>
          </a:p>
          <a:p>
            <a:endParaRPr/>
          </a:p>
          <a:p>
            <a:r>
              <a:t>ONLINE EQUIVALENT</a:t>
            </a:r>
          </a:p>
          <a:p>
            <a:r>
              <a:t>Repeat room contributions into the microphone, pause for online replies, and give written answers equal weight. Team Online receives the same prompt and full working time. Post the favorite basket question and 15-minute schedule before the timer starts. Invite each online member to share or pass; agree two or three pairs in the shared channel.</a:t>
            </a:r>
          </a:p>
          <a:p>
            <a:endParaRPr/>
          </a:p>
          <a:p>
            <a:r>
              <a:t>TRANSITION</a:t>
            </a:r>
          </a:p>
          <a:p>
            <a:r>
              <a:t>“Let’s hear both halves: what someone contributed, and what it opened up.”</a:t>
            </a:r>
          </a:p>
          <a:p>
            <a:endParaRPr/>
          </a:p>
          <a:p>
            <a:r>
              <a:t>LITERATURE</a:t>
            </a:r>
          </a:p>
          <a:p>
            <a:r>
              <a:t>“Every act of service, no matter how small, is a contribution demonstrating our commitment and our gratitude.”</a:t>
            </a:r>
          </a:p>
          <a:p>
            <a:r>
              <a:t>Guiding Principles, Tradition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23 OF 43</a:t>
            </a:r>
          </a:p>
          <a:p>
            <a:r>
              <a:t>90-MINUTE WORKING ROUTE: 40–45 minutes elapsed (5 minutes here). Confirm the actual event slot before rehearsal.</a:t>
            </a:r>
          </a:p>
          <a:p>
            <a:r>
              <a:t>LEAD: Bob. Co-host handles timing, microphones and online access; roles may be swapped.</a:t>
            </a:r>
          </a:p>
          <a:p>
            <a:r>
              <a:t>MODE: Round 1: sharing</a:t>
            </a:r>
          </a:p>
          <a:p>
            <a:endParaRPr/>
          </a:p>
          <a:p>
            <a:r>
              <a:t>WORKSHOP STATE</a:t>
            </a:r>
          </a:p>
          <a:p>
            <a:r>
              <a:t>We are remembering specific contributions and the outcomes they made possible. Each team will select two or three pairs.</a:t>
            </a:r>
          </a:p>
          <a:p>
            <a:endParaRPr/>
          </a:p>
          <a:p>
            <a:r>
              <a:t>FACILITATION</a:t>
            </a:r>
          </a:p>
          <a:p>
            <a:r>
              <a:t>Invite up to six teams, including Team Online, to share their two or three selected pairs in about forty seconds per team. Ask for the pair rather than the whole personal story. If there are more teams, announce the reporting limit before starting and collect or post every team’s pairs; invite unreported teams first in the next round. Use the remaining minute to reflect the range: welcome, access, confidence, capability, belonging or recovery. Say: “When we ask for help, can we help someone see that connection between what they bring and what becomes possible?” Keep appreciation warm and avoid ranking examples.</a:t>
            </a:r>
          </a:p>
          <a:p>
            <a:endParaRPr/>
          </a:p>
          <a:p>
            <a:r>
              <a:t>EXPECTED OUTPUT</a:t>
            </a:r>
          </a:p>
          <a:p>
            <a:r>
              <a:t>The room hears varied contributions linked to outcomes; every team retains or submits its two or three pairs.</a:t>
            </a:r>
          </a:p>
          <a:p>
            <a:endParaRPr/>
          </a:p>
          <a:p>
            <a:r>
              <a:t>LISTEN FOR / SUPPORT</a:t>
            </a:r>
          </a:p>
          <a:p>
            <a:r>
              <a:t>If someone says only “They cared,” gently ask what that care looked like and what it enabled. Do not use the stories to pressure anyone into more service.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“Those contributions often started when someone made room for us. Now we will practice making room for someone else.”</a:t>
            </a:r>
          </a:p>
          <a:p>
            <a:endParaRPr/>
          </a:p>
          <a:p>
            <a:r>
              <a:t>LITERATURE</a:t>
            </a:r>
          </a:p>
          <a:p>
            <a:r>
              <a:t>“Each of us shares responsibility for our Fellowship. When we take responsibility, NA starts to feel like it belongs to us.”</a:t>
            </a:r>
          </a:p>
          <a:p>
            <a:r>
              <a:t>Guiding Principles, Tradition One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24 OF 43</a:t>
            </a:r>
          </a:p>
          <a:p>
            <a:r>
              <a:t>90-MINUTE WORKING ROUTE: 45–45.5 minutes elapsed (0.5 minutes here). Confirm the actual event slot before rehearsal.</a:t>
            </a:r>
          </a:p>
          <a:p>
            <a:r>
              <a:t>LEAD: Bob. Co-host handles timing, microphones and online access; roles may be swapped.</a:t>
            </a:r>
          </a:p>
          <a:p>
            <a:r>
              <a:t>MODE: Round 2: opening principle</a:t>
            </a:r>
          </a:p>
          <a:p>
            <a:endParaRPr/>
          </a:p>
          <a:p>
            <a:r>
              <a:t>WORKSHOP STATE</a:t>
            </a:r>
          </a:p>
          <a:p>
            <a:r>
              <a:t>This round is the invitation warm-up for New Line. Teams write an invitation to one person, then listen for a response to carry into the scene.</a:t>
            </a:r>
          </a:p>
          <a:p>
            <a:endParaRPr/>
          </a:p>
          <a:p>
            <a:r>
              <a:t>FACILITATION</a:t>
            </a:r>
          </a:p>
          <a:p>
            <a:r>
              <a:t>Read the quotation and the short old-business/new-business line. Link it to the last round: “We have seen that small contributions can matter. Humility helps us ask what this person can offer and what we can honestly support.” No separate discussion here.</a:t>
            </a:r>
          </a:p>
          <a:p>
            <a:endParaRPr/>
          </a:p>
          <a:p>
            <a:r>
              <a:t>EXPECTED OUTPUT</a:t>
            </a:r>
          </a:p>
          <a:p>
            <a:r>
              <a:t>Permission to ask, receive, reconsider and acknowledge limits.</a:t>
            </a:r>
          </a:p>
          <a:p>
            <a:endParaRPr/>
          </a:p>
          <a:p>
            <a:r>
              <a:t>LISTEN FOR / SUPPORT</a:t>
            </a:r>
          </a:p>
          <a:p>
            <a:r>
              <a:t>Quote context includes service bodies seeking guidance, not only individuals improving themselves.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“The person matters as much as the vacancy we want to fill.”</a:t>
            </a:r>
          </a:p>
          <a:p>
            <a:endParaRPr/>
          </a:p>
          <a:p>
            <a:r>
              <a:t>LITERATURE</a:t>
            </a:r>
          </a:p>
          <a:p>
            <a:r>
              <a:t>“The principle of humility also applies to the boards and committees spoken of in our Ninth Tradition.”</a:t>
            </a:r>
          </a:p>
          <a:p>
            <a:r>
              <a:t>It Works: How and Why, Tradition Nine</a:t>
            </a:r>
          </a:p>
          <a:p>
            <a:r>
              <a:t>The following paragraph calls for awareness of limitations, seeking guidance, and simple, direct communication. Humility recognizes capacity as well as limits.</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Original supplied event artwork preserved unchanged.</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25 OF 43</a:t>
            </a:r>
          </a:p>
          <a:p>
            <a:r>
              <a:t>90-MINUTE WORKING ROUTE: 45.5–46 minutes elapsed (0.5 minutes here). Confirm the actual event slot before rehearsal.</a:t>
            </a:r>
          </a:p>
          <a:p>
            <a:r>
              <a:t>LEAD: Bob. Co-host handles timing, microphones and online access; roles may be swapped.</a:t>
            </a:r>
          </a:p>
          <a:p>
            <a:r>
              <a:t>MODE: Round 2: opening principle</a:t>
            </a:r>
          </a:p>
          <a:p>
            <a:endParaRPr/>
          </a:p>
          <a:p>
            <a:r>
              <a:t>WORKSHOP STATE</a:t>
            </a:r>
          </a:p>
          <a:p>
            <a:r>
              <a:t>This round is the invitation warm-up for New Line. Teams write an invitation to one person, then listen for a response to carry into the scene.</a:t>
            </a:r>
          </a:p>
          <a:p>
            <a:endParaRPr/>
          </a:p>
          <a:p>
            <a:r>
              <a:t>FACILITATION</a:t>
            </a:r>
          </a:p>
          <a:p>
            <a:r>
              <a:t>Read the main question and Bob’s people-matter line. Let them stand without opening another report round. Tell teams that they will answer this question in the support they include in their invitation.</a:t>
            </a:r>
          </a:p>
          <a:p>
            <a:endParaRPr/>
          </a:p>
          <a:p>
            <a:r>
              <a:t>EXPECTED OUTPUT</a:t>
            </a:r>
          </a:p>
          <a:p>
            <a:r>
              <a:t>A question about participation and support to guide the upcoming invitation.</a:t>
            </a:r>
          </a:p>
          <a:p>
            <a:endParaRPr/>
          </a:p>
          <a:p>
            <a:r>
              <a:t>LISTEN FOR / SUPPORT</a:t>
            </a:r>
          </a:p>
          <a:p>
            <a:r>
              <a:t>Election is not orientation. Mentoring cannot be silently assigned to another exhausted member.</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“We will start with the invitation. In the next round we will see what happens when someone answers.”</a:t>
            </a:r>
          </a:p>
          <a:p>
            <a:endParaRPr/>
          </a:p>
          <a:p>
            <a:r>
              <a:t>LITERATURE</a:t>
            </a:r>
          </a:p>
          <a:p>
            <a:r>
              <a:t>“We come as we are, and we serve best when we are most fully ourselves.”</a:t>
            </a:r>
          </a:p>
          <a:p>
            <a:r>
              <a:t>Living Clean, Chapter Two</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26 OF 43</a:t>
            </a:r>
          </a:p>
          <a:p>
            <a:r>
              <a:t>90-MINUTE WORKING ROUTE: 46–46.5 minutes elapsed (0.5 minutes here). Confirm the actual event slot before rehearsal.</a:t>
            </a:r>
          </a:p>
          <a:p>
            <a:r>
              <a:t>LEAD: Dennis. Co-host handles timing, microphones and online access; roles may be swapped.</a:t>
            </a:r>
          </a:p>
          <a:p>
            <a:r>
              <a:t>MODE: Round 2</a:t>
            </a:r>
          </a:p>
          <a:p>
            <a:endParaRPr/>
          </a:p>
          <a:p>
            <a:r>
              <a:t>WORKSHOP STATE</a:t>
            </a:r>
          </a:p>
          <a:p>
            <a:r>
              <a:t>This round is the invitation warm-up for New Line. Teams write an invitation to one person, then listen for a response to carry into the scene.</a:t>
            </a:r>
          </a:p>
          <a:p>
            <a:endParaRPr/>
          </a:p>
          <a:p>
            <a:r>
              <a:t>FACILITATION</a:t>
            </a:r>
          </a:p>
          <a:p>
            <a:r>
              <a:t>Name the link plainly: this is the invitation warm-up for New Line. Teams will write two to four natural sentences to one person, making a useful contribution and the help around it understandable. In Round 3 the same person will respond with a concern, a limit or an idea. Keep the same need and available time throughout.</a:t>
            </a:r>
          </a:p>
          <a:p>
            <a:endParaRPr/>
          </a:p>
          <a:p>
            <a:r>
              <a:t>EXPECTED OUTPUT</a:t>
            </a:r>
          </a:p>
          <a:p>
            <a:r>
              <a:t>Teams understand the distinct output now: the words of one invitation, ready to use in the next round.</a:t>
            </a:r>
          </a:p>
          <a:p>
            <a:endParaRPr/>
          </a:p>
          <a:p>
            <a:r>
              <a:t>LISTEN FOR / SUPPORT</a:t>
            </a:r>
          </a:p>
          <a:p>
            <a:r>
              <a:t>Keep the need specific and the action within real limits.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“Choose a need specific enough that a person could help with it.”</a:t>
            </a:r>
          </a:p>
          <a:p>
            <a:endParaRPr/>
          </a:p>
          <a:p>
            <a:r>
              <a:t>LITERATURE</a:t>
            </a:r>
          </a:p>
          <a:p>
            <a:r>
              <a:t>“Part of making service attractive is finding a place for the people who are attracted to it.”</a:t>
            </a:r>
          </a:p>
          <a:p>
            <a:r>
              <a:t>Living Clean, Chapter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27 OF 43</a:t>
            </a:r>
          </a:p>
          <a:p>
            <a:r>
              <a:t>90-MINUTE WORKING ROUTE: 46.5–47.25 minutes elapsed (0.75 minutes here). Confirm the actual event slot before rehearsal.</a:t>
            </a:r>
          </a:p>
          <a:p>
            <a:r>
              <a:t>LEAD: Dennis. Co-host handles timing, microphones and online access; roles may be swapped.</a:t>
            </a:r>
          </a:p>
          <a:p>
            <a:r>
              <a:t>MODE: Round 2: choose a need</a:t>
            </a:r>
          </a:p>
          <a:p>
            <a:endParaRPr/>
          </a:p>
          <a:p>
            <a:r>
              <a:t>WORKSHOP STATE</a:t>
            </a:r>
          </a:p>
          <a:p>
            <a:r>
              <a:t>This round is the invitation warm-up for New Line. Teams write an invitation to one person, then listen for a response to carry into the scene.</a:t>
            </a:r>
          </a:p>
          <a:p>
            <a:endParaRPr/>
          </a:p>
          <a:p>
            <a:r>
              <a:t>FACILITATION</a:t>
            </a:r>
          </a:p>
          <a:p>
            <a:r>
              <a:t>Read these as a short menu, not an additional timed activity. Teams will choose during the ten-minute work period. Ask them to describe who would benefit and what needs to become possible. “Fill the chair” names a role; ask what useful result that role exists to support. They may use a fictional need or adapt one they know. If they choose H&amp;I, keep qualifications and facility arrangements in view.</a:t>
            </a:r>
          </a:p>
          <a:p>
            <a:endParaRPr/>
          </a:p>
          <a:p>
            <a:r>
              <a:t>EXPECTED OUTPUT</a:t>
            </a:r>
          </a:p>
          <a:p>
            <a:r>
              <a:t>A small menu of understandable needs to choose from during table work.</a:t>
            </a:r>
          </a:p>
          <a:p>
            <a:endParaRPr/>
          </a:p>
          <a:p>
            <a:r>
              <a:t>LISTEN FOR / SUPPORT</a:t>
            </a:r>
          </a:p>
          <a:p>
            <a:r>
              <a:t>If a team says “fill the chair,” ask what useful work or result that position is meant to enable.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“Now consider the person and the time they can actually offer.”</a:t>
            </a:r>
          </a:p>
          <a:p>
            <a:endParaRPr/>
          </a:p>
          <a:p>
            <a:r>
              <a:t>LITERATURE</a:t>
            </a:r>
          </a:p>
          <a:p>
            <a:r>
              <a:t>“First, the groups define their needs; then, they create the boards and committees which will serve them.”</a:t>
            </a:r>
          </a:p>
          <a:p>
            <a:r>
              <a:t>It Works: How and Why, Tradition Nine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28 OF 43</a:t>
            </a:r>
          </a:p>
          <a:p>
            <a:r>
              <a:t>90-MINUTE WORKING ROUTE: 47.25–48 minutes elapsed (0.75 minutes here). Confirm the actual event slot before rehearsal.</a:t>
            </a:r>
          </a:p>
          <a:p>
            <a:r>
              <a:t>LEAD: Dennis. Co-host handles timing, microphones and online access; roles may be swapped.</a:t>
            </a:r>
          </a:p>
          <a:p>
            <a:r>
              <a:t>MODE: Round 2: fictional offers</a:t>
            </a:r>
          </a:p>
          <a:p>
            <a:endParaRPr/>
          </a:p>
          <a:p>
            <a:r>
              <a:t>WORKSHOP STATE</a:t>
            </a:r>
          </a:p>
          <a:p>
            <a:r>
              <a:t>This round is the invitation warm-up for New Line. Teams write an invitation to one person, then listen for a response to carry into the scene.</a:t>
            </a:r>
          </a:p>
          <a:p>
            <a:endParaRPr/>
          </a:p>
          <a:p>
            <a:r>
              <a:t>FACILITATION</a:t>
            </a:r>
          </a:p>
          <a:p>
            <a:r>
              <a:t>Present the three fictional offers briefly. Teams choose one during work time. They may instead create one plausible person with an explicit interest, time limit and support need. A profile describes an offer, not everything that person is capable of. Extra time, experience or permission cannot appear just because the team needs it. In a fictional exercise, the team may define a willing helper and their available time, and must keep that same capacity in the scene.</a:t>
            </a:r>
          </a:p>
          <a:p>
            <a:endParaRPr/>
          </a:p>
          <a:p>
            <a:r>
              <a:t>EXPECTED OUTPUT</a:t>
            </a:r>
          </a:p>
          <a:p>
            <a:r>
              <a:t>A person with a clear offer and limits to guide the invitation.</a:t>
            </a:r>
          </a:p>
          <a:p>
            <a:endParaRPr/>
          </a:p>
          <a:p>
            <a:r>
              <a:t>LISTEN FOR / SUPPORT</a:t>
            </a:r>
          </a:p>
          <a:p>
            <a:r>
              <a:t>Mentoring time counts. Experience is a contribution, not an unlimited resource.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“Here is one example using the member with an hour this month.”</a:t>
            </a:r>
          </a:p>
          <a:p>
            <a:endParaRPr/>
          </a:p>
          <a:p>
            <a:r>
              <a:t>LITERATURE</a:t>
            </a:r>
          </a:p>
          <a:p>
            <a:r>
              <a:t>“Each of us contributes to NA in ways that fit our lives and abilities.”</a:t>
            </a:r>
          </a:p>
          <a:p>
            <a:r>
              <a:t>A Spiritual Principle a Day, July 19</a:t>
            </a:r>
          </a:p>
          <a:p>
            <a:r>
              <a:t>Balances enthusiasm with actual limits, individually and collectively.</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29 OF 43</a:t>
            </a:r>
          </a:p>
          <a:p>
            <a:r>
              <a:t>90-MINUTE WORKING ROUTE: 48–50 minutes elapsed (2 minutes here). Confirm the actual event slot before rehearsal.</a:t>
            </a:r>
          </a:p>
          <a:p>
            <a:r>
              <a:t>LEAD: Dennis. Co-host handles timing, microphones and online access; roles may be swapped.</a:t>
            </a:r>
          </a:p>
          <a:p>
            <a:r>
              <a:t>MODE: Round 2: example</a:t>
            </a:r>
          </a:p>
          <a:p>
            <a:endParaRPr/>
          </a:p>
          <a:p>
            <a:r>
              <a:t>WORKSHOP STATE</a:t>
            </a:r>
          </a:p>
          <a:p>
            <a:r>
              <a:t>This round is the invitation warm-up for New Line. Teams write an invitation to one person, then listen for a response to carry into the scene.</a:t>
            </a:r>
          </a:p>
          <a:p>
            <a:endParaRPr/>
          </a:p>
          <a:p>
            <a:r>
              <a:t>FACILITATION</a:t>
            </a:r>
          </a:p>
          <a:p>
            <a:r>
              <a:t>Read the example as a personal invitation. In this fictional situation, the inviter is already a willing greeter who will be present at both meetings; the group has agreed to this welcome task. The work uses thirty minutes of the member’s offered hour, at meetings they already attend. Ask for two quick observations: “What can this person understand before answering?” Point to the purpose, the specific task, the time and endpoint, the person alongside them, and room for their ideas. Then say: “In the next round, this person gets to answer. They may be shy, have a suggestion or need to change part of the arrangement.” Avoid turning this example into a rule that every invitation must use these exact words.</a:t>
            </a:r>
          </a:p>
          <a:p>
            <a:endParaRPr/>
          </a:p>
          <a:p>
            <a:r>
              <a:t>EXPECTED OUTPUT</a:t>
            </a:r>
          </a:p>
          <a:p>
            <a:r>
              <a:t>A concrete model of an invitation with a useful purpose, a manageable beginning, support and space to respond.</a:t>
            </a:r>
          </a:p>
          <a:p>
            <a:endParaRPr/>
          </a:p>
          <a:p>
            <a:r>
              <a:t>LISTEN FOR / SUPPORT</a:t>
            </a:r>
          </a:p>
          <a:p>
            <a:r>
              <a:t>For an actual invitation, the support and group arrangements have to be real. The slide is a complete fictional example, not a conditional promise or a list of unresolved approvals.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“Now write the words you would actually say to your person.”</a:t>
            </a:r>
          </a:p>
          <a:p>
            <a:endParaRPr/>
          </a:p>
          <a:p>
            <a:r>
              <a:t>LITERATURE</a:t>
            </a:r>
          </a:p>
          <a:p>
            <a:r>
              <a:t>“Being asked to serve helps us feel useful and visible to other members.”</a:t>
            </a:r>
          </a:p>
          <a:p>
            <a:r>
              <a:t>Guiding Principles, Tradition One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30 OF 43</a:t>
            </a:r>
          </a:p>
          <a:p>
            <a:r>
              <a:t>90-MINUTE WORKING ROUTE: 50–60 minutes elapsed (10 minutes here). Confirm the actual event slot before rehearsal.</a:t>
            </a:r>
          </a:p>
          <a:p>
            <a:r>
              <a:t>LEAD: Dennis. Co-host handles timing, microphones and online access; roles may be swapped.</a:t>
            </a:r>
          </a:p>
          <a:p>
            <a:r>
              <a:t>MODE: Round 2: team time</a:t>
            </a:r>
          </a:p>
          <a:p>
            <a:endParaRPr/>
          </a:p>
          <a:p>
            <a:r>
              <a:t>WORKSHOP STATE</a:t>
            </a:r>
          </a:p>
          <a:p>
            <a:r>
              <a:t>This round is the invitation warm-up for New Line. Teams write an invitation to one person, then listen for a response to carry into the scene.</a:t>
            </a:r>
          </a:p>
          <a:p>
            <a:endParaRPr/>
          </a:p>
          <a:p>
            <a:r>
              <a:t>FACILITATION</a:t>
            </a:r>
          </a:p>
          <a:p>
            <a:r>
              <a:t>Leave this instruction screen visible for all ten minutes. Minutes 0–2: choose one need and one willing member. Minutes 2–4: agree the useful task, available time, endpoint and support. Minutes 4–8: write two to four sentences addressed directly to that member. Minutes 8–10: read the invitation aloud, see whether it fits about thirty seconds and refine it. The thirty seconds is the length of the invitation, not the table work or a demand for an instant answer. The written output is the invitation itself, not answers to a survey. In a fictional scene, explicitly name a helper who is willing and available and keep their capacity fixed; for a real situation, use only agreed support or invite an exploratory conversation. At minute 8 give a two-minute cue. Ask the table to mark one concern, limit or idea the invited member might raise for Round 3.</a:t>
            </a:r>
          </a:p>
          <a:p>
            <a:endParaRPr/>
          </a:p>
          <a:p>
            <a:r>
              <a:t>EXPECTED OUTPUT</a:t>
            </a:r>
          </a:p>
          <a:p>
            <a:r>
              <a:t>A short invitation ready to say aloud, plus one likely response to explore in the scene.</a:t>
            </a:r>
          </a:p>
          <a:p>
            <a:endParaRPr/>
          </a:p>
          <a:p>
            <a:r>
              <a:t>LISTEN FOR / SUPPORT</a:t>
            </a:r>
          </a:p>
          <a:p>
            <a:r>
              <a:t>If teams list a job description, ask them to address a person. If the request expands beyond the offered time, reduce the task or invite a first conversation. The member’s reply should be able to change the plan.</a:t>
            </a:r>
          </a:p>
          <a:p>
            <a:endParaRPr/>
          </a:p>
          <a:p>
            <a:r>
              <a:t>ONLINE EQUIVALENT</a:t>
            </a:r>
          </a:p>
          <a:p>
            <a:r>
              <a:t>Repeat room contributions into the microphone, pause for online replies, and give written answers equal weight. Team Online receives the same prompt and full working time. Post the full invitation prompt and 10-minute schedule before work begins. One recorder combines suggestions and reads the invitation back to the online team.</a:t>
            </a:r>
          </a:p>
          <a:p>
            <a:endParaRPr/>
          </a:p>
          <a:p>
            <a:r>
              <a:t>TRANSITION</a:t>
            </a:r>
          </a:p>
          <a:p>
            <a:r>
              <a:t>“Let’s hear a few invitations through the ears of the person receiving them.”</a:t>
            </a:r>
          </a:p>
          <a:p>
            <a:endParaRPr/>
          </a:p>
          <a:p>
            <a:r>
              <a:t>LITERATURE</a:t>
            </a:r>
          </a:p>
          <a:p>
            <a:r>
              <a:t>“Self-support means we support the services that support us by providing the necessary time, money, training, and compassion.”</a:t>
            </a:r>
          </a:p>
          <a:p>
            <a:r>
              <a:t>Guiding Principles, Tradition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31 OF 43</a:t>
            </a:r>
          </a:p>
          <a:p>
            <a:r>
              <a:t>90-MINUTE WORKING ROUTE: 60–63 minutes elapsed (3 minutes here). Confirm the actual event slot before rehearsal.</a:t>
            </a:r>
          </a:p>
          <a:p>
            <a:r>
              <a:t>LEAD: Dennis. Co-host handles timing, microphones and online access; roles may be swapped.</a:t>
            </a:r>
          </a:p>
          <a:p>
            <a:r>
              <a:t>MODE: Round 2: sharing</a:t>
            </a:r>
          </a:p>
          <a:p>
            <a:endParaRPr/>
          </a:p>
          <a:p>
            <a:r>
              <a:t>WORKSHOP STATE</a:t>
            </a:r>
          </a:p>
          <a:p>
            <a:r>
              <a:t>This round is the invitation warm-up for New Line. Teams write an invitation to one person, then listen for a response to carry into the scene.</a:t>
            </a:r>
          </a:p>
          <a:p>
            <a:endParaRPr/>
          </a:p>
          <a:p>
            <a:r>
              <a:t>FACILITATION</a:t>
            </a:r>
          </a:p>
          <a:p>
            <a:r>
              <a:t>Hear three thirty-second invitations, including Team Online and, where possible, tables not heard in Round 1. After each, take one brief response from someone listening as the invited member: what is clear, what would they need to ask, or what idea would they want room to contribute? Keep each exchange under fifty seconds. Reserve the final thirty seconds for every table to note one response to use in its scene. This is a listening rehearsal, not another problem-solving game or an appeal to recruit the whole room. A useful response may be “I can do part of that,” “I would need someone beside me,” or “Could we try it this way?”</a:t>
            </a:r>
          </a:p>
          <a:p>
            <a:endParaRPr/>
          </a:p>
          <a:p>
            <a:r>
              <a:t>EXPECTED OUTPUT</a:t>
            </a:r>
          </a:p>
          <a:p>
            <a:r>
              <a:t>Invitations heard aloud and a specific member response for the next round.</a:t>
            </a:r>
          </a:p>
          <a:p>
            <a:endParaRPr/>
          </a:p>
          <a:p>
            <a:r>
              <a:t>LISTEN FOR / SUPPORT</a:t>
            </a:r>
          </a:p>
          <a:p>
            <a:r>
              <a:t>Keep the response in the invited person’s voice. Do not let it become a committee critique or a new set of commitments.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“We have the opening words. Now we can have a little fun discovering what happens next.”</a:t>
            </a:r>
          </a:p>
          <a:p>
            <a:endParaRPr/>
          </a:p>
          <a:p>
            <a:r>
              <a:t>LITERATURE</a:t>
            </a:r>
          </a:p>
          <a:p>
            <a:r>
              <a:t>“Being willing to accept help is a form of giving.”</a:t>
            </a:r>
          </a:p>
          <a:p>
            <a:r>
              <a:t>Living Clean, Chapter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32 OF 43</a:t>
            </a:r>
          </a:p>
          <a:p>
            <a:r>
              <a:t>90-MINUTE WORKING ROUTE: 63–63.75 minutes elapsed (0.75 minutes here). Confirm the actual event slot before rehearsal.</a:t>
            </a:r>
          </a:p>
          <a:p>
            <a:r>
              <a:t>LEAD: Bob. Co-host handles timing, microphones and online access; roles may be swapped.</a:t>
            </a:r>
          </a:p>
          <a:p>
            <a:r>
              <a:t>MODE: Round 3: opening principle</a:t>
            </a:r>
          </a:p>
          <a:p>
            <a:endParaRPr/>
          </a:p>
          <a:p>
            <a:r>
              <a:t>WORKSHOP STATE</a:t>
            </a:r>
          </a:p>
          <a:p>
            <a:r>
              <a:t>Teams use their Round 2 invitation and a member’s concern, limit or idea. The task is to change the reply and name the action behind it.</a:t>
            </a:r>
          </a:p>
          <a:p>
            <a:endParaRPr/>
          </a:p>
          <a:p>
            <a:r>
              <a:t>FACILITATION</a:t>
            </a:r>
          </a:p>
          <a:p>
            <a:r>
              <a:t>Open Round 3 with this literature passage. Say: “We can take the purpose seriously and still enjoy discovering a new way to carry it out.” Invite the room to bring warmth, playfulness and appreciation into the scenes. Creativity includes a different conversation or invitation inside existing service, not only a new project.</a:t>
            </a:r>
          </a:p>
          <a:p>
            <a:endParaRPr/>
          </a:p>
          <a:p>
            <a:r>
              <a:t>EXPECTED OUTPUT</a:t>
            </a:r>
          </a:p>
          <a:p>
            <a:r>
              <a:t>Permission to experiment and enjoy the scene work together.</a:t>
            </a:r>
          </a:p>
          <a:p>
            <a:endParaRPr/>
          </a:p>
          <a:p>
            <a:r>
              <a:t>LISTEN FOR / SUPPORT</a:t>
            </a:r>
          </a:p>
          <a:p>
            <a:r>
              <a:t>Humor should help people recognize a familiar predicament while preserving dignity. Gratitude does not erase exhaustion or unmet needs.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“The creativity begins with paying attention to the person we are inviting.”</a:t>
            </a:r>
          </a:p>
          <a:p>
            <a:endParaRPr/>
          </a:p>
          <a:p>
            <a:r>
              <a:t>LITERATURE</a:t>
            </a:r>
          </a:p>
          <a:p>
            <a:r>
              <a:t>“When we value one another’s experience and work to make service fun, interesting, and inclusive, we find that there really is a place at the table for all of us.”</a:t>
            </a:r>
          </a:p>
          <a:p>
            <a:r>
              <a:t>Living Clean, Chapter Seven</a:t>
            </a:r>
          </a:p>
          <a:p>
            <a:r>
              <a:t>The surrounding discussion connects inspiration, service and making room for each member to contribute. Fun does not remove responsibility.</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33 OF 43</a:t>
            </a:r>
          </a:p>
          <a:p>
            <a:r>
              <a:t>90-MINUTE WORKING ROUTE: 63.75–64.5 minutes elapsed (0.75 minutes here). Confirm the actual event slot before rehearsal.</a:t>
            </a:r>
          </a:p>
          <a:p>
            <a:r>
              <a:t>LEAD: Dennis. Co-host handles timing, microphones and online access; roles may be swapped.</a:t>
            </a:r>
          </a:p>
          <a:p>
            <a:r>
              <a:t>MODE: Round 3: opening principle</a:t>
            </a:r>
          </a:p>
          <a:p>
            <a:endParaRPr/>
          </a:p>
          <a:p>
            <a:r>
              <a:t>WORKSHOP STATE</a:t>
            </a:r>
          </a:p>
          <a:p>
            <a:r>
              <a:t>Teams use their Round 2 invitation and a member’s concern, limit or idea. The task is to change the reply and name the action behind it.</a:t>
            </a:r>
          </a:p>
          <a:p>
            <a:endParaRPr/>
          </a:p>
          <a:p>
            <a:r>
              <a:t>FACILITATION</a:t>
            </a:r>
          </a:p>
          <a:p>
            <a:r>
              <a:t>Read the quote, keeping this as an opening principle for Round 3. Link it to what teams just heard: the extra effort can be a personal conversation, asking what interests someone or making a first step understandable. Ask teams to make one such act visible in the scene. Extra effort belongs to the welcome; it should not turn into pressure after a person answers.</a:t>
            </a:r>
          </a:p>
          <a:p>
            <a:endParaRPr/>
          </a:p>
          <a:p>
            <a:r>
              <a:t>EXPECTED OUTPUT</a:t>
            </a:r>
          </a:p>
          <a:p>
            <a:r>
              <a:t>One specific act of outreach or welcome to make visible in the scene.</a:t>
            </a:r>
          </a:p>
          <a:p>
            <a:endParaRPr/>
          </a:p>
          <a:p>
            <a:r>
              <a:t>LISTEN FOR / SUPPORT</a:t>
            </a:r>
          </a:p>
          <a:p>
            <a:r>
              <a:t>Extra effort means the inviter pays attention and makes participation clearer. It does not mean pressure, repeated pursuit after a no, or another task silently assigned to an exhausted member.</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“Use your invitation, and give the person receiving it a real voice.”</a:t>
            </a:r>
          </a:p>
          <a:p>
            <a:endParaRPr/>
          </a:p>
          <a:p>
            <a:r>
              <a:t>LITERATURE</a:t>
            </a:r>
          </a:p>
          <a:p>
            <a:r>
              <a:t>“We can be so focused on a task that we neglect to reach out to members who might be willing or interested.”</a:t>
            </a:r>
          </a:p>
          <a:p>
            <a:r>
              <a:t>Guiding Principles, Tradition One</a:t>
            </a:r>
          </a:p>
          <a:p>
            <a:r>
              <a:t>The service discussion invites members to make room for one another and connect service with common welfare. The workshop applies this through a personal invitation with room to decline.</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34 OF 43</a:t>
            </a:r>
          </a:p>
          <a:p>
            <a:r>
              <a:t>90-MINUTE WORKING ROUTE: 64.5–65.25 minutes elapsed (0.75 minutes here). Confirm the actual event slot before rehearsal.</a:t>
            </a:r>
          </a:p>
          <a:p>
            <a:r>
              <a:t>LEAD: Dennis. Co-host handles timing, microphones and online access; roles may be swapped.</a:t>
            </a:r>
          </a:p>
          <a:p>
            <a:r>
              <a:t>MODE: Round 3</a:t>
            </a:r>
          </a:p>
          <a:p>
            <a:endParaRPr/>
          </a:p>
          <a:p>
            <a:r>
              <a:t>WORKSHOP STATE</a:t>
            </a:r>
          </a:p>
          <a:p>
            <a:r>
              <a:t>Teams use their Round 2 invitation and a member’s concern, limit or idea. The task is to change the reply and name the action behind it.</a:t>
            </a:r>
          </a:p>
          <a:p>
            <a:endParaRPr/>
          </a:p>
          <a:p>
            <a:r>
              <a:t>FACILITATION</a:t>
            </a:r>
          </a:p>
          <a:p>
            <a:r>
              <a:t>Explain the distinct task: Round 2 wrote the invitation; Round 3 tests how we respond when the person has something to say. Keep the same need, people, time and support. Teams use their invitation, choose the member response noted in the previous round, and show a familiar unhelpful reply. Then prepare a replay with a better response and the action behind it. Three teams share publicly, including Team Online; every table writes. Reading, narrating and host reading are equal options.</a:t>
            </a:r>
          </a:p>
          <a:p>
            <a:endParaRPr/>
          </a:p>
          <a:p>
            <a:r>
              <a:t>EXPECTED OUTPUT</a:t>
            </a:r>
          </a:p>
          <a:p>
            <a:r>
              <a:t>A scene with an actual reply and a clear turning point, rather than a second presentation of the same invitation.</a:t>
            </a:r>
          </a:p>
          <a:p>
            <a:endParaRPr/>
          </a:p>
          <a:p>
            <a:r>
              <a:t>LISTEN FOR / SUPPORT</a:t>
            </a:r>
          </a:p>
          <a:p>
            <a:r>
              <a:t>A helpful line must lead to a real action, question or agreed next step.</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“Here is a tiny example of a reply changing the conversation.”</a:t>
            </a:r>
          </a:p>
          <a:p>
            <a:endParaRPr/>
          </a:p>
          <a:p>
            <a:r>
              <a:t>LITERATURE</a:t>
            </a:r>
          </a:p>
          <a:p>
            <a:r>
              <a:t>“We can examine and re-examine our old ideas.”</a:t>
            </a:r>
          </a:p>
          <a:p>
            <a:r>
              <a:t>Basic Text, Chapter Two</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35 OF 43</a:t>
            </a:r>
          </a:p>
          <a:p>
            <a:r>
              <a:t>90-MINUTE WORKING ROUTE: 65.25–65.75 minutes elapsed (0.5 minutes here). Confirm the actual event slot before rehearsal.</a:t>
            </a:r>
          </a:p>
          <a:p>
            <a:r>
              <a:t>LEAD: Both. Co-host handles timing, microphones and online access; roles may be swapped.</a:t>
            </a:r>
          </a:p>
          <a:p>
            <a:r>
              <a:t>MODE: Round 3: tiny example</a:t>
            </a:r>
          </a:p>
          <a:p>
            <a:endParaRPr/>
          </a:p>
          <a:p>
            <a:r>
              <a:t>WORKSHOP STATE</a:t>
            </a:r>
          </a:p>
          <a:p>
            <a:r>
              <a:t>Teams use their Round 2 invitation and a member’s concern, limit or idea. The task is to change the reply and name the action behind it.</a:t>
            </a:r>
          </a:p>
          <a:p>
            <a:endParaRPr/>
          </a:p>
          <a:p>
            <a:r>
              <a:t>FACILITATION</a:t>
            </a:r>
          </a:p>
          <a:p>
            <a:r>
              <a:t>Connect explicitly to the greeter invitation. Dennis reads the invited member’s concern. Bob reads the stuck response. Dennis calls “New line!” and Bob reads the alternative. The inviter already agreed to be present at both meetings, so the replay uses existing support rather than inventing a new volunteer. Name the action briefly: they actually welcome people side by side and check in afterward. This is a short model, not an extended host skit.</a:t>
            </a:r>
          </a:p>
          <a:p>
            <a:endParaRPr/>
          </a:p>
          <a:p>
            <a:r>
              <a:t>EXPECTED OUTPUT</a:t>
            </a:r>
          </a:p>
          <a:p>
            <a:r>
              <a:t>A clear example of the member’s reply being heard and the response changing within the same capacity.</a:t>
            </a:r>
          </a:p>
          <a:p>
            <a:endParaRPr/>
          </a:p>
          <a:p>
            <a:r>
              <a:t>LISTEN FOR / SUPPORT</a:t>
            </a:r>
          </a:p>
          <a:p>
            <a:r>
              <a:t>The better line does not promise confidence on demand. It makes a supported first attempt possible.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“Your table will choose its own turning point.”</a:t>
            </a:r>
          </a:p>
          <a:p>
            <a:endParaRPr/>
          </a:p>
          <a:p>
            <a:r>
              <a:t>LITERATURE</a:t>
            </a:r>
          </a:p>
          <a:p>
            <a:r>
              <a:t>“To balance our enthusiasm, we also become willing to consider our limits.”</a:t>
            </a:r>
          </a:p>
          <a:p>
            <a:r>
              <a:t>A Spiritual Principle a Day, July 19</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36 OF 43</a:t>
            </a:r>
          </a:p>
          <a:p>
            <a:r>
              <a:t>90-MINUTE WORKING ROUTE: 65.75–66.5 minutes elapsed (0.75 minutes here). Confirm the actual event slot before rehearsal.</a:t>
            </a:r>
          </a:p>
          <a:p>
            <a:r>
              <a:t>LEAD: Dennis. Co-host handles timing, microphones and online access; roles may be swapped.</a:t>
            </a:r>
          </a:p>
          <a:p>
            <a:r>
              <a:t>MODE: Round 3: instructions</a:t>
            </a:r>
          </a:p>
          <a:p>
            <a:endParaRPr/>
          </a:p>
          <a:p>
            <a:r>
              <a:t>WORKSHOP STATE</a:t>
            </a:r>
          </a:p>
          <a:p>
            <a:r>
              <a:t>Teams use their Round 2 invitation and a member’s concern, limit or idea. The task is to change the reply and name the action behind it.</a:t>
            </a:r>
          </a:p>
          <a:p>
            <a:endParaRPr/>
          </a:p>
          <a:p>
            <a:r>
              <a:t>FACILITATION</a:t>
            </a:r>
          </a:p>
          <a:p>
            <a:r>
              <a:t>Explain the timing once: 30–45 seconds for the invitation, member reply and stuck response; one audience line; around thirty seconds for the replay; one sentence naming the action. Teams prepare their own alternative first and may use it if the audience line does not fit. Hosts take one suggestion and repeat it into the microphone. No running shouted commentary. Each public slot is two minutes.</a:t>
            </a:r>
          </a:p>
          <a:p>
            <a:endParaRPr/>
          </a:p>
          <a:p>
            <a:r>
              <a:t>EXPECTED OUTPUT</a:t>
            </a:r>
          </a:p>
          <a:p>
            <a:r>
              <a:t>The performance limit and fallback are understood.</a:t>
            </a:r>
          </a:p>
          <a:p>
            <a:endParaRPr/>
          </a:p>
          <a:p>
            <a:r>
              <a:t>LISTEN FOR / SUPPORT</a:t>
            </a:r>
          </a:p>
          <a:p>
            <a:r>
              <a:t>Keep all real constraints in the replay. No miracle volunteers or sudden funds.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“You have ten minutes. The whole table can help write.”</a:t>
            </a:r>
          </a:p>
          <a:p>
            <a:endParaRPr/>
          </a:p>
          <a:p>
            <a:r>
              <a:t>LITERATURE</a:t>
            </a:r>
          </a:p>
          <a:p>
            <a:r>
              <a:t>“Trust doesn’t mean we stop paying attention.”</a:t>
            </a:r>
          </a:p>
          <a:p>
            <a:r>
              <a:t>Guiding Principles, Tradition One</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37 OF 43</a:t>
            </a:r>
          </a:p>
          <a:p>
            <a:r>
              <a:t>90-MINUTE WORKING ROUTE: 66.5–76.5 minutes elapsed (10 minutes here). Confirm the actual event slot before rehearsal.</a:t>
            </a:r>
          </a:p>
          <a:p>
            <a:r>
              <a:t>LEAD: Dennis. Co-host handles timing, microphones and online access; roles may be swapped.</a:t>
            </a:r>
          </a:p>
          <a:p>
            <a:r>
              <a:t>MODE: Round 3: team time</a:t>
            </a:r>
          </a:p>
          <a:p>
            <a:endParaRPr/>
          </a:p>
          <a:p>
            <a:r>
              <a:t>WORKSHOP STATE</a:t>
            </a:r>
          </a:p>
          <a:p>
            <a:r>
              <a:t>Teams use their Round 2 invitation and a member’s concern, limit or idea. The task is to change the reply and name the action behind it.</a:t>
            </a:r>
          </a:p>
          <a:p>
            <a:endParaRPr/>
          </a:p>
          <a:p>
            <a:r>
              <a:t>FACILITATION</a:t>
            </a:r>
          </a:p>
          <a:p>
            <a:r>
              <a:t>Leave this screen visible for ten minutes. Use the invitation and the member response from Round 2. Minutes 0–2: settle that response and the turning point. Minutes 2–5: write the short original scene. Minutes 5–8: prepare the replay and name the action that makes the better words true. Minutes 8–10: rehearse, read or choose narration. At minute 2 invite willing public teams; by minute 5 announce two room teams and Team Online, with distinct situations where possible. Bob confirms the online delivery choice. At minute 8 give a two-minute cue. Every table writes; tables not presenting publicly read or discuss their scene together during preparation. If no one wants to act, hosts can read a script. Keep the previously stated capacity fixed.</a:t>
            </a:r>
          </a:p>
          <a:p>
            <a:endParaRPr/>
          </a:p>
          <a:p>
            <a:r>
              <a:t>EXPECTED OUTPUT</a:t>
            </a:r>
          </a:p>
          <a:p>
            <a:r>
              <a:t>An invitation, a member’s response, a stuck reply, a prepared new line and a practical next action.</a:t>
            </a:r>
          </a:p>
          <a:p>
            <a:endParaRPr/>
          </a:p>
          <a:p>
            <a:r>
              <a:t>LISTEN FOR / SUPPORT</a:t>
            </a:r>
          </a:p>
          <a:p>
            <a:r>
              <a:t>Avoid reenacting named people, identifying absent members or mocking marginalized people. A scene with no villain often teaches more.</a:t>
            </a:r>
          </a:p>
          <a:p>
            <a:endParaRPr/>
          </a:p>
          <a:p>
            <a:r>
              <a:t>ONLINE EQUIVALENT</a:t>
            </a:r>
          </a:p>
          <a:p>
            <a:r>
              <a:t>Repeat room contributions into the microphone, pause for online replies, and give written answers equal weight. Team Online receives the same prompt and full working time. Confirm whether the team will act, read or send its script to the hosts. Its two-minute public slot follows the first room scene.</a:t>
            </a:r>
          </a:p>
          <a:p>
            <a:endParaRPr/>
          </a:p>
          <a:p>
            <a:r>
              <a:t>TRANSITION</a:t>
            </a:r>
          </a:p>
          <a:p>
            <a:r>
              <a:t>“Let’s hear what happens when a member has room to answer.”</a:t>
            </a:r>
          </a:p>
          <a:p>
            <a:endParaRPr/>
          </a:p>
          <a:p>
            <a:r>
              <a:t>LITERATURE</a:t>
            </a:r>
          </a:p>
          <a:p>
            <a:r>
              <a:t>“We let each other do the work in our own way, and learn through it—with loving support, clear guidelines, and trust. Trust doesn’t mean we stop paying attention.”</a:t>
            </a:r>
          </a:p>
          <a:p>
            <a:r>
              <a:t>Guiding Principles, Tradition One</a:t>
            </a:r>
          </a:p>
          <a:p>
            <a:r>
              <a:t>The same page warns against resisting group conscience or acting impulsively. Trust includes accountability and room to learn.</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38 OF 43</a:t>
            </a:r>
          </a:p>
          <a:p>
            <a:r>
              <a:t>90-MINUTE WORKING ROUTE: 76.5–82.5 minutes elapsed (6 minutes here). Confirm the actual event slot before rehearsal.</a:t>
            </a:r>
          </a:p>
          <a:p>
            <a:r>
              <a:t>LEAD: Both. Co-host handles timing, microphones and online access; roles may be swapped.</a:t>
            </a:r>
          </a:p>
          <a:p>
            <a:r>
              <a:t>MODE: Round 3: three public scenes</a:t>
            </a:r>
          </a:p>
          <a:p>
            <a:endParaRPr/>
          </a:p>
          <a:p>
            <a:r>
              <a:t>WORKSHOP STATE</a:t>
            </a:r>
          </a:p>
          <a:p>
            <a:r>
              <a:t>Teams use their Round 2 invitation and a member’s concern, limit or idea. The task is to change the reply and name the action behind it.</a:t>
            </a:r>
          </a:p>
          <a:p>
            <a:endParaRPr/>
          </a:p>
          <a:p>
            <a:r>
              <a:t>FACILITATION</a:t>
            </a:r>
          </a:p>
          <a:p>
            <a:r>
              <a:t>Run three two-minute slots: 45 seconds original; 15 seconds for one audience replacement line; 30 seconds replay; 15 seconds to name the action; 15 seconds transition. Suggested order: room team, Team Online, room team. Dennis hosts and freezes; Bob times and handles microphones, chat and remote sound. If a line requires new people or more time, bring the same constraints back into view and use the team’s prepared line if needed. If online sound fails, a host reads the script with the same time. Applaud participation; do not rank the scenes.</a:t>
            </a:r>
          </a:p>
          <a:p>
            <a:endParaRPr/>
          </a:p>
          <a:p>
            <a:r>
              <a:t>EXPECTED OUTPUT</a:t>
            </a:r>
          </a:p>
          <a:p>
            <a:r>
              <a:t>Three scenes where a member’s response changes the conversation and a next action becomes visible.</a:t>
            </a:r>
          </a:p>
          <a:p>
            <a:endParaRPr/>
          </a:p>
          <a:p>
            <a:r>
              <a:t>LISTEN FOR / SUPPORT</a:t>
            </a:r>
          </a:p>
          <a:p>
            <a:r>
              <a:t>Applause for participation, not rankings of acting or spiritual worth. End each scene before discussion spreads.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“What changed because someone listened to the answer?”</a:t>
            </a:r>
          </a:p>
          <a:p>
            <a:endParaRPr/>
          </a:p>
          <a:p>
            <a:r>
              <a:t>LITERATURE</a:t>
            </a:r>
          </a:p>
          <a:p>
            <a:r>
              <a:t>“When we offer information without inspiration, people stop listening.”</a:t>
            </a:r>
          </a:p>
          <a:p>
            <a:r>
              <a:t>Living Clean, Chapter Seven</a:t>
            </a:r>
          </a:p>
          <a:p>
            <a:r>
              <a:t>Read in the context of its source chapter.</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39 OF 43</a:t>
            </a:r>
          </a:p>
          <a:p>
            <a:r>
              <a:t>90-MINUTE WORKING ROUTE: 82.5–84 minutes elapsed (1.5 minutes here). Confirm the actual event slot before rehearsal.</a:t>
            </a:r>
          </a:p>
          <a:p>
            <a:r>
              <a:t>LEAD: Bob. Co-host handles timing, microphones and online access; roles may be swapped.</a:t>
            </a:r>
          </a:p>
          <a:p>
            <a:r>
              <a:t>MODE: Round 3: debrief</a:t>
            </a:r>
          </a:p>
          <a:p>
            <a:endParaRPr/>
          </a:p>
          <a:p>
            <a:r>
              <a:t>WORKSHOP STATE</a:t>
            </a:r>
          </a:p>
          <a:p>
            <a:r>
              <a:t>Teams use their Round 2 invitation and a member’s concern, limit or idea. The task is to change the reply and name the action behind it.</a:t>
            </a:r>
          </a:p>
          <a:p>
            <a:endParaRPr/>
          </a:p>
          <a:p>
            <a:r>
              <a:t>FACILITATION</a:t>
            </a:r>
          </a:p>
          <a:p>
            <a:r>
              <a:t>Hear two brief observations, prioritizing a non-performing table and online participation if not yet heard in this debrief. Link the invitation warm-up to the scene: clear words help, but the other person’s answer must also be able to shape what happens. Ask what action follows the new line. An unresolved need is a useful finding when it is named honestly.</a:t>
            </a:r>
          </a:p>
          <a:p>
            <a:endParaRPr/>
          </a:p>
          <a:p>
            <a:r>
              <a:t>EXPECTED OUTPUT</a:t>
            </a:r>
          </a:p>
          <a:p>
            <a:r>
              <a:t>The distinction between a good invitation and a responsive conversation is clear.</a:t>
            </a:r>
          </a:p>
          <a:p>
            <a:endParaRPr/>
          </a:p>
          <a:p>
            <a:r>
              <a:t>LISTEN FOR / SUPPORT</a:t>
            </a:r>
          </a:p>
          <a:p>
            <a:r>
              <a:t>Do not grade teams or treat a moving scene as evidence that a method will work everywhere.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“Which part of that could change a conversation you have at home?”</a:t>
            </a:r>
          </a:p>
          <a:p>
            <a:endParaRPr/>
          </a:p>
          <a:p>
            <a:r>
              <a:t>LITERATURE</a:t>
            </a:r>
          </a:p>
          <a:p>
            <a:r>
              <a:t>“The principle of humility also applies to the boards and committees spoken of in our Ninth Tradition.”</a:t>
            </a:r>
          </a:p>
          <a:p>
            <a:r>
              <a:t>It Works: How and Why, Tradition Nine</a:t>
            </a:r>
          </a:p>
          <a:p>
            <a:r>
              <a:t>The following paragraph calls for awareness of limitations, seeking guidance, and simple, direct communication. Humility recognizes capacity as well as limits.</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40 OF 43</a:t>
            </a:r>
          </a:p>
          <a:p>
            <a:r>
              <a:t>90-MINUTE WORKING ROUTE: 84–86 minutes elapsed (2 minutes here). Confirm the actual event slot before rehearsal.</a:t>
            </a:r>
          </a:p>
          <a:p>
            <a:r>
              <a:t>LEAD: Dennis. Co-host handles timing, microphones and online access; roles may be swapped.</a:t>
            </a:r>
          </a:p>
          <a:p>
            <a:r>
              <a:t>MODE: Quiet reflection</a:t>
            </a:r>
          </a:p>
          <a:p>
            <a:endParaRPr/>
          </a:p>
          <a:p>
            <a:r>
              <a:t>WORKSHOP STATE</a:t>
            </a:r>
          </a:p>
          <a:p>
            <a:r>
              <a:t>All three rounds are complete. Each person identifies one useful beginning and the room reflects before closing.</a:t>
            </a:r>
          </a:p>
          <a:p>
            <a:endParaRPr/>
          </a:p>
          <a:p>
            <a:r>
              <a:t>FACILITATION</a:t>
            </a:r>
          </a:p>
          <a:p>
            <a:r>
              <a:t>Allow two quiet minutes to write one possible beginning on the final play-sheet page. The prompts are aids, not five mandatory answers. Choose the need, the people to hear from and a manageable first conversation or offer. There is no separate table report here. A beginning may be a question rather than a new commitment.</a:t>
            </a:r>
          </a:p>
          <a:p>
            <a:endParaRPr/>
          </a:p>
          <a:p>
            <a:r>
              <a:t>EXPECTED OUTPUT</a:t>
            </a:r>
          </a:p>
          <a:p>
            <a:r>
              <a:t>A first question or action, the people to include, an honest offer and a possible check-back.</a:t>
            </a:r>
          </a:p>
          <a:p>
            <a:endParaRPr/>
          </a:p>
          <a:p>
            <a:r>
              <a:t>LISTEN FOR / SUPPORT</a:t>
            </a:r>
          </a:p>
          <a:p>
            <a:r>
              <a:t>Respect authority and existing obligations. “I need to ask who is missing” is a valid beginning.</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“Before we close, let’s hear a few things another team helped us see.”</a:t>
            </a:r>
          </a:p>
          <a:p>
            <a:endParaRPr/>
          </a:p>
          <a:p>
            <a:r>
              <a:t>LITERATURE</a:t>
            </a:r>
          </a:p>
          <a:p>
            <a:r>
              <a:t>“What are my values? Which ones am I committed to living by, and how?”</a:t>
            </a:r>
          </a:p>
          <a:p>
            <a:r>
              <a:t>The Narcotics Anonymous Step Working Guides, Step Four</a:t>
            </a:r>
          </a:p>
          <a:p>
            <a:r>
              <a:t>A personal inventory question in the Assets section. The workshop reflection is an application, not a group inventory directive or a replacement for stepwork.</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41 OF 43</a:t>
            </a:r>
          </a:p>
          <a:p>
            <a:r>
              <a:t>90-MINUTE WORKING ROUTE: 86–88 minutes elapsed (2 minutes here). Confirm the actual event slot before rehearsal.</a:t>
            </a:r>
          </a:p>
          <a:p>
            <a:r>
              <a:t>LEAD: Bob. Co-host handles timing, microphones and online access; roles may be swapped.</a:t>
            </a:r>
          </a:p>
          <a:p>
            <a:r>
              <a:t>MODE: Whole room</a:t>
            </a:r>
          </a:p>
          <a:p>
            <a:endParaRPr/>
          </a:p>
          <a:p>
            <a:r>
              <a:t>WORKSHOP STATE</a:t>
            </a:r>
          </a:p>
          <a:p>
            <a:r>
              <a:t>All three rounds are complete. Each person identifies one useful beginning and the room reflects before closing.</a:t>
            </a:r>
          </a:p>
          <a:p>
            <a:endParaRPr/>
          </a:p>
          <a:p>
            <a:r>
              <a:t>FACILITATION</a:t>
            </a:r>
          </a:p>
          <a:p>
            <a:r>
              <a:t>Hear three brief voices, including Team Online and at least one member or table not yet heard. Invite discoveries rather than full plans. Reflect the themes actually expressed: ownership, contribution, gratitude, willingness finding a place, humility and hope. A question worth asking again is a useful result.</a:t>
            </a:r>
          </a:p>
          <a:p>
            <a:endParaRPr/>
          </a:p>
          <a:p>
            <a:r>
              <a:t>EXPECTED OUTPUT</a:t>
            </a:r>
          </a:p>
          <a:p>
            <a:r>
              <a:t>A shared account of learning and remaining needs.</a:t>
            </a:r>
          </a:p>
          <a:p>
            <a:endParaRPr/>
          </a:p>
          <a:p>
            <a:r>
              <a:t>LISTEN FOR / SUPPORT</a:t>
            </a:r>
          </a:p>
          <a:p>
            <a:r>
              <a:t>No guarantee of increased attendance, newly filled roles or solved capacity gaps.</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“Hope can begin with a next step small enough to see.”</a:t>
            </a:r>
          </a:p>
          <a:p>
            <a:endParaRPr/>
          </a:p>
          <a:p>
            <a:r>
              <a:t>LITERATURE</a:t>
            </a:r>
          </a:p>
          <a:p>
            <a:r>
              <a:t>“My experience with recovery may be valuable, but it doesn’t mean I am more valuable than other addicts.”</a:t>
            </a:r>
          </a:p>
          <a:p>
            <a:r>
              <a:t>A Spiritual Principle a Day, January 15</a:t>
            </a:r>
          </a:p>
          <a:p>
            <a:r>
              <a:t>From a first-person reflection. Experience has value without giving a member greater human worth.</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42 OF 43</a:t>
            </a:r>
          </a:p>
          <a:p>
            <a:r>
              <a:t>90-MINUTE WORKING ROUTE: 88–89 minutes elapsed (1 minutes here). Confirm the actual event slot before rehearsal.</a:t>
            </a:r>
          </a:p>
          <a:p>
            <a:r>
              <a:t>LEAD: Bob. Co-host handles timing, microphones and online access; roles may be swapped.</a:t>
            </a:r>
          </a:p>
          <a:p>
            <a:r>
              <a:t>MODE: Literature anchor</a:t>
            </a:r>
          </a:p>
          <a:p>
            <a:endParaRPr/>
          </a:p>
          <a:p>
            <a:r>
              <a:t>WORKSHOP STATE</a:t>
            </a:r>
          </a:p>
          <a:p>
            <a:r>
              <a:t>All three rounds are complete. Each person identifies one useful beginning and the room reflects before closing.</a:t>
            </a:r>
          </a:p>
          <a:p>
            <a:endParaRPr/>
          </a:p>
          <a:p>
            <a:r>
              <a:t>FACILITATION</a:t>
            </a:r>
          </a:p>
          <a:p>
            <a:r>
              <a:t>Read the quotation. Pause. Invite people to look at their own beginning, without requiring another report. Dennis can say: “We do not have to carry the whole future home. We can take one honest conversation.” Do not add a commitment pledge.</a:t>
            </a:r>
          </a:p>
          <a:p>
            <a:endParaRPr/>
          </a:p>
          <a:p>
            <a:r>
              <a:t>EXPECTED OUTPUT</a:t>
            </a:r>
          </a:p>
          <a:p>
            <a:r>
              <a:t>A credible, manageable beginning.</a:t>
            </a:r>
          </a:p>
          <a:p>
            <a:endParaRPr/>
          </a:p>
          <a:p>
            <a:r>
              <a:t>LISTEN FOR / SUPPORT</a:t>
            </a:r>
          </a:p>
          <a:p>
            <a:r>
              <a:t>Literature is an anchor for reflection, not a guarantee.</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“Thank you for what you brought to this room.”</a:t>
            </a:r>
          </a:p>
          <a:p>
            <a:endParaRPr/>
          </a:p>
          <a:p>
            <a:r>
              <a:t>LITERATURE</a:t>
            </a:r>
          </a:p>
          <a:p>
            <a:r>
              <a:t>“The difference between wishing and hoping is that hope lets me see a way forward.”</a:t>
            </a:r>
          </a:p>
          <a:p>
            <a:r>
              <a:t>A Spiritual Principle a Day, January 26</a:t>
            </a:r>
          </a:p>
          <a:p>
            <a:r>
              <a:t>The January 26 reflection moves from an overwhelming imagined future to manageable next steps. This excerpt is reflective language, not a promise of a result.</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Generated editorial illustration for this workshop. Fictional people and situations, not actual members.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43 OF 43</a:t>
            </a:r>
          </a:p>
          <a:p>
            <a:r>
              <a:t>90-MINUTE WORKING ROUTE: 89–90 minutes elapsed (1 minutes here). Confirm the actual event slot before rehearsal.</a:t>
            </a:r>
          </a:p>
          <a:p>
            <a:r>
              <a:t>LEAD: Both. Co-host handles timing, microphones and online access; roles may be swapped.</a:t>
            </a:r>
          </a:p>
          <a:p>
            <a:r>
              <a:t>MODE: Closing</a:t>
            </a:r>
          </a:p>
          <a:p>
            <a:endParaRPr/>
          </a:p>
          <a:p>
            <a:r>
              <a:t>WORKSHOP STATE</a:t>
            </a:r>
          </a:p>
          <a:p>
            <a:r>
              <a:t>All three rounds are complete. Each person identifies one useful beginning and the room reflects before closing.</a:t>
            </a:r>
          </a:p>
          <a:p>
            <a:endParaRPr/>
          </a:p>
          <a:p>
            <a:r>
              <a:t>FACILITATION</a:t>
            </a:r>
          </a:p>
          <a:p>
            <a:r>
              <a:t>Thank the tables, Team Online and the people making the hybrid room work. Name one actual contribution from today. Return to the purpose-and-script line and the accidental-election callback. End on time without opening another discussion.</a:t>
            </a:r>
          </a:p>
          <a:p>
            <a:endParaRPr/>
          </a:p>
          <a:p>
            <a:r>
              <a:t>EXPECTED OUTPUT</a:t>
            </a:r>
          </a:p>
          <a:p>
            <a:r>
              <a:t>The workshop ends with appreciation, humor and a practical beginning.</a:t>
            </a:r>
          </a:p>
          <a:p>
            <a:endParaRPr/>
          </a:p>
          <a:p>
            <a:r>
              <a:t>LISTEN FOR / SUPPORT</a:t>
            </a:r>
          </a:p>
          <a:p>
            <a:r>
              <a:t>No pressure to rescue a whole service body alone. Workshop exercises are not an official policy statement.</a:t>
            </a:r>
          </a:p>
          <a:p>
            <a:endParaRPr/>
          </a:p>
          <a:p>
            <a:r>
              <a:t>ONLINE EQUIVALENT</a:t>
            </a:r>
          </a:p>
          <a:p>
            <a:r>
              <a:t>Repeat room contributions into the microphone, pause for online replies, and give written answers equal weight. Team Online receives the same prompt and full working time.</a:t>
            </a:r>
          </a:p>
          <a:p>
            <a:endParaRPr/>
          </a:p>
          <a:p>
            <a:r>
              <a:t>TRANSITION</a:t>
            </a:r>
          </a:p>
          <a:p>
            <a:r>
              <a:t>End of slideshow.</a:t>
            </a:r>
          </a:p>
          <a:p>
            <a:endParaRPr/>
          </a:p>
          <a:p>
            <a:r>
              <a:t>LITERATURE</a:t>
            </a:r>
          </a:p>
          <a:p>
            <a:r>
              <a:t>“We can help to change the old lie “Once an addict, always an addict,” by striving to make recovery more available.”</a:t>
            </a:r>
          </a:p>
          <a:p>
            <a:r>
              <a:t>Basic Text, Opening passage</a:t>
            </a:r>
          </a:p>
          <a:p>
            <a:r>
              <a:t>Opening passage calls for making recovery more available. Do not turn it into pressure that one tired member is responsible for another person’s survival.</a:t>
            </a:r>
          </a:p>
          <a:p>
            <a:endParaRPr/>
          </a:p>
          <a:p>
            <a:r>
              <a:t>SOURCE DISTINCTION</a:t>
            </a:r>
          </a:p>
          <a:p>
            <a:r>
              <a:t>NA literature © Narcotics Anonymous World Services, Inc. All rights reserved. Workshop questions, fictional scenes, dialogue and timings are facilitation applications. Quotations were checked against the six supplied literature files.</a:t>
            </a:r>
          </a:p>
          <a:p>
            <a:endParaRPr/>
          </a:p>
          <a:p>
            <a:r>
              <a:t>ARTWORK</a:t>
            </a:r>
          </a:p>
          <a:p>
            <a:r>
              <a:t>Original supplied event artwork preserved unchanged.</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p:blipFill>
        <p:spPr>
          <a:xfrm>
            <a:off x="0" y="0"/>
            <a:ext cx="12192000" cy="6858000"/>
          </a:xfrm>
          <a:prstGeom prst="rect">
            <a:avLst/>
          </a:prstGeom>
        </p:spPr>
      </p:pic>
      <p:sp>
        <p:nvSpPr>
          <p:cNvPr id="2" name="text-1">
            <a:extLst>
              <a:ext uri="{FF2B5EF4-FFF2-40B4-BE49-F238E27FC236}">
                <a16:creationId xmlns:a16="http://schemas.microsoft.com/office/drawing/2014/main" id="{205A7C61-2C48-4E1E-968C-46C15355383E}"/>
              </a:ext>
            </a:extLst>
          </p:cNvPr>
          <p:cNvSpPr>
            <a:spLocks noGrp="1"/>
          </p:cNvSpPr>
          <p:nvPr/>
        </p:nvSpPr>
        <p:spPr>
          <a:xfrm>
            <a:off x="4838700" y="2009775"/>
            <a:ext cx="6257925" cy="1543050"/>
          </a:xfrm>
          <a:prstGeom prst="rect">
            <a:avLst/>
          </a:prstGeom>
          <a:noFill/>
          <a:ln w="0">
            <a:noFill/>
          </a:ln>
        </p:spPr>
        <p:txBody>
          <a:bodyPr lIns="0" tIns="0" rIns="0" bIns="0" anchor="t">
            <a:noAutofit/>
          </a:bodyPr>
          <a:lstStyle/>
          <a:p>
            <a:pPr algn="l">
              <a:lnSpc>
                <a:spcPct val="112000"/>
              </a:lnSpc>
              <a:buNone/>
              <a:defRPr sz="4650" b="1">
                <a:solidFill>
                  <a:srgbClr val="102D4D"/>
                </a:solidFill>
                <a:latin typeface="Nimbus Sans"/>
                <a:ea typeface="Nimbus Sans"/>
                <a:cs typeface="Nimbus Sans"/>
              </a:defRPr>
            </a:pPr>
            <a:r>
              <a:rPr sz="4650" b="1">
                <a:solidFill>
                  <a:srgbClr val="102D4D"/>
                </a:solidFill>
                <a:latin typeface="Nimbus Sans"/>
                <a:ea typeface="Nimbus Sans"/>
                <a:cs typeface="Nimbus Sans"/>
              </a:rPr>
              <a:t>Whose Fellowship</a:t>
            </a:r>
          </a:p>
          <a:p>
            <a:pPr algn="l">
              <a:lnSpc>
                <a:spcPct val="112000"/>
              </a:lnSpc>
              <a:buNone/>
              <a:defRPr sz="4650" b="1">
                <a:solidFill>
                  <a:srgbClr val="102D4D"/>
                </a:solidFill>
                <a:latin typeface="Nimbus Sans"/>
                <a:ea typeface="Nimbus Sans"/>
                <a:cs typeface="Nimbus Sans"/>
              </a:defRPr>
            </a:pPr>
            <a:r>
              <a:rPr sz="4650" b="1">
                <a:solidFill>
                  <a:srgbClr val="102D4D"/>
                </a:solidFill>
                <a:latin typeface="Nimbus Sans"/>
                <a:ea typeface="Nimbus Sans"/>
                <a:cs typeface="Nimbus Sans"/>
              </a:rPr>
              <a:t>Is It Anyway?</a:t>
            </a:r>
          </a:p>
        </p:txBody>
      </p:sp>
      <p:sp>
        <p:nvSpPr>
          <p:cNvPr id="3" name="text-2">
            <a:extLst>
              <a:ext uri="{FF2B5EF4-FFF2-40B4-BE49-F238E27FC236}">
                <a16:creationId xmlns:a16="http://schemas.microsoft.com/office/drawing/2014/main" id="{821CDB56-2E26-4379-B078-4EB7BC6EAB05}"/>
              </a:ext>
            </a:extLst>
          </p:cNvPr>
          <p:cNvSpPr>
            <a:spLocks noGrp="1"/>
          </p:cNvSpPr>
          <p:nvPr/>
        </p:nvSpPr>
        <p:spPr>
          <a:xfrm>
            <a:off x="4857750" y="3705225"/>
            <a:ext cx="6000750" cy="628650"/>
          </a:xfrm>
          <a:prstGeom prst="rect">
            <a:avLst/>
          </a:prstGeom>
          <a:noFill/>
          <a:ln w="0">
            <a:noFill/>
          </a:ln>
        </p:spPr>
        <p:txBody>
          <a:bodyPr lIns="0" tIns="0" rIns="0" bIns="0" anchor="t">
            <a:noAutofit/>
          </a:bodyPr>
          <a:lstStyle/>
          <a:p>
            <a:pPr algn="l">
              <a:lnSpc>
                <a:spcPct val="112000"/>
              </a:lnSpc>
              <a:buNone/>
              <a:defRPr sz="2325" b="0">
                <a:solidFill>
                  <a:srgbClr val="174C7C"/>
                </a:solidFill>
                <a:latin typeface="Nimbus Sans"/>
                <a:ea typeface="Nimbus Sans"/>
                <a:cs typeface="Nimbus Sans"/>
              </a:defRPr>
            </a:pPr>
            <a:r>
              <a:rPr sz="2325" b="0">
                <a:solidFill>
                  <a:srgbClr val="174C7C"/>
                </a:solidFill>
                <a:latin typeface="Nimbus Sans"/>
                <a:ea typeface="Nimbus Sans"/>
                <a:cs typeface="Nimbus Sans"/>
              </a:rPr>
              <a:t>Rekindling the Fire of NA Service</a:t>
            </a:r>
          </a:p>
        </p:txBody>
      </p:sp>
      <p:sp>
        <p:nvSpPr>
          <p:cNvPr id="4" name="text-3">
            <a:extLst>
              <a:ext uri="{FF2B5EF4-FFF2-40B4-BE49-F238E27FC236}">
                <a16:creationId xmlns:a16="http://schemas.microsoft.com/office/drawing/2014/main" id="{1FBCB4D7-26EF-4D1B-B110-4AFCEEF54921}"/>
              </a:ext>
            </a:extLst>
          </p:cNvPr>
          <p:cNvSpPr>
            <a:spLocks noGrp="1"/>
          </p:cNvSpPr>
          <p:nvPr/>
        </p:nvSpPr>
        <p:spPr>
          <a:xfrm>
            <a:off x="5715000" y="4391025"/>
            <a:ext cx="5715000" cy="381000"/>
          </a:xfrm>
          <a:prstGeom prst="rect">
            <a:avLst/>
          </a:prstGeom>
          <a:noFill/>
          <a:ln w="0">
            <a:noFill/>
          </a:ln>
        </p:spPr>
        <p:txBody>
          <a:bodyPr lIns="0" tIns="0" rIns="0" bIns="0" anchor="t">
            <a:noAutofit/>
          </a:bodyPr>
          <a:lstStyle/>
          <a:p>
            <a:pPr algn="l">
              <a:lnSpc>
                <a:spcPct val="112000"/>
              </a:lnSpc>
              <a:buNone/>
              <a:defRPr sz="1725" b="0">
                <a:solidFill>
                  <a:srgbClr val="102D4D"/>
                </a:solidFill>
                <a:latin typeface="Nimbus Sans"/>
                <a:ea typeface="Nimbus Sans"/>
                <a:cs typeface="Nimbus Sans"/>
              </a:defRPr>
            </a:pPr>
            <a:r>
              <a:rPr sz="1725" b="0">
                <a:solidFill>
                  <a:srgbClr val="102D4D"/>
                </a:solidFill>
                <a:latin typeface="Nimbus Sans"/>
                <a:ea typeface="Nimbus Sans"/>
                <a:cs typeface="Nimbus Sans"/>
              </a:rPr>
              <a:t>Dennis M and Bob J</a:t>
            </a:r>
          </a:p>
        </p:txBody>
      </p:sp>
      <p:sp>
        <p:nvSpPr>
          <p:cNvPr id="5" name="text-4">
            <a:extLst>
              <a:ext uri="{FF2B5EF4-FFF2-40B4-BE49-F238E27FC236}">
                <a16:creationId xmlns:a16="http://schemas.microsoft.com/office/drawing/2014/main" id="{41A106D0-A24D-4759-9F70-16EDD2A0006D}"/>
              </a:ext>
            </a:extLst>
          </p:cNvPr>
          <p:cNvSpPr>
            <a:spLocks noGrp="1"/>
          </p:cNvSpPr>
          <p:nvPr/>
        </p:nvSpPr>
        <p:spPr>
          <a:xfrm>
            <a:off x="5715000" y="4933950"/>
            <a:ext cx="4286250"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a:solidFill>
                  <a:srgbClr val="174C7C"/>
                </a:solidFill>
                <a:latin typeface="Nimbus Sans"/>
                <a:ea typeface="Nimbus Sans"/>
                <a:cs typeface="Nimbus Sans"/>
              </a:rPr>
              <a:t>“Service is not a position in a committee; it is a posture in the heart.”</a:t>
            </a:r>
          </a:p>
        </p:txBody>
      </p:sp>
      <p:sp>
        <p:nvSpPr>
          <p:cNvPr id="6" name="text-5">
            <a:extLst>
              <a:ext uri="{FF2B5EF4-FFF2-40B4-BE49-F238E27FC236}">
                <a16:creationId xmlns:a16="http://schemas.microsoft.com/office/drawing/2014/main" id="{86C3A584-93B6-4A60-86EC-B5EB2502281D}"/>
              </a:ext>
            </a:extLst>
          </p:cNvPr>
          <p:cNvSpPr>
            <a:spLocks noGrp="1"/>
          </p:cNvSpPr>
          <p:nvPr/>
        </p:nvSpPr>
        <p:spPr>
          <a:xfrm>
            <a:off x="5715000" y="5695950"/>
            <a:ext cx="4286250"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Living Clean, Chapter Seven</a:t>
            </a:r>
          </a:p>
        </p:txBody>
      </p:sp>
    </p:spTree>
    <p:extLst>
      <p:ext uri="{BB962C8B-B14F-4D97-AF65-F5344CB8AC3E}">
        <p14:creationId xmlns:p14="http://schemas.microsoft.com/office/powerpoint/2010/main" val="6068398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8" name="text-6">
            <a:extLst>
              <a:ext uri="{FF2B5EF4-FFF2-40B4-BE49-F238E27FC236}">
                <a16:creationId xmlns:a16="http://schemas.microsoft.com/office/drawing/2014/main" id="{0F0D4005-B29F-4566-838A-668B70A4C114}"/>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FFFFFF"/>
                </a:solidFill>
                <a:latin typeface="Nimbus Sans"/>
                <a:ea typeface="Nimbus Sans"/>
                <a:cs typeface="Nimbus Sans"/>
              </a:defRPr>
            </a:pPr>
            <a:r>
              <a:rPr sz="3825" b="1">
                <a:solidFill>
                  <a:srgbClr val="FFFFFF"/>
                </a:solidFill>
                <a:latin typeface="Nimbus Sans"/>
                <a:ea typeface="Nimbus Sans"/>
                <a:cs typeface="Nimbus Sans"/>
              </a:rPr>
              <a:t>Welcome to the show</a:t>
            </a:r>
          </a:p>
        </p:txBody>
      </p:sp>
      <p:sp>
        <p:nvSpPr>
          <p:cNvPr id="2" name="text-7">
            <a:extLst>
              <a:ext uri="{FF2B5EF4-FFF2-40B4-BE49-F238E27FC236}">
                <a16:creationId xmlns:a16="http://schemas.microsoft.com/office/drawing/2014/main" id="{E5FD7F54-88E0-451A-A2AB-B0E78C40B526}"/>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02</a:t>
            </a:r>
          </a:p>
        </p:txBody>
      </p:sp>
      <p:pic>
        <p:nvPicPr>
          <p:cNvPr id="12" name="Picture 11"/>
          <p:cNvPicPr>
            <a:picLocks noChangeAspect="1"/>
          </p:cNvPicPr>
          <p:nvPr/>
        </p:nvPicPr>
        <p:blipFill>
          <a:blip r:embed="rId3"/>
          <a:srcRect r="75000" b="66667"/>
          <a:stretch/>
        </p:blipFill>
        <p:spPr>
          <a:xfrm>
            <a:off x="8524875" y="2038350"/>
            <a:ext cx="3000375" cy="3000375"/>
          </a:xfrm>
          <a:prstGeom prst="rect">
            <a:avLst/>
          </a:prstGeom>
        </p:spPr>
      </p:pic>
      <p:sp>
        <p:nvSpPr>
          <p:cNvPr id="4" name="text-8">
            <a:extLst>
              <a:ext uri="{FF2B5EF4-FFF2-40B4-BE49-F238E27FC236}">
                <a16:creationId xmlns:a16="http://schemas.microsoft.com/office/drawing/2014/main" id="{735732E6-7792-46D2-8912-13A5596739C3}"/>
              </a:ext>
            </a:extLst>
          </p:cNvPr>
          <p:cNvSpPr>
            <a:spLocks noGrp="1"/>
          </p:cNvSpPr>
          <p:nvPr/>
        </p:nvSpPr>
        <p:spPr>
          <a:xfrm>
            <a:off x="619125" y="2095500"/>
            <a:ext cx="7477125" cy="1000125"/>
          </a:xfrm>
          <a:prstGeom prst="rect">
            <a:avLst/>
          </a:prstGeom>
          <a:noFill/>
          <a:ln w="0">
            <a:noFill/>
          </a:ln>
        </p:spPr>
        <p:txBody>
          <a:bodyPr lIns="0" tIns="0" rIns="0" bIns="0" anchor="t">
            <a:noAutofit/>
          </a:bodyPr>
          <a:lstStyle/>
          <a:p>
            <a:pPr algn="l">
              <a:lnSpc>
                <a:spcPct val="112000"/>
              </a:lnSpc>
              <a:buNone/>
              <a:defRPr sz="2850" b="0">
                <a:solidFill>
                  <a:srgbClr val="FFFFFF"/>
                </a:solidFill>
                <a:latin typeface="Nimbus Sans"/>
                <a:ea typeface="Nimbus Sans"/>
                <a:cs typeface="Nimbus Sans"/>
              </a:defRPr>
            </a:pPr>
            <a:r>
              <a:rPr sz="2850" b="0">
                <a:solidFill>
                  <a:srgbClr val="FFFFFF"/>
                </a:solidFill>
                <a:latin typeface="Nimbus Sans"/>
                <a:ea typeface="Nimbus Sans"/>
                <a:cs typeface="Nimbus Sans"/>
              </a:rPr>
              <a:t>There are no prizes for knowing the most,</a:t>
            </a:r>
          </a:p>
        </p:txBody>
      </p:sp>
      <p:sp>
        <p:nvSpPr>
          <p:cNvPr id="5" name="text-9">
            <a:extLst>
              <a:ext uri="{FF2B5EF4-FFF2-40B4-BE49-F238E27FC236}">
                <a16:creationId xmlns:a16="http://schemas.microsoft.com/office/drawing/2014/main" id="{A3A91234-00AA-49D0-887E-5A473D5BF466}"/>
              </a:ext>
            </a:extLst>
          </p:cNvPr>
          <p:cNvSpPr>
            <a:spLocks noGrp="1"/>
          </p:cNvSpPr>
          <p:nvPr/>
        </p:nvSpPr>
        <p:spPr>
          <a:xfrm>
            <a:off x="619125" y="3324225"/>
            <a:ext cx="7667625" cy="1809750"/>
          </a:xfrm>
          <a:prstGeom prst="rect">
            <a:avLst/>
          </a:prstGeom>
          <a:noFill/>
          <a:ln w="0">
            <a:noFill/>
          </a:ln>
        </p:spPr>
        <p:txBody>
          <a:bodyPr lIns="0" tIns="0" rIns="0" bIns="0" anchor="t">
            <a:noAutofit/>
          </a:bodyPr>
          <a:lstStyle/>
          <a:p>
            <a:pPr algn="l">
              <a:lnSpc>
                <a:spcPct val="112000"/>
              </a:lnSpc>
              <a:buNone/>
              <a:defRPr sz="3825" b="1">
                <a:solidFill>
                  <a:srgbClr val="E4AD52"/>
                </a:solidFill>
                <a:latin typeface="Nimbus Sans"/>
                <a:ea typeface="Nimbus Sans"/>
                <a:cs typeface="Nimbus Sans"/>
              </a:defRPr>
            </a:pPr>
            <a:r>
              <a:rPr sz="3825" b="1">
                <a:solidFill>
                  <a:srgbClr val="E4AD52"/>
                </a:solidFill>
                <a:latin typeface="Nimbus Sans"/>
                <a:ea typeface="Nimbus Sans"/>
                <a:cs typeface="Nimbus Sans"/>
              </a:rPr>
              <a:t>and nobody will leave</a:t>
            </a:r>
          </a:p>
          <a:p>
            <a:pPr algn="l">
              <a:lnSpc>
                <a:spcPct val="112000"/>
              </a:lnSpc>
              <a:buNone/>
              <a:defRPr sz="3825" b="1">
                <a:solidFill>
                  <a:srgbClr val="E4AD52"/>
                </a:solidFill>
                <a:latin typeface="Nimbus Sans"/>
                <a:ea typeface="Nimbus Sans"/>
                <a:cs typeface="Nimbus Sans"/>
              </a:defRPr>
            </a:pPr>
            <a:r>
              <a:rPr sz="3825" b="1">
                <a:solidFill>
                  <a:srgbClr val="E4AD52"/>
                </a:solidFill>
                <a:latin typeface="Nimbus Sans"/>
                <a:ea typeface="Nimbus Sans"/>
                <a:cs typeface="Nimbus Sans"/>
              </a:rPr>
              <a:t>accidentally elected to anything.</a:t>
            </a:r>
          </a:p>
        </p:txBody>
      </p:sp>
      <p:sp>
        <p:nvSpPr>
          <p:cNvPr id="6" name="text-10">
            <a:extLst>
              <a:ext uri="{FF2B5EF4-FFF2-40B4-BE49-F238E27FC236}">
                <a16:creationId xmlns:a16="http://schemas.microsoft.com/office/drawing/2014/main" id="{BC9967D6-8DCD-4FFE-B1DE-683DEEF7F950}"/>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EAF0F6"/>
                </a:solidFill>
                <a:latin typeface="Nimbus Sans"/>
                <a:ea typeface="Nimbus Sans"/>
                <a:cs typeface="Nimbus Sans"/>
              </a:defRPr>
            </a:pPr>
            <a:r>
              <a:rPr sz="1725" b="0">
                <a:solidFill>
                  <a:srgbClr val="EAF0F6"/>
                </a:solidFill>
                <a:latin typeface="Nimbus Sans"/>
                <a:ea typeface="Nimbus Sans"/>
                <a:cs typeface="Nimbus Sans"/>
              </a:rPr>
              <a:t>“We savor the laughter and the joy we hear expressed so abundantly in our meetings.”</a:t>
            </a:r>
          </a:p>
        </p:txBody>
      </p:sp>
      <p:sp>
        <p:nvSpPr>
          <p:cNvPr id="7" name="text-11">
            <a:extLst>
              <a:ext uri="{FF2B5EF4-FFF2-40B4-BE49-F238E27FC236}">
                <a16:creationId xmlns:a16="http://schemas.microsoft.com/office/drawing/2014/main" id="{B4B842B4-3986-46E5-818E-60DFB9E2436A}"/>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It Works: How and Why, Step Three</a:t>
            </a:r>
          </a:p>
        </p:txBody>
      </p:sp>
    </p:spTree>
    <p:extLst>
      <p:ext uri="{BB962C8B-B14F-4D97-AF65-F5344CB8AC3E}">
        <p14:creationId xmlns:p14="http://schemas.microsoft.com/office/powerpoint/2010/main" val="2208474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12">
            <a:extLst>
              <a:ext uri="{FF2B5EF4-FFF2-40B4-BE49-F238E27FC236}">
                <a16:creationId xmlns:a16="http://schemas.microsoft.com/office/drawing/2014/main" id="{DFF701A9-2ED1-4732-8D40-479ECF1B0B3E}"/>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Whose Fellowship Is It Anyway?</a:t>
            </a:r>
          </a:p>
        </p:txBody>
      </p:sp>
      <p:sp>
        <p:nvSpPr>
          <p:cNvPr id="2" name="text-13">
            <a:extLst>
              <a:ext uri="{FF2B5EF4-FFF2-40B4-BE49-F238E27FC236}">
                <a16:creationId xmlns:a16="http://schemas.microsoft.com/office/drawing/2014/main" id="{BCC945D5-6E11-4823-963B-A290082B7592}"/>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03</a:t>
            </a:r>
          </a:p>
        </p:txBody>
      </p:sp>
      <p:pic>
        <p:nvPicPr>
          <p:cNvPr id="14" name="Picture 13"/>
          <p:cNvPicPr>
            <a:picLocks noChangeAspect="1"/>
          </p:cNvPicPr>
          <p:nvPr/>
        </p:nvPicPr>
        <p:blipFill>
          <a:blip r:embed="rId3"/>
          <a:srcRect l="25000" r="50000" b="66667"/>
          <a:stretch/>
        </p:blipFill>
        <p:spPr>
          <a:xfrm>
            <a:off x="8705850" y="2171700"/>
            <a:ext cx="2771775" cy="2771775"/>
          </a:xfrm>
          <a:prstGeom prst="rect">
            <a:avLst/>
          </a:prstGeom>
        </p:spPr>
      </p:pic>
      <p:sp>
        <p:nvSpPr>
          <p:cNvPr id="4" name="text-14">
            <a:extLst>
              <a:ext uri="{FF2B5EF4-FFF2-40B4-BE49-F238E27FC236}">
                <a16:creationId xmlns:a16="http://schemas.microsoft.com/office/drawing/2014/main" id="{FE7B9135-5321-402D-B21D-978C5896CB30}"/>
              </a:ext>
            </a:extLst>
          </p:cNvPr>
          <p:cNvSpPr>
            <a:spLocks noGrp="1"/>
          </p:cNvSpPr>
          <p:nvPr/>
        </p:nvSpPr>
        <p:spPr>
          <a:xfrm>
            <a:off x="619125" y="1504950"/>
            <a:ext cx="7667625" cy="476250"/>
          </a:xfrm>
          <a:prstGeom prst="rect">
            <a:avLst/>
          </a:prstGeom>
          <a:noFill/>
          <a:ln w="0">
            <a:noFill/>
          </a:ln>
        </p:spPr>
        <p:txBody>
          <a:bodyPr lIns="0" tIns="0" rIns="0" bIns="0" anchor="t">
            <a:noAutofit/>
          </a:bodyPr>
          <a:lstStyle/>
          <a:p>
            <a:pPr algn="l">
              <a:lnSpc>
                <a:spcPct val="112000"/>
              </a:lnSpc>
              <a:buNone/>
              <a:defRPr sz="2100" b="0">
                <a:solidFill>
                  <a:srgbClr val="174C7C"/>
                </a:solidFill>
                <a:latin typeface="Nimbus Sans"/>
                <a:ea typeface="Nimbus Sans"/>
                <a:cs typeface="Nimbus Sans"/>
              </a:defRPr>
            </a:pPr>
            <a:r>
              <a:rPr sz="2100" b="0">
                <a:solidFill>
                  <a:srgbClr val="174C7C"/>
                </a:solidFill>
                <a:latin typeface="Nimbus Sans"/>
                <a:ea typeface="Nimbus Sans"/>
                <a:cs typeface="Nimbus Sans"/>
              </a:rPr>
              <a:t>Rekindling the Fire of NA Service</a:t>
            </a:r>
          </a:p>
        </p:txBody>
      </p:sp>
      <p:sp>
        <p:nvSpPr>
          <p:cNvPr id="5" name="text-15">
            <a:extLst>
              <a:ext uri="{FF2B5EF4-FFF2-40B4-BE49-F238E27FC236}">
                <a16:creationId xmlns:a16="http://schemas.microsoft.com/office/drawing/2014/main" id="{B062AA7C-2399-4568-BB3F-EFE0B3CB6748}"/>
              </a:ext>
            </a:extLst>
          </p:cNvPr>
          <p:cNvSpPr>
            <a:spLocks noGrp="1"/>
          </p:cNvSpPr>
          <p:nvPr/>
        </p:nvSpPr>
        <p:spPr>
          <a:xfrm>
            <a:off x="619125" y="2419350"/>
            <a:ext cx="7667625" cy="619125"/>
          </a:xfrm>
          <a:prstGeom prst="rect">
            <a:avLst/>
          </a:prstGeom>
          <a:noFill/>
          <a:ln w="0">
            <a:noFill/>
          </a:ln>
        </p:spPr>
        <p:txBody>
          <a:bodyPr lIns="0" tIns="0" rIns="0" bIns="0" anchor="t">
            <a:noAutofit/>
          </a:bodyPr>
          <a:lstStyle/>
          <a:p>
            <a:pPr algn="l">
              <a:lnSpc>
                <a:spcPct val="112000"/>
              </a:lnSpc>
              <a:buNone/>
              <a:defRPr sz="2775" b="0">
                <a:solidFill>
                  <a:srgbClr val="102D4D"/>
                </a:solidFill>
                <a:latin typeface="Nimbus Sans"/>
                <a:ea typeface="Nimbus Sans"/>
                <a:cs typeface="Nimbus Sans"/>
              </a:defRPr>
            </a:pPr>
            <a:r>
              <a:rPr sz="2775" b="0">
                <a:solidFill>
                  <a:srgbClr val="102D4D"/>
                </a:solidFill>
                <a:latin typeface="Nimbus Sans"/>
                <a:ea typeface="Nimbus Sans"/>
                <a:cs typeface="Nimbus Sans"/>
              </a:rPr>
              <a:t>What brought you here?</a:t>
            </a:r>
          </a:p>
        </p:txBody>
      </p:sp>
      <p:sp>
        <p:nvSpPr>
          <p:cNvPr id="6" name="text-16">
            <a:extLst>
              <a:ext uri="{FF2B5EF4-FFF2-40B4-BE49-F238E27FC236}">
                <a16:creationId xmlns:a16="http://schemas.microsoft.com/office/drawing/2014/main" id="{B80D212F-484A-4431-9A98-E8B87A035256}"/>
              </a:ext>
            </a:extLst>
          </p:cNvPr>
          <p:cNvSpPr>
            <a:spLocks noGrp="1"/>
          </p:cNvSpPr>
          <p:nvPr/>
        </p:nvSpPr>
        <p:spPr>
          <a:xfrm>
            <a:off x="619125" y="3286125"/>
            <a:ext cx="7667625" cy="619125"/>
          </a:xfrm>
          <a:prstGeom prst="rect">
            <a:avLst/>
          </a:prstGeom>
          <a:noFill/>
          <a:ln w="0">
            <a:noFill/>
          </a:ln>
        </p:spPr>
        <p:txBody>
          <a:bodyPr lIns="0" tIns="0" rIns="0" bIns="0" anchor="t">
            <a:noAutofit/>
          </a:bodyPr>
          <a:lstStyle/>
          <a:p>
            <a:pPr algn="l">
              <a:lnSpc>
                <a:spcPct val="112000"/>
              </a:lnSpc>
              <a:buNone/>
              <a:defRPr sz="2775" b="0">
                <a:solidFill>
                  <a:srgbClr val="102D4D"/>
                </a:solidFill>
                <a:latin typeface="Nimbus Sans"/>
                <a:ea typeface="Nimbus Sans"/>
                <a:cs typeface="Nimbus Sans"/>
              </a:defRPr>
            </a:pPr>
            <a:r>
              <a:rPr sz="2775" b="0">
                <a:solidFill>
                  <a:srgbClr val="102D4D"/>
                </a:solidFill>
                <a:latin typeface="Nimbus Sans"/>
                <a:ea typeface="Nimbus Sans"/>
                <a:cs typeface="Nimbus Sans"/>
              </a:rPr>
              <a:t>What does the title suggest?</a:t>
            </a:r>
          </a:p>
        </p:txBody>
      </p:sp>
      <p:sp>
        <p:nvSpPr>
          <p:cNvPr id="7" name="text-17">
            <a:extLst>
              <a:ext uri="{FF2B5EF4-FFF2-40B4-BE49-F238E27FC236}">
                <a16:creationId xmlns:a16="http://schemas.microsoft.com/office/drawing/2014/main" id="{3F8F76B8-FA9F-491F-AA43-C0A72A17501F}"/>
              </a:ext>
            </a:extLst>
          </p:cNvPr>
          <p:cNvSpPr>
            <a:spLocks noGrp="1"/>
          </p:cNvSpPr>
          <p:nvPr/>
        </p:nvSpPr>
        <p:spPr>
          <a:xfrm>
            <a:off x="619125" y="4152900"/>
            <a:ext cx="7667625" cy="619125"/>
          </a:xfrm>
          <a:prstGeom prst="rect">
            <a:avLst/>
          </a:prstGeom>
          <a:noFill/>
          <a:ln w="0">
            <a:noFill/>
          </a:ln>
        </p:spPr>
        <p:txBody>
          <a:bodyPr lIns="0" tIns="0" rIns="0" bIns="0" anchor="t">
            <a:noAutofit/>
          </a:bodyPr>
          <a:lstStyle/>
          <a:p>
            <a:pPr algn="l">
              <a:lnSpc>
                <a:spcPct val="112000"/>
              </a:lnSpc>
              <a:buNone/>
              <a:defRPr sz="2775" b="0">
                <a:solidFill>
                  <a:srgbClr val="102D4D"/>
                </a:solidFill>
                <a:latin typeface="Nimbus Sans"/>
                <a:ea typeface="Nimbus Sans"/>
                <a:cs typeface="Nimbus Sans"/>
              </a:defRPr>
            </a:pPr>
            <a:r>
              <a:rPr sz="2775" b="0">
                <a:solidFill>
                  <a:srgbClr val="102D4D"/>
                </a:solidFill>
                <a:latin typeface="Nimbus Sans"/>
                <a:ea typeface="Nimbus Sans"/>
                <a:cs typeface="Nimbus Sans"/>
              </a:rPr>
              <a:t>What do you hope to take home?</a:t>
            </a:r>
          </a:p>
        </p:txBody>
      </p:sp>
      <p:sp>
        <p:nvSpPr>
          <p:cNvPr id="8" name="text-18">
            <a:extLst>
              <a:ext uri="{FF2B5EF4-FFF2-40B4-BE49-F238E27FC236}">
                <a16:creationId xmlns:a16="http://schemas.microsoft.com/office/drawing/2014/main" id="{322F5C75-B222-4FF0-A8DE-2360263A9627}"/>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“The truth is, we’re all looking for motivation, inspiration, a spark that will catch fire in us.”</a:t>
            </a:r>
          </a:p>
        </p:txBody>
      </p:sp>
      <p:sp>
        <p:nvSpPr>
          <p:cNvPr id="9" name="text-19">
            <a:extLst>
              <a:ext uri="{FF2B5EF4-FFF2-40B4-BE49-F238E27FC236}">
                <a16:creationId xmlns:a16="http://schemas.microsoft.com/office/drawing/2014/main" id="{FCD77907-61A0-495A-8D18-A680D10A45B0}"/>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Living Clean, Chapter Seven</a:t>
            </a:r>
          </a:p>
        </p:txBody>
      </p:sp>
    </p:spTree>
    <p:extLst>
      <p:ext uri="{BB962C8B-B14F-4D97-AF65-F5344CB8AC3E}">
        <p14:creationId xmlns:p14="http://schemas.microsoft.com/office/powerpoint/2010/main" val="1700695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1">
            <a:extLst>
              <a:ext uri="{FF2B5EF4-FFF2-40B4-BE49-F238E27FC236}">
                <a16:creationId xmlns:a16="http://schemas.microsoft.com/office/drawing/2014/main" id="{9D0CB58C-BCA0-4DCB-BC0E-65A4020E57E8}"/>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Why we brought</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this workshop</a:t>
            </a:r>
          </a:p>
        </p:txBody>
      </p:sp>
      <p:sp>
        <p:nvSpPr>
          <p:cNvPr id="2" name="text-2">
            <a:extLst>
              <a:ext uri="{FF2B5EF4-FFF2-40B4-BE49-F238E27FC236}">
                <a16:creationId xmlns:a16="http://schemas.microsoft.com/office/drawing/2014/main" id="{60A7882B-DEC5-433B-83A8-514DD213664A}"/>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04</a:t>
            </a:r>
          </a:p>
        </p:txBody>
      </p:sp>
      <p:pic>
        <p:nvPicPr>
          <p:cNvPr id="11" name="Picture 10"/>
          <p:cNvPicPr>
            <a:picLocks noChangeAspect="1"/>
          </p:cNvPicPr>
          <p:nvPr/>
        </p:nvPicPr>
        <p:blipFill>
          <a:blip r:embed="rId3"/>
          <a:stretch/>
        </p:blipFill>
        <p:spPr>
          <a:xfrm>
            <a:off x="8772525" y="2200275"/>
            <a:ext cx="2771775" cy="2771775"/>
          </a:xfrm>
          <a:prstGeom prst="rect">
            <a:avLst/>
          </a:prstGeom>
        </p:spPr>
      </p:pic>
      <p:sp>
        <p:nvSpPr>
          <p:cNvPr id="4" name="text-3">
            <a:extLst>
              <a:ext uri="{FF2B5EF4-FFF2-40B4-BE49-F238E27FC236}">
                <a16:creationId xmlns:a16="http://schemas.microsoft.com/office/drawing/2014/main" id="{16FDA18F-72A0-4ED9-92B3-2138E5BF07B1}"/>
              </a:ext>
            </a:extLst>
          </p:cNvPr>
          <p:cNvSpPr>
            <a:spLocks noGrp="1"/>
          </p:cNvSpPr>
          <p:nvPr/>
        </p:nvSpPr>
        <p:spPr>
          <a:xfrm>
            <a:off x="619125" y="2219325"/>
            <a:ext cx="7772400" cy="962025"/>
          </a:xfrm>
          <a:prstGeom prst="rect">
            <a:avLst/>
          </a:prstGeom>
          <a:noFill/>
          <a:ln w="0">
            <a:noFill/>
          </a:ln>
        </p:spPr>
        <p:txBody>
          <a:bodyPr lIns="0" tIns="0" rIns="0" bIns="0" anchor="t">
            <a:noAutofit/>
          </a:bodyPr>
          <a:lstStyle/>
          <a:p>
            <a:pPr algn="l">
              <a:lnSpc>
                <a:spcPct val="112000"/>
              </a:lnSpc>
              <a:buNone/>
              <a:defRPr sz="2325" b="1">
                <a:solidFill>
                  <a:srgbClr val="174C7C"/>
                </a:solidFill>
                <a:latin typeface="Nimbus Sans"/>
                <a:ea typeface="Nimbus Sans"/>
                <a:cs typeface="Nimbus Sans"/>
              </a:defRPr>
            </a:pPr>
            <a:r>
              <a:rPr sz="2325" b="1">
                <a:solidFill>
                  <a:srgbClr val="174C7C"/>
                </a:solidFill>
                <a:latin typeface="Nimbus Sans"/>
                <a:ea typeface="Nimbus Sans"/>
                <a:cs typeface="Nimbus Sans"/>
              </a:rPr>
              <a:t>This began with a question:</a:t>
            </a:r>
          </a:p>
          <a:p>
            <a:pPr algn="l">
              <a:lnSpc>
                <a:spcPct val="112000"/>
              </a:lnSpc>
              <a:buNone/>
              <a:defRPr sz="2325" b="1">
                <a:solidFill>
                  <a:srgbClr val="174C7C"/>
                </a:solidFill>
                <a:latin typeface="Nimbus Sans"/>
                <a:ea typeface="Nimbus Sans"/>
                <a:cs typeface="Nimbus Sans"/>
              </a:defRPr>
            </a:pPr>
            <a:r>
              <a:rPr sz="2325" b="1">
                <a:solidFill>
                  <a:srgbClr val="174C7C"/>
                </a:solidFill>
                <a:latin typeface="Nimbus Sans"/>
                <a:ea typeface="Nimbus Sans"/>
                <a:cs typeface="Nimbus Sans"/>
              </a:rPr>
              <a:t>Where is the pioneering spirit in our service?</a:t>
            </a:r>
          </a:p>
        </p:txBody>
      </p:sp>
      <p:sp>
        <p:nvSpPr>
          <p:cNvPr id="5" name="text-4">
            <a:extLst>
              <a:ext uri="{FF2B5EF4-FFF2-40B4-BE49-F238E27FC236}">
                <a16:creationId xmlns:a16="http://schemas.microsoft.com/office/drawing/2014/main" id="{BB98726E-C3C1-4EDA-A2EF-FBA4579B14E1}"/>
              </a:ext>
            </a:extLst>
          </p:cNvPr>
          <p:cNvSpPr>
            <a:spLocks noGrp="1"/>
          </p:cNvSpPr>
          <p:nvPr/>
        </p:nvSpPr>
        <p:spPr>
          <a:xfrm>
            <a:off x="619125" y="3476625"/>
            <a:ext cx="7772400" cy="933450"/>
          </a:xfrm>
          <a:prstGeom prst="rect">
            <a:avLst/>
          </a:prstGeom>
          <a:noFill/>
          <a:ln w="0">
            <a:noFill/>
          </a:ln>
        </p:spPr>
        <p:txBody>
          <a:bodyPr lIns="0" tIns="0" rIns="0" bIns="0" anchor="t">
            <a:noAutofit/>
          </a:bodyPr>
          <a:lstStyle/>
          <a:p>
            <a:pPr algn="l">
              <a:lnSpc>
                <a:spcPct val="112000"/>
              </a:lnSpc>
              <a:buNone/>
              <a:defRPr sz="2325" b="0">
                <a:solidFill>
                  <a:srgbClr val="102D4D"/>
                </a:solidFill>
                <a:latin typeface="Nimbus Sans"/>
                <a:ea typeface="Nimbus Sans"/>
                <a:cs typeface="Nimbus Sans"/>
              </a:defRPr>
            </a:pPr>
            <a:r>
              <a:rPr sz="2325" b="0" dirty="0">
                <a:solidFill>
                  <a:srgbClr val="102D4D"/>
                </a:solidFill>
                <a:latin typeface="Nimbus Sans"/>
                <a:ea typeface="Nimbus Sans"/>
                <a:cs typeface="Nimbus Sans"/>
              </a:rPr>
              <a:t>We love NA. We can still feel stuck.</a:t>
            </a:r>
          </a:p>
        </p:txBody>
      </p:sp>
      <p:sp>
        <p:nvSpPr>
          <p:cNvPr id="6" name="text-5">
            <a:extLst>
              <a:ext uri="{FF2B5EF4-FFF2-40B4-BE49-F238E27FC236}">
                <a16:creationId xmlns:a16="http://schemas.microsoft.com/office/drawing/2014/main" id="{36327818-D197-4C59-BA59-C629F975C054}"/>
              </a:ext>
            </a:extLst>
          </p:cNvPr>
          <p:cNvSpPr>
            <a:spLocks noGrp="1"/>
          </p:cNvSpPr>
          <p:nvPr/>
        </p:nvSpPr>
        <p:spPr>
          <a:xfrm>
            <a:off x="619125" y="4752975"/>
            <a:ext cx="7772400" cy="695325"/>
          </a:xfrm>
          <a:prstGeom prst="rect">
            <a:avLst/>
          </a:prstGeom>
          <a:noFill/>
          <a:ln w="0">
            <a:noFill/>
          </a:ln>
        </p:spPr>
        <p:txBody>
          <a:bodyPr lIns="0" tIns="0" rIns="0" bIns="0" anchor="t">
            <a:noAutofit/>
          </a:bodyPr>
          <a:lstStyle/>
          <a:p>
            <a:pPr algn="l">
              <a:lnSpc>
                <a:spcPct val="112000"/>
              </a:lnSpc>
              <a:buNone/>
              <a:defRPr sz="2400" b="1">
                <a:solidFill>
                  <a:srgbClr val="102D4D"/>
                </a:solidFill>
                <a:latin typeface="Nimbus Sans"/>
                <a:ea typeface="Nimbus Sans"/>
                <a:cs typeface="Nimbus Sans"/>
              </a:defRPr>
            </a:pPr>
            <a:r>
              <a:rPr sz="2400" b="1">
                <a:solidFill>
                  <a:srgbClr val="102D4D"/>
                </a:solidFill>
                <a:latin typeface="Nimbus Sans"/>
                <a:ea typeface="Nimbus Sans"/>
                <a:cs typeface="Nimbus Sans"/>
              </a:rPr>
              <a:t>What helps us feel part of building it?</a:t>
            </a:r>
          </a:p>
        </p:txBody>
      </p:sp>
      <p:sp>
        <p:nvSpPr>
          <p:cNvPr id="7" name="text-6">
            <a:extLst>
              <a:ext uri="{FF2B5EF4-FFF2-40B4-BE49-F238E27FC236}">
                <a16:creationId xmlns:a16="http://schemas.microsoft.com/office/drawing/2014/main" id="{3770D4D5-F878-410B-9CB3-01EE93CC3D46}"/>
              </a:ext>
            </a:extLst>
          </p:cNvPr>
          <p:cNvSpPr>
            <a:spLocks noGrp="1"/>
          </p:cNvSpPr>
          <p:nvPr/>
        </p:nvSpPr>
        <p:spPr>
          <a:xfrm>
            <a:off x="609600" y="5629275"/>
            <a:ext cx="10906125"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a:solidFill>
                  <a:srgbClr val="174C7C"/>
                </a:solidFill>
                <a:latin typeface="Nimbus Sans"/>
                <a:ea typeface="Nimbus Sans"/>
                <a:cs typeface="Nimbus Sans"/>
              </a:rPr>
              <a:t>“Goodwill and enthusiasm are attractive, and when we can see our contributions in action, we want to give.”</a:t>
            </a:r>
          </a:p>
        </p:txBody>
      </p:sp>
      <p:sp>
        <p:nvSpPr>
          <p:cNvPr id="8" name="text-7">
            <a:extLst>
              <a:ext uri="{FF2B5EF4-FFF2-40B4-BE49-F238E27FC236}">
                <a16:creationId xmlns:a16="http://schemas.microsoft.com/office/drawing/2014/main" id="{5F6EA0D9-B1AA-41BB-9EF8-D9BA98C14F55}"/>
              </a:ext>
            </a:extLst>
          </p:cNvPr>
          <p:cNvSpPr>
            <a:spLocks noGrp="1"/>
          </p:cNvSpPr>
          <p:nvPr/>
        </p:nvSpPr>
        <p:spPr>
          <a:xfrm>
            <a:off x="609600" y="63912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Seven</a:t>
            </a:r>
          </a:p>
        </p:txBody>
      </p:sp>
    </p:spTree>
    <p:extLst>
      <p:ext uri="{BB962C8B-B14F-4D97-AF65-F5344CB8AC3E}">
        <p14:creationId xmlns:p14="http://schemas.microsoft.com/office/powerpoint/2010/main" val="16166889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8">
            <a:extLst>
              <a:ext uri="{FF2B5EF4-FFF2-40B4-BE49-F238E27FC236}">
                <a16:creationId xmlns:a16="http://schemas.microsoft.com/office/drawing/2014/main" id="{A9DC63DA-F63D-415F-B930-2DA91CAF40E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What we hope to</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make possible</a:t>
            </a:r>
          </a:p>
        </p:txBody>
      </p:sp>
      <p:sp>
        <p:nvSpPr>
          <p:cNvPr id="2" name="text-9">
            <a:extLst>
              <a:ext uri="{FF2B5EF4-FFF2-40B4-BE49-F238E27FC236}">
                <a16:creationId xmlns:a16="http://schemas.microsoft.com/office/drawing/2014/main" id="{60940F19-BB51-4ABB-B815-1C11E09C8906}"/>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05</a:t>
            </a:r>
          </a:p>
        </p:txBody>
      </p:sp>
      <p:pic>
        <p:nvPicPr>
          <p:cNvPr id="11" name="Picture 10"/>
          <p:cNvPicPr>
            <a:picLocks noChangeAspect="1"/>
          </p:cNvPicPr>
          <p:nvPr/>
        </p:nvPicPr>
        <p:blipFill>
          <a:blip r:embed="rId3"/>
          <a:stretch/>
        </p:blipFill>
        <p:spPr>
          <a:xfrm>
            <a:off x="8772525" y="2200275"/>
            <a:ext cx="2771775" cy="2771775"/>
          </a:xfrm>
          <a:prstGeom prst="rect">
            <a:avLst/>
          </a:prstGeom>
        </p:spPr>
      </p:pic>
      <p:sp>
        <p:nvSpPr>
          <p:cNvPr id="4" name="text-10">
            <a:extLst>
              <a:ext uri="{FF2B5EF4-FFF2-40B4-BE49-F238E27FC236}">
                <a16:creationId xmlns:a16="http://schemas.microsoft.com/office/drawing/2014/main" id="{35FE5907-EBA6-457A-8274-F6138DC0F001}"/>
              </a:ext>
            </a:extLst>
          </p:cNvPr>
          <p:cNvSpPr>
            <a:spLocks noGrp="1"/>
          </p:cNvSpPr>
          <p:nvPr/>
        </p:nvSpPr>
        <p:spPr>
          <a:xfrm>
            <a:off x="619125" y="2219325"/>
            <a:ext cx="7772400" cy="962025"/>
          </a:xfrm>
          <a:prstGeom prst="rect">
            <a:avLst/>
          </a:prstGeom>
          <a:noFill/>
          <a:ln w="0">
            <a:noFill/>
          </a:ln>
        </p:spPr>
        <p:txBody>
          <a:bodyPr lIns="0" tIns="0" rIns="0" bIns="0" anchor="t">
            <a:noAutofit/>
          </a:bodyPr>
          <a:lstStyle/>
          <a:p>
            <a:pPr algn="l">
              <a:lnSpc>
                <a:spcPct val="112000"/>
              </a:lnSpc>
              <a:buNone/>
              <a:defRPr sz="2325" b="1">
                <a:solidFill>
                  <a:srgbClr val="174C7C"/>
                </a:solidFill>
                <a:latin typeface="Nimbus Sans"/>
                <a:ea typeface="Nimbus Sans"/>
                <a:cs typeface="Nimbus Sans"/>
              </a:defRPr>
            </a:pPr>
            <a:r>
              <a:rPr sz="2325" b="1">
                <a:solidFill>
                  <a:srgbClr val="174C7C"/>
                </a:solidFill>
                <a:latin typeface="Nimbus Sans"/>
                <a:ea typeface="Nimbus Sans"/>
                <a:cs typeface="Nimbus Sans"/>
              </a:rPr>
              <a:t>We bring questions and familiar situations.</a:t>
            </a:r>
          </a:p>
          <a:p>
            <a:pPr algn="l">
              <a:lnSpc>
                <a:spcPct val="112000"/>
              </a:lnSpc>
              <a:buNone/>
              <a:defRPr sz="2325" b="1">
                <a:solidFill>
                  <a:srgbClr val="174C7C"/>
                </a:solidFill>
                <a:latin typeface="Nimbus Sans"/>
                <a:ea typeface="Nimbus Sans"/>
                <a:cs typeface="Nimbus Sans"/>
              </a:defRPr>
            </a:pPr>
            <a:r>
              <a:rPr sz="2325" b="1">
                <a:solidFill>
                  <a:srgbClr val="174C7C"/>
                </a:solidFill>
                <a:latin typeface="Nimbus Sans"/>
                <a:ea typeface="Nimbus Sans"/>
                <a:cs typeface="Nimbus Sans"/>
              </a:rPr>
              <a:t>You bring the experience in this room.</a:t>
            </a:r>
          </a:p>
        </p:txBody>
      </p:sp>
      <p:sp>
        <p:nvSpPr>
          <p:cNvPr id="5" name="text-11">
            <a:extLst>
              <a:ext uri="{FF2B5EF4-FFF2-40B4-BE49-F238E27FC236}">
                <a16:creationId xmlns:a16="http://schemas.microsoft.com/office/drawing/2014/main" id="{E598EBAA-9D6E-435A-B54E-A31E69D9F20E}"/>
              </a:ext>
            </a:extLst>
          </p:cNvPr>
          <p:cNvSpPr>
            <a:spLocks noGrp="1"/>
          </p:cNvSpPr>
          <p:nvPr/>
        </p:nvSpPr>
        <p:spPr>
          <a:xfrm>
            <a:off x="619125" y="3476625"/>
            <a:ext cx="7772400" cy="933450"/>
          </a:xfrm>
          <a:prstGeom prst="rect">
            <a:avLst/>
          </a:prstGeom>
          <a:noFill/>
          <a:ln w="0">
            <a:noFill/>
          </a:ln>
        </p:spPr>
        <p:txBody>
          <a:bodyPr lIns="0" tIns="0" rIns="0" bIns="0" anchor="t">
            <a:noAutofit/>
          </a:bodyPr>
          <a:lstStyle/>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We will notice contributions, try invitations,</a:t>
            </a:r>
          </a:p>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and explore a different response together.</a:t>
            </a:r>
          </a:p>
        </p:txBody>
      </p:sp>
      <p:sp>
        <p:nvSpPr>
          <p:cNvPr id="6" name="text-12">
            <a:extLst>
              <a:ext uri="{FF2B5EF4-FFF2-40B4-BE49-F238E27FC236}">
                <a16:creationId xmlns:a16="http://schemas.microsoft.com/office/drawing/2014/main" id="{FCAE85E8-BB1A-4C9B-9891-64CB04002615}"/>
              </a:ext>
            </a:extLst>
          </p:cNvPr>
          <p:cNvSpPr>
            <a:spLocks noGrp="1"/>
          </p:cNvSpPr>
          <p:nvPr/>
        </p:nvSpPr>
        <p:spPr>
          <a:xfrm>
            <a:off x="619125" y="4752975"/>
            <a:ext cx="7772400" cy="695325"/>
          </a:xfrm>
          <a:prstGeom prst="rect">
            <a:avLst/>
          </a:prstGeom>
          <a:noFill/>
          <a:ln w="0">
            <a:noFill/>
          </a:ln>
        </p:spPr>
        <p:txBody>
          <a:bodyPr lIns="0" tIns="0" rIns="0" bIns="0" anchor="t">
            <a:noAutofit/>
          </a:bodyPr>
          <a:lstStyle/>
          <a:p>
            <a:pPr algn="l">
              <a:lnSpc>
                <a:spcPct val="112000"/>
              </a:lnSpc>
              <a:buNone/>
              <a:defRPr sz="2400" b="1">
                <a:solidFill>
                  <a:srgbClr val="102D4D"/>
                </a:solidFill>
                <a:latin typeface="Nimbus Sans"/>
                <a:ea typeface="Nimbus Sans"/>
                <a:cs typeface="Nimbus Sans"/>
              </a:defRPr>
            </a:pPr>
            <a:r>
              <a:rPr sz="2400" b="1">
                <a:solidFill>
                  <a:srgbClr val="102D4D"/>
                </a:solidFill>
                <a:latin typeface="Nimbus Sans"/>
                <a:ea typeface="Nimbus Sans"/>
                <a:cs typeface="Nimbus Sans"/>
              </a:rPr>
              <a:t>A useful beginning to take home.</a:t>
            </a:r>
          </a:p>
        </p:txBody>
      </p:sp>
      <p:sp>
        <p:nvSpPr>
          <p:cNvPr id="7" name="text-13">
            <a:extLst>
              <a:ext uri="{FF2B5EF4-FFF2-40B4-BE49-F238E27FC236}">
                <a16:creationId xmlns:a16="http://schemas.microsoft.com/office/drawing/2014/main" id="{A2A1755F-75AE-4E33-B6C6-E40B6D5A51D6}"/>
              </a:ext>
            </a:extLst>
          </p:cNvPr>
          <p:cNvSpPr>
            <a:spLocks noGrp="1"/>
          </p:cNvSpPr>
          <p:nvPr/>
        </p:nvSpPr>
        <p:spPr>
          <a:xfrm>
            <a:off x="609600" y="5629275"/>
            <a:ext cx="10906125"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a:solidFill>
                  <a:srgbClr val="174C7C"/>
                </a:solidFill>
                <a:latin typeface="Nimbus Sans"/>
                <a:ea typeface="Nimbus Sans"/>
                <a:cs typeface="Nimbus Sans"/>
              </a:rPr>
              <a:t>“In contributing to our common welfare, we find meaning and joy. In creative action we find love and purpose.”</a:t>
            </a:r>
          </a:p>
        </p:txBody>
      </p:sp>
      <p:sp>
        <p:nvSpPr>
          <p:cNvPr id="8" name="text-14">
            <a:extLst>
              <a:ext uri="{FF2B5EF4-FFF2-40B4-BE49-F238E27FC236}">
                <a16:creationId xmlns:a16="http://schemas.microsoft.com/office/drawing/2014/main" id="{F3D64176-32DD-476E-9305-D7245E5BD822}"/>
              </a:ext>
            </a:extLst>
          </p:cNvPr>
          <p:cNvSpPr>
            <a:spLocks noGrp="1"/>
          </p:cNvSpPr>
          <p:nvPr/>
        </p:nvSpPr>
        <p:spPr>
          <a:xfrm>
            <a:off x="609600" y="63912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5875379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20">
            <a:extLst>
              <a:ext uri="{FF2B5EF4-FFF2-40B4-BE49-F238E27FC236}">
                <a16:creationId xmlns:a16="http://schemas.microsoft.com/office/drawing/2014/main" id="{9BAF6638-E6A4-4F32-BE07-7F9AB7D98A71}"/>
              </a:ext>
            </a:extLst>
          </p:cNvPr>
          <p:cNvSpPr>
            <a:spLocks noGrp="1"/>
          </p:cNvSpPr>
          <p:nvPr/>
        </p:nvSpPr>
        <p:spPr>
          <a:xfrm>
            <a:off x="609600" y="1352550"/>
            <a:ext cx="6000750" cy="1809750"/>
          </a:xfrm>
          <a:prstGeom prst="rect">
            <a:avLst/>
          </a:prstGeom>
          <a:noFill/>
          <a:ln w="0">
            <a:noFill/>
          </a:ln>
        </p:spPr>
        <p:txBody>
          <a:bodyPr lIns="0" tIns="0" rIns="0" bIns="0" anchor="t">
            <a:noAutofit/>
          </a:bodyPr>
          <a:lstStyle/>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Full house.</a:t>
            </a:r>
          </a:p>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Little movement.</a:t>
            </a:r>
          </a:p>
        </p:txBody>
      </p:sp>
      <p:pic>
        <p:nvPicPr>
          <p:cNvPr id="10" name="Picture 9"/>
          <p:cNvPicPr>
            <a:picLocks noChangeAspect="1"/>
          </p:cNvPicPr>
          <p:nvPr/>
        </p:nvPicPr>
        <p:blipFill>
          <a:blip r:embed="rId3"/>
          <a:srcRect r="66667" b="50000"/>
          <a:stretch/>
        </p:blipFill>
        <p:spPr>
          <a:xfrm>
            <a:off x="6858000" y="1085850"/>
            <a:ext cx="4324350" cy="4324350"/>
          </a:xfrm>
          <a:prstGeom prst="rect">
            <a:avLst/>
          </a:prstGeom>
        </p:spPr>
      </p:pic>
      <p:sp>
        <p:nvSpPr>
          <p:cNvPr id="3" name="text-21">
            <a:extLst>
              <a:ext uri="{FF2B5EF4-FFF2-40B4-BE49-F238E27FC236}">
                <a16:creationId xmlns:a16="http://schemas.microsoft.com/office/drawing/2014/main" id="{67A6CF3D-E49C-4F00-9E1D-DED36D45441E}"/>
              </a:ext>
            </a:extLst>
          </p:cNvPr>
          <p:cNvSpPr>
            <a:spLocks noGrp="1"/>
          </p:cNvSpPr>
          <p:nvPr/>
        </p:nvSpPr>
        <p:spPr>
          <a:xfrm>
            <a:off x="628650" y="3305175"/>
            <a:ext cx="5857875" cy="1381125"/>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Plenty of people. Plenty of discussion.</a:t>
            </a:r>
          </a:p>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The same need waits another month.</a:t>
            </a:r>
          </a:p>
        </p:txBody>
      </p:sp>
      <p:sp>
        <p:nvSpPr>
          <p:cNvPr id="4" name="text-22">
            <a:extLst>
              <a:ext uri="{FF2B5EF4-FFF2-40B4-BE49-F238E27FC236}">
                <a16:creationId xmlns:a16="http://schemas.microsoft.com/office/drawing/2014/main" id="{6F80CFD3-8636-4385-A572-FE74BE222A1B}"/>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“First, the groups define their needs; then, they create the boards and committees which will serve them.”</a:t>
            </a:r>
          </a:p>
        </p:txBody>
      </p:sp>
      <p:sp>
        <p:nvSpPr>
          <p:cNvPr id="5" name="text-23">
            <a:extLst>
              <a:ext uri="{FF2B5EF4-FFF2-40B4-BE49-F238E27FC236}">
                <a16:creationId xmlns:a16="http://schemas.microsoft.com/office/drawing/2014/main" id="{8E154792-D576-482E-A888-AD029CE097FD}"/>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It Works: How and Why, Tradition Nine</a:t>
            </a:r>
          </a:p>
        </p:txBody>
      </p:sp>
      <p:sp>
        <p:nvSpPr>
          <p:cNvPr id="6" name="text-24">
            <a:extLst>
              <a:ext uri="{FF2B5EF4-FFF2-40B4-BE49-F238E27FC236}">
                <a16:creationId xmlns:a16="http://schemas.microsoft.com/office/drawing/2014/main" id="{9DC7C54B-F7B7-4A88-9D09-99558FFACB62}"/>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06</a:t>
            </a:r>
          </a:p>
        </p:txBody>
      </p:sp>
    </p:spTree>
    <p:extLst>
      <p:ext uri="{BB962C8B-B14F-4D97-AF65-F5344CB8AC3E}">
        <p14:creationId xmlns:p14="http://schemas.microsoft.com/office/powerpoint/2010/main" val="12310638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25">
            <a:extLst>
              <a:ext uri="{FF2B5EF4-FFF2-40B4-BE49-F238E27FC236}">
                <a16:creationId xmlns:a16="http://schemas.microsoft.com/office/drawing/2014/main" id="{23AB691B-2FAA-47AC-8B58-D283B39A6856}"/>
              </a:ext>
            </a:extLst>
          </p:cNvPr>
          <p:cNvSpPr>
            <a:spLocks noGrp="1"/>
          </p:cNvSpPr>
          <p:nvPr/>
        </p:nvSpPr>
        <p:spPr>
          <a:xfrm>
            <a:off x="609600" y="1352550"/>
            <a:ext cx="6000750" cy="1809750"/>
          </a:xfrm>
          <a:prstGeom prst="rect">
            <a:avLst/>
          </a:prstGeom>
          <a:noFill/>
          <a:ln w="0">
            <a:noFill/>
          </a:ln>
        </p:spPr>
        <p:txBody>
          <a:bodyPr lIns="0" tIns="0" rIns="0" bIns="0" anchor="t">
            <a:noAutofit/>
          </a:bodyPr>
          <a:lstStyle/>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Big hearts.</a:t>
            </a:r>
          </a:p>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Too few hands.</a:t>
            </a:r>
          </a:p>
        </p:txBody>
      </p:sp>
      <p:pic>
        <p:nvPicPr>
          <p:cNvPr id="10" name="Picture 9"/>
          <p:cNvPicPr>
            <a:picLocks noChangeAspect="1"/>
          </p:cNvPicPr>
          <p:nvPr/>
        </p:nvPicPr>
        <p:blipFill>
          <a:blip r:embed="rId3"/>
          <a:stretch/>
        </p:blipFill>
        <p:spPr>
          <a:xfrm>
            <a:off x="6858000" y="1085850"/>
            <a:ext cx="4324350" cy="4324350"/>
          </a:xfrm>
          <a:prstGeom prst="rect">
            <a:avLst/>
          </a:prstGeom>
        </p:spPr>
      </p:pic>
      <p:sp>
        <p:nvSpPr>
          <p:cNvPr id="3" name="text-26">
            <a:extLst>
              <a:ext uri="{FF2B5EF4-FFF2-40B4-BE49-F238E27FC236}">
                <a16:creationId xmlns:a16="http://schemas.microsoft.com/office/drawing/2014/main" id="{0F6CAC7A-64CC-44C5-BC51-F091966858D6}"/>
              </a:ext>
            </a:extLst>
          </p:cNvPr>
          <p:cNvSpPr>
            <a:spLocks noGrp="1"/>
          </p:cNvSpPr>
          <p:nvPr/>
        </p:nvSpPr>
        <p:spPr>
          <a:xfrm>
            <a:off x="628650" y="3305175"/>
            <a:ext cx="5857875" cy="1381125"/>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A friendly area spans long distances.</a:t>
            </a:r>
          </a:p>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The same few people carry too much.</a:t>
            </a:r>
          </a:p>
        </p:txBody>
      </p:sp>
      <p:sp>
        <p:nvSpPr>
          <p:cNvPr id="4" name="text-27">
            <a:extLst>
              <a:ext uri="{FF2B5EF4-FFF2-40B4-BE49-F238E27FC236}">
                <a16:creationId xmlns:a16="http://schemas.microsoft.com/office/drawing/2014/main" id="{F87F37C2-1EF8-4C97-B74E-A15E673FADB6}"/>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“To balance our enthusiasm, we also become willing to consider our limits.”</a:t>
            </a:r>
          </a:p>
        </p:txBody>
      </p:sp>
      <p:sp>
        <p:nvSpPr>
          <p:cNvPr id="5" name="text-28">
            <a:extLst>
              <a:ext uri="{FF2B5EF4-FFF2-40B4-BE49-F238E27FC236}">
                <a16:creationId xmlns:a16="http://schemas.microsoft.com/office/drawing/2014/main" id="{6230C3E3-9528-4553-98CF-AE15A38DB312}"/>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A Spiritual Principle a Day, July 19</a:t>
            </a:r>
          </a:p>
        </p:txBody>
      </p:sp>
      <p:sp>
        <p:nvSpPr>
          <p:cNvPr id="6" name="text-29">
            <a:extLst>
              <a:ext uri="{FF2B5EF4-FFF2-40B4-BE49-F238E27FC236}">
                <a16:creationId xmlns:a16="http://schemas.microsoft.com/office/drawing/2014/main" id="{B5A6229B-036A-4442-AB75-40B698BE1362}"/>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07</a:t>
            </a:r>
          </a:p>
        </p:txBody>
      </p:sp>
    </p:spTree>
    <p:extLst>
      <p:ext uri="{BB962C8B-B14F-4D97-AF65-F5344CB8AC3E}">
        <p14:creationId xmlns:p14="http://schemas.microsoft.com/office/powerpoint/2010/main" val="1577433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15">
            <a:extLst>
              <a:ext uri="{FF2B5EF4-FFF2-40B4-BE49-F238E27FC236}">
                <a16:creationId xmlns:a16="http://schemas.microsoft.com/office/drawing/2014/main" id="{AD514051-F4F4-4B76-926D-B55C83DC10CC}"/>
              </a:ext>
            </a:extLst>
          </p:cNvPr>
          <p:cNvSpPr>
            <a:spLocks noGrp="1"/>
          </p:cNvSpPr>
          <p:nvPr/>
        </p:nvSpPr>
        <p:spPr>
          <a:xfrm>
            <a:off x="609600" y="1352550"/>
            <a:ext cx="6000750" cy="1809750"/>
          </a:xfrm>
          <a:prstGeom prst="rect">
            <a:avLst/>
          </a:prstGeom>
          <a:noFill/>
          <a:ln w="0">
            <a:noFill/>
          </a:ln>
        </p:spPr>
        <p:txBody>
          <a:bodyPr lIns="0" tIns="0" rIns="0" bIns="0" anchor="t">
            <a:noAutofit/>
          </a:bodyPr>
          <a:lstStyle/>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Copy. Paste.</a:t>
            </a:r>
          </a:p>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Repeat.</a:t>
            </a:r>
          </a:p>
        </p:txBody>
      </p:sp>
      <p:pic>
        <p:nvPicPr>
          <p:cNvPr id="8" name="Picture 7"/>
          <p:cNvPicPr>
            <a:picLocks noChangeAspect="1"/>
          </p:cNvPicPr>
          <p:nvPr/>
        </p:nvPicPr>
        <p:blipFill>
          <a:blip r:embed="rId3"/>
          <a:stretch/>
        </p:blipFill>
        <p:spPr>
          <a:xfrm>
            <a:off x="6858000" y="1085850"/>
            <a:ext cx="4324350" cy="4324350"/>
          </a:xfrm>
          <a:prstGeom prst="rect">
            <a:avLst/>
          </a:prstGeom>
        </p:spPr>
      </p:pic>
      <p:sp>
        <p:nvSpPr>
          <p:cNvPr id="3" name="text-16">
            <a:extLst>
              <a:ext uri="{FF2B5EF4-FFF2-40B4-BE49-F238E27FC236}">
                <a16:creationId xmlns:a16="http://schemas.microsoft.com/office/drawing/2014/main" id="{0A19B8D9-8DF6-4EE4-8A85-28ED68159E78}"/>
              </a:ext>
            </a:extLst>
          </p:cNvPr>
          <p:cNvSpPr>
            <a:spLocks noGrp="1"/>
          </p:cNvSpPr>
          <p:nvPr/>
        </p:nvSpPr>
        <p:spPr>
          <a:xfrm>
            <a:off x="628650" y="3305175"/>
            <a:ext cx="5857875" cy="1381125"/>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The agenda keeps returning.</a:t>
            </a:r>
          </a:p>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The reason for the work gets harder to see.</a:t>
            </a:r>
          </a:p>
        </p:txBody>
      </p:sp>
      <p:sp>
        <p:nvSpPr>
          <p:cNvPr id="4" name="text-17">
            <a:extLst>
              <a:ext uri="{FF2B5EF4-FFF2-40B4-BE49-F238E27FC236}">
                <a16:creationId xmlns:a16="http://schemas.microsoft.com/office/drawing/2014/main" id="{D7036E00-C45D-429B-80D1-F3D4D5BA1FC4}"/>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“We can examine and re-examine our old ideas.”</a:t>
            </a:r>
          </a:p>
        </p:txBody>
      </p:sp>
      <p:sp>
        <p:nvSpPr>
          <p:cNvPr id="5" name="text-18">
            <a:extLst>
              <a:ext uri="{FF2B5EF4-FFF2-40B4-BE49-F238E27FC236}">
                <a16:creationId xmlns:a16="http://schemas.microsoft.com/office/drawing/2014/main" id="{1BE32DA1-AAA5-44F1-AEB0-86CF0E867ABF}"/>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Basic Text, Chapter Two</a:t>
            </a:r>
          </a:p>
        </p:txBody>
      </p:sp>
      <p:sp>
        <p:nvSpPr>
          <p:cNvPr id="6" name="text-19">
            <a:extLst>
              <a:ext uri="{FF2B5EF4-FFF2-40B4-BE49-F238E27FC236}">
                <a16:creationId xmlns:a16="http://schemas.microsoft.com/office/drawing/2014/main" id="{2EFFD2A2-0932-480A-BA81-D6C18AFC174D}"/>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08</a:t>
            </a:r>
          </a:p>
        </p:txBody>
      </p:sp>
    </p:spTree>
    <p:extLst>
      <p:ext uri="{BB962C8B-B14F-4D97-AF65-F5344CB8AC3E}">
        <p14:creationId xmlns:p14="http://schemas.microsoft.com/office/powerpoint/2010/main" val="140994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35">
            <a:extLst>
              <a:ext uri="{FF2B5EF4-FFF2-40B4-BE49-F238E27FC236}">
                <a16:creationId xmlns:a16="http://schemas.microsoft.com/office/drawing/2014/main" id="{4E69E977-8445-4D60-8BFF-CD58616A2843}"/>
              </a:ext>
            </a:extLst>
          </p:cNvPr>
          <p:cNvSpPr>
            <a:spLocks noGrp="1"/>
          </p:cNvSpPr>
          <p:nvPr/>
        </p:nvSpPr>
        <p:spPr>
          <a:xfrm>
            <a:off x="609600" y="1352550"/>
            <a:ext cx="6000750" cy="1809750"/>
          </a:xfrm>
          <a:prstGeom prst="rect">
            <a:avLst/>
          </a:prstGeom>
          <a:noFill/>
          <a:ln w="0">
            <a:noFill/>
          </a:ln>
        </p:spPr>
        <p:txBody>
          <a:bodyPr lIns="0" tIns="0" rIns="0" bIns="0" anchor="t">
            <a:noAutofit/>
          </a:bodyPr>
          <a:lstStyle/>
          <a:p>
            <a:pPr algn="l">
              <a:lnSpc>
                <a:spcPct val="112000"/>
              </a:lnSpc>
              <a:buNone/>
              <a:defRPr sz="3600" b="1">
                <a:solidFill>
                  <a:srgbClr val="102D4D"/>
                </a:solidFill>
                <a:latin typeface="Nimbus Sans"/>
                <a:ea typeface="Nimbus Sans"/>
                <a:cs typeface="Nimbus Sans"/>
              </a:defRPr>
            </a:pPr>
            <a:r>
              <a:rPr sz="3600" b="1">
                <a:solidFill>
                  <a:srgbClr val="102D4D"/>
                </a:solidFill>
                <a:latin typeface="Nimbus Sans"/>
                <a:ea typeface="Nimbus Sans"/>
                <a:cs typeface="Nimbus Sans"/>
              </a:rPr>
              <a:t>Help wanted.</a:t>
            </a:r>
          </a:p>
          <a:p>
            <a:pPr algn="l">
              <a:lnSpc>
                <a:spcPct val="112000"/>
              </a:lnSpc>
              <a:buNone/>
              <a:defRPr sz="3600" b="1">
                <a:solidFill>
                  <a:srgbClr val="102D4D"/>
                </a:solidFill>
                <a:latin typeface="Nimbus Sans"/>
                <a:ea typeface="Nimbus Sans"/>
                <a:cs typeface="Nimbus Sans"/>
              </a:defRPr>
            </a:pPr>
            <a:r>
              <a:rPr sz="3600" b="1">
                <a:solidFill>
                  <a:srgbClr val="102D4D"/>
                </a:solidFill>
                <a:latin typeface="Nimbus Sans"/>
                <a:ea typeface="Nimbus Sans"/>
                <a:cs typeface="Nimbus Sans"/>
              </a:rPr>
              <a:t>Please follow the script.</a:t>
            </a:r>
          </a:p>
        </p:txBody>
      </p:sp>
      <p:pic>
        <p:nvPicPr>
          <p:cNvPr id="10" name="Picture 9"/>
          <p:cNvPicPr>
            <a:picLocks noChangeAspect="1"/>
          </p:cNvPicPr>
          <p:nvPr/>
        </p:nvPicPr>
        <p:blipFill>
          <a:blip r:embed="rId3"/>
          <a:srcRect t="50000" r="66667"/>
          <a:stretch/>
        </p:blipFill>
        <p:spPr>
          <a:xfrm>
            <a:off x="6858000" y="1085850"/>
            <a:ext cx="4324350" cy="4324350"/>
          </a:xfrm>
          <a:prstGeom prst="rect">
            <a:avLst/>
          </a:prstGeom>
        </p:spPr>
      </p:pic>
      <p:sp>
        <p:nvSpPr>
          <p:cNvPr id="3" name="text-36">
            <a:extLst>
              <a:ext uri="{FF2B5EF4-FFF2-40B4-BE49-F238E27FC236}">
                <a16:creationId xmlns:a16="http://schemas.microsoft.com/office/drawing/2014/main" id="{B108F448-731C-4CF0-92A6-4B6FD26B42F6}"/>
              </a:ext>
            </a:extLst>
          </p:cNvPr>
          <p:cNvSpPr>
            <a:spLocks noGrp="1"/>
          </p:cNvSpPr>
          <p:nvPr/>
        </p:nvSpPr>
        <p:spPr>
          <a:xfrm>
            <a:off x="628650" y="3305175"/>
            <a:ext cx="5857875" cy="1381125"/>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A member offers an idea.</a:t>
            </a:r>
          </a:p>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The invitation leaves little room to shape it.</a:t>
            </a:r>
          </a:p>
        </p:txBody>
      </p:sp>
      <p:sp>
        <p:nvSpPr>
          <p:cNvPr id="4" name="text-37">
            <a:extLst>
              <a:ext uri="{FF2B5EF4-FFF2-40B4-BE49-F238E27FC236}">
                <a16:creationId xmlns:a16="http://schemas.microsoft.com/office/drawing/2014/main" id="{F98B5432-EDF3-4462-83FB-6DFC2368BC39}"/>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“We come as we are, and we serve best when we are most fully ourselves.”</a:t>
            </a:r>
          </a:p>
        </p:txBody>
      </p:sp>
      <p:sp>
        <p:nvSpPr>
          <p:cNvPr id="5" name="text-38">
            <a:extLst>
              <a:ext uri="{FF2B5EF4-FFF2-40B4-BE49-F238E27FC236}">
                <a16:creationId xmlns:a16="http://schemas.microsoft.com/office/drawing/2014/main" id="{36D21721-D992-452A-9CDE-3345E24EC291}"/>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Living Clean, Chapter Two</a:t>
            </a:r>
          </a:p>
        </p:txBody>
      </p:sp>
      <p:sp>
        <p:nvSpPr>
          <p:cNvPr id="6" name="text-39">
            <a:extLst>
              <a:ext uri="{FF2B5EF4-FFF2-40B4-BE49-F238E27FC236}">
                <a16:creationId xmlns:a16="http://schemas.microsoft.com/office/drawing/2014/main" id="{41DF806A-830F-45C4-9F99-29343C7D505A}"/>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09</a:t>
            </a:r>
          </a:p>
        </p:txBody>
      </p:sp>
    </p:spTree>
    <p:extLst>
      <p:ext uri="{BB962C8B-B14F-4D97-AF65-F5344CB8AC3E}">
        <p14:creationId xmlns:p14="http://schemas.microsoft.com/office/powerpoint/2010/main" val="78296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40">
            <a:extLst>
              <a:ext uri="{FF2B5EF4-FFF2-40B4-BE49-F238E27FC236}">
                <a16:creationId xmlns:a16="http://schemas.microsoft.com/office/drawing/2014/main" id="{677BEBF3-4669-4AB2-BFA3-A427AD07E07C}"/>
              </a:ext>
            </a:extLst>
          </p:cNvPr>
          <p:cNvSpPr>
            <a:spLocks noGrp="1"/>
          </p:cNvSpPr>
          <p:nvPr/>
        </p:nvSpPr>
        <p:spPr>
          <a:xfrm>
            <a:off x="609600" y="1352550"/>
            <a:ext cx="6000750" cy="1809750"/>
          </a:xfrm>
          <a:prstGeom prst="rect">
            <a:avLst/>
          </a:prstGeom>
          <a:noFill/>
          <a:ln w="0">
            <a:noFill/>
          </a:ln>
        </p:spPr>
        <p:txBody>
          <a:bodyPr lIns="0" tIns="0" rIns="0" bIns="0" anchor="t">
            <a:noAutofit/>
          </a:bodyPr>
          <a:lstStyle/>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Help is somewhere</a:t>
            </a:r>
          </a:p>
          <a:p>
            <a:pPr algn="l">
              <a:lnSpc>
                <a:spcPct val="112000"/>
              </a:lnSpc>
              <a:buNone/>
              <a:defRPr sz="4125" b="1">
                <a:solidFill>
                  <a:srgbClr val="102D4D"/>
                </a:solidFill>
                <a:latin typeface="Nimbus Sans"/>
                <a:ea typeface="Nimbus Sans"/>
                <a:cs typeface="Nimbus Sans"/>
              </a:defRPr>
            </a:pPr>
            <a:r>
              <a:rPr sz="4125" b="1">
                <a:solidFill>
                  <a:srgbClr val="102D4D"/>
                </a:solidFill>
                <a:latin typeface="Nimbus Sans"/>
                <a:ea typeface="Nimbus Sans"/>
                <a:cs typeface="Nimbus Sans"/>
              </a:rPr>
              <a:t>in this room.</a:t>
            </a:r>
          </a:p>
        </p:txBody>
      </p:sp>
      <p:pic>
        <p:nvPicPr>
          <p:cNvPr id="10" name="Picture 9"/>
          <p:cNvPicPr>
            <a:picLocks noChangeAspect="1"/>
          </p:cNvPicPr>
          <p:nvPr/>
        </p:nvPicPr>
        <p:blipFill>
          <a:blip r:embed="rId3"/>
          <a:srcRect l="33333" t="50000" r="33333"/>
          <a:stretch/>
        </p:blipFill>
        <p:spPr>
          <a:xfrm>
            <a:off x="6858000" y="1085850"/>
            <a:ext cx="4324350" cy="4324350"/>
          </a:xfrm>
          <a:prstGeom prst="rect">
            <a:avLst/>
          </a:prstGeom>
        </p:spPr>
      </p:pic>
      <p:sp>
        <p:nvSpPr>
          <p:cNvPr id="3" name="text-41">
            <a:extLst>
              <a:ext uri="{FF2B5EF4-FFF2-40B4-BE49-F238E27FC236}">
                <a16:creationId xmlns:a16="http://schemas.microsoft.com/office/drawing/2014/main" id="{42B66DB3-5276-46FC-97A8-17FD3ECE73A8}"/>
              </a:ext>
            </a:extLst>
          </p:cNvPr>
          <p:cNvSpPr>
            <a:spLocks noGrp="1"/>
          </p:cNvSpPr>
          <p:nvPr/>
        </p:nvSpPr>
        <p:spPr>
          <a:xfrm>
            <a:off x="628650" y="3305175"/>
            <a:ext cx="5857875" cy="1381125"/>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An area brings a need.</a:t>
            </a:r>
          </a:p>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The report ends before peers explore it.</a:t>
            </a:r>
          </a:p>
        </p:txBody>
      </p:sp>
      <p:sp>
        <p:nvSpPr>
          <p:cNvPr id="4" name="text-42">
            <a:extLst>
              <a:ext uri="{FF2B5EF4-FFF2-40B4-BE49-F238E27FC236}">
                <a16:creationId xmlns:a16="http://schemas.microsoft.com/office/drawing/2014/main" id="{EED8DCBC-5AAC-44D1-85FA-E5CDFB3721D2}"/>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“Together, they become able to do what they could not do alone.”</a:t>
            </a:r>
          </a:p>
        </p:txBody>
      </p:sp>
      <p:sp>
        <p:nvSpPr>
          <p:cNvPr id="5" name="text-43">
            <a:extLst>
              <a:ext uri="{FF2B5EF4-FFF2-40B4-BE49-F238E27FC236}">
                <a16:creationId xmlns:a16="http://schemas.microsoft.com/office/drawing/2014/main" id="{527BBE7D-3706-4BE8-820C-7BD00D7B4472}"/>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It Works: How and Why, Tradition Nine</a:t>
            </a:r>
          </a:p>
        </p:txBody>
      </p:sp>
      <p:sp>
        <p:nvSpPr>
          <p:cNvPr id="6" name="text-44">
            <a:extLst>
              <a:ext uri="{FF2B5EF4-FFF2-40B4-BE49-F238E27FC236}">
                <a16:creationId xmlns:a16="http://schemas.microsoft.com/office/drawing/2014/main" id="{9FDDBE5B-7121-4DB8-B5D3-512BE242F89F}"/>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10</a:t>
            </a:r>
          </a:p>
        </p:txBody>
      </p:sp>
    </p:spTree>
    <p:extLst>
      <p:ext uri="{BB962C8B-B14F-4D97-AF65-F5344CB8AC3E}">
        <p14:creationId xmlns:p14="http://schemas.microsoft.com/office/powerpoint/2010/main" val="974359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5" name="text-20">
            <a:extLst>
              <a:ext uri="{FF2B5EF4-FFF2-40B4-BE49-F238E27FC236}">
                <a16:creationId xmlns:a16="http://schemas.microsoft.com/office/drawing/2014/main" id="{F4583750-B6D0-4773-8FF9-B23D3C0AF98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What do these have in common?</a:t>
            </a:r>
          </a:p>
        </p:txBody>
      </p:sp>
      <p:sp>
        <p:nvSpPr>
          <p:cNvPr id="2" name="text-21">
            <a:extLst>
              <a:ext uri="{FF2B5EF4-FFF2-40B4-BE49-F238E27FC236}">
                <a16:creationId xmlns:a16="http://schemas.microsoft.com/office/drawing/2014/main" id="{6D692B1F-6DED-4F55-AF12-7B3CFC6B32F8}"/>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11</a:t>
            </a:r>
          </a:p>
        </p:txBody>
      </p:sp>
      <p:pic>
        <p:nvPicPr>
          <p:cNvPr id="17" name="Picture 16"/>
          <p:cNvPicPr>
            <a:picLocks noChangeAspect="1"/>
          </p:cNvPicPr>
          <p:nvPr/>
        </p:nvPicPr>
        <p:blipFill>
          <a:blip r:embed="rId3"/>
          <a:srcRect r="66667" b="50000"/>
          <a:stretch/>
        </p:blipFill>
        <p:spPr>
          <a:xfrm>
            <a:off x="571500" y="2000250"/>
            <a:ext cx="2085975" cy="2085975"/>
          </a:xfrm>
          <a:prstGeom prst="rect">
            <a:avLst/>
          </a:prstGeom>
        </p:spPr>
      </p:pic>
      <p:sp>
        <p:nvSpPr>
          <p:cNvPr id="4" name="text-22">
            <a:extLst>
              <a:ext uri="{FF2B5EF4-FFF2-40B4-BE49-F238E27FC236}">
                <a16:creationId xmlns:a16="http://schemas.microsoft.com/office/drawing/2014/main" id="{BDDC7D9F-4CBB-48D7-9F93-4E3BB91AE03A}"/>
              </a:ext>
            </a:extLst>
          </p:cNvPr>
          <p:cNvSpPr>
            <a:spLocks noGrp="1"/>
          </p:cNvSpPr>
          <p:nvPr/>
        </p:nvSpPr>
        <p:spPr>
          <a:xfrm>
            <a:off x="571500" y="4333875"/>
            <a:ext cx="2085975" cy="666750"/>
          </a:xfrm>
          <a:prstGeom prst="rect">
            <a:avLst/>
          </a:prstGeom>
          <a:noFill/>
          <a:ln w="0">
            <a:noFill/>
          </a:ln>
        </p:spPr>
        <p:txBody>
          <a:bodyPr lIns="0" tIns="0" rIns="0" bIns="0" anchor="t">
            <a:noAutofit/>
          </a:bodyPr>
          <a:lstStyle/>
          <a:p>
            <a:pPr algn="ctr">
              <a:lnSpc>
                <a:spcPct val="112000"/>
              </a:lnSpc>
              <a:buNone/>
              <a:defRPr sz="2025" b="1">
                <a:solidFill>
                  <a:srgbClr val="174C7C"/>
                </a:solidFill>
                <a:latin typeface="Nimbus Sans"/>
                <a:ea typeface="Nimbus Sans"/>
                <a:cs typeface="Nimbus Sans"/>
              </a:defRPr>
            </a:pPr>
            <a:r>
              <a:rPr sz="2025" b="1">
                <a:solidFill>
                  <a:srgbClr val="174C7C"/>
                </a:solidFill>
                <a:latin typeface="Nimbus Sans"/>
                <a:ea typeface="Nimbus Sans"/>
                <a:cs typeface="Nimbus Sans"/>
              </a:rPr>
              <a:t>Full house</a:t>
            </a:r>
          </a:p>
        </p:txBody>
      </p:sp>
      <p:pic>
        <p:nvPicPr>
          <p:cNvPr id="19" name="Picture 18"/>
          <p:cNvPicPr>
            <a:picLocks noChangeAspect="1"/>
          </p:cNvPicPr>
          <p:nvPr/>
        </p:nvPicPr>
        <p:blipFill>
          <a:blip r:embed="rId4"/>
          <a:stretch/>
        </p:blipFill>
        <p:spPr>
          <a:xfrm>
            <a:off x="2847975" y="2000250"/>
            <a:ext cx="2085975" cy="2085975"/>
          </a:xfrm>
          <a:prstGeom prst="rect">
            <a:avLst/>
          </a:prstGeom>
        </p:spPr>
      </p:pic>
      <p:sp>
        <p:nvSpPr>
          <p:cNvPr id="6" name="text-23">
            <a:extLst>
              <a:ext uri="{FF2B5EF4-FFF2-40B4-BE49-F238E27FC236}">
                <a16:creationId xmlns:a16="http://schemas.microsoft.com/office/drawing/2014/main" id="{E0716C6C-F565-42A3-AEEB-268F57128774}"/>
              </a:ext>
            </a:extLst>
          </p:cNvPr>
          <p:cNvSpPr>
            <a:spLocks noGrp="1"/>
          </p:cNvSpPr>
          <p:nvPr/>
        </p:nvSpPr>
        <p:spPr>
          <a:xfrm>
            <a:off x="2847975" y="4333875"/>
            <a:ext cx="2085975" cy="666750"/>
          </a:xfrm>
          <a:prstGeom prst="rect">
            <a:avLst/>
          </a:prstGeom>
          <a:noFill/>
          <a:ln w="0">
            <a:noFill/>
          </a:ln>
        </p:spPr>
        <p:txBody>
          <a:bodyPr lIns="0" tIns="0" rIns="0" bIns="0" anchor="t">
            <a:noAutofit/>
          </a:bodyPr>
          <a:lstStyle/>
          <a:p>
            <a:pPr algn="ctr">
              <a:lnSpc>
                <a:spcPct val="112000"/>
              </a:lnSpc>
              <a:buNone/>
              <a:defRPr sz="2025" b="1">
                <a:solidFill>
                  <a:srgbClr val="174C7C"/>
                </a:solidFill>
                <a:latin typeface="Nimbus Sans"/>
                <a:ea typeface="Nimbus Sans"/>
                <a:cs typeface="Nimbus Sans"/>
              </a:defRPr>
            </a:pPr>
            <a:r>
              <a:rPr sz="2025" b="1">
                <a:solidFill>
                  <a:srgbClr val="174C7C"/>
                </a:solidFill>
                <a:latin typeface="Nimbus Sans"/>
                <a:ea typeface="Nimbus Sans"/>
                <a:cs typeface="Nimbus Sans"/>
              </a:rPr>
              <a:t>Too few hands</a:t>
            </a:r>
          </a:p>
        </p:txBody>
      </p:sp>
      <p:pic>
        <p:nvPicPr>
          <p:cNvPr id="21" name="Picture 20"/>
          <p:cNvPicPr>
            <a:picLocks noChangeAspect="1"/>
          </p:cNvPicPr>
          <p:nvPr/>
        </p:nvPicPr>
        <p:blipFill>
          <a:blip r:embed="rId5"/>
          <a:stretch/>
        </p:blipFill>
        <p:spPr>
          <a:xfrm>
            <a:off x="5124450" y="2000250"/>
            <a:ext cx="2085975" cy="2085975"/>
          </a:xfrm>
          <a:prstGeom prst="rect">
            <a:avLst/>
          </a:prstGeom>
        </p:spPr>
      </p:pic>
      <p:sp>
        <p:nvSpPr>
          <p:cNvPr id="8" name="text-24">
            <a:extLst>
              <a:ext uri="{FF2B5EF4-FFF2-40B4-BE49-F238E27FC236}">
                <a16:creationId xmlns:a16="http://schemas.microsoft.com/office/drawing/2014/main" id="{AF3E5641-12ED-4F71-BC5C-9AAB25BDA5E0}"/>
              </a:ext>
            </a:extLst>
          </p:cNvPr>
          <p:cNvSpPr>
            <a:spLocks noGrp="1"/>
          </p:cNvSpPr>
          <p:nvPr/>
        </p:nvSpPr>
        <p:spPr>
          <a:xfrm>
            <a:off x="5124450" y="4333875"/>
            <a:ext cx="2085975" cy="666750"/>
          </a:xfrm>
          <a:prstGeom prst="rect">
            <a:avLst/>
          </a:prstGeom>
          <a:noFill/>
          <a:ln w="0">
            <a:noFill/>
          </a:ln>
        </p:spPr>
        <p:txBody>
          <a:bodyPr lIns="0" tIns="0" rIns="0" bIns="0" anchor="t">
            <a:noAutofit/>
          </a:bodyPr>
          <a:lstStyle/>
          <a:p>
            <a:pPr algn="ctr">
              <a:lnSpc>
                <a:spcPct val="112000"/>
              </a:lnSpc>
              <a:buNone/>
              <a:defRPr sz="2025" b="1">
                <a:solidFill>
                  <a:srgbClr val="174C7C"/>
                </a:solidFill>
                <a:latin typeface="Nimbus Sans"/>
                <a:ea typeface="Nimbus Sans"/>
                <a:cs typeface="Nimbus Sans"/>
              </a:defRPr>
            </a:pPr>
            <a:r>
              <a:rPr sz="2025" b="1">
                <a:solidFill>
                  <a:srgbClr val="174C7C"/>
                </a:solidFill>
                <a:latin typeface="Nimbus Sans"/>
                <a:ea typeface="Nimbus Sans"/>
                <a:cs typeface="Nimbus Sans"/>
              </a:rPr>
              <a:t>Repeat</a:t>
            </a:r>
          </a:p>
        </p:txBody>
      </p:sp>
      <p:pic>
        <p:nvPicPr>
          <p:cNvPr id="23" name="Picture 22"/>
          <p:cNvPicPr>
            <a:picLocks noChangeAspect="1"/>
          </p:cNvPicPr>
          <p:nvPr/>
        </p:nvPicPr>
        <p:blipFill>
          <a:blip r:embed="rId3"/>
          <a:srcRect t="50000" r="66667"/>
          <a:stretch/>
        </p:blipFill>
        <p:spPr>
          <a:xfrm>
            <a:off x="7400925" y="2000250"/>
            <a:ext cx="2085975" cy="2085975"/>
          </a:xfrm>
          <a:prstGeom prst="rect">
            <a:avLst/>
          </a:prstGeom>
        </p:spPr>
      </p:pic>
      <p:sp>
        <p:nvSpPr>
          <p:cNvPr id="10" name="text-25">
            <a:extLst>
              <a:ext uri="{FF2B5EF4-FFF2-40B4-BE49-F238E27FC236}">
                <a16:creationId xmlns:a16="http://schemas.microsoft.com/office/drawing/2014/main" id="{27864C16-E4F0-4D75-87F6-6899F8C36950}"/>
              </a:ext>
            </a:extLst>
          </p:cNvPr>
          <p:cNvSpPr>
            <a:spLocks noGrp="1"/>
          </p:cNvSpPr>
          <p:nvPr/>
        </p:nvSpPr>
        <p:spPr>
          <a:xfrm>
            <a:off x="7400925" y="4333875"/>
            <a:ext cx="2085975" cy="666750"/>
          </a:xfrm>
          <a:prstGeom prst="rect">
            <a:avLst/>
          </a:prstGeom>
          <a:noFill/>
          <a:ln w="0">
            <a:noFill/>
          </a:ln>
        </p:spPr>
        <p:txBody>
          <a:bodyPr lIns="0" tIns="0" rIns="0" bIns="0" anchor="t">
            <a:noAutofit/>
          </a:bodyPr>
          <a:lstStyle/>
          <a:p>
            <a:pPr algn="ctr">
              <a:lnSpc>
                <a:spcPct val="112000"/>
              </a:lnSpc>
              <a:buNone/>
              <a:defRPr sz="2025" b="1">
                <a:solidFill>
                  <a:srgbClr val="174C7C"/>
                </a:solidFill>
                <a:latin typeface="Nimbus Sans"/>
                <a:ea typeface="Nimbus Sans"/>
                <a:cs typeface="Nimbus Sans"/>
              </a:defRPr>
            </a:pPr>
            <a:r>
              <a:rPr sz="2025" b="1">
                <a:solidFill>
                  <a:srgbClr val="174C7C"/>
                </a:solidFill>
                <a:latin typeface="Nimbus Sans"/>
                <a:ea typeface="Nimbus Sans"/>
                <a:cs typeface="Nimbus Sans"/>
              </a:rPr>
              <a:t>The script</a:t>
            </a:r>
          </a:p>
        </p:txBody>
      </p:sp>
      <p:pic>
        <p:nvPicPr>
          <p:cNvPr id="25" name="Picture 24"/>
          <p:cNvPicPr>
            <a:picLocks noChangeAspect="1"/>
          </p:cNvPicPr>
          <p:nvPr/>
        </p:nvPicPr>
        <p:blipFill>
          <a:blip r:embed="rId3"/>
          <a:srcRect l="33333" t="50000" r="33333"/>
          <a:stretch/>
        </p:blipFill>
        <p:spPr>
          <a:xfrm>
            <a:off x="9677400" y="2000250"/>
            <a:ext cx="2085975" cy="2085975"/>
          </a:xfrm>
          <a:prstGeom prst="rect">
            <a:avLst/>
          </a:prstGeom>
        </p:spPr>
      </p:pic>
      <p:sp>
        <p:nvSpPr>
          <p:cNvPr id="12" name="text-26">
            <a:extLst>
              <a:ext uri="{FF2B5EF4-FFF2-40B4-BE49-F238E27FC236}">
                <a16:creationId xmlns:a16="http://schemas.microsoft.com/office/drawing/2014/main" id="{F034B393-29E7-460E-A40D-9804944252A8}"/>
              </a:ext>
            </a:extLst>
          </p:cNvPr>
          <p:cNvSpPr>
            <a:spLocks noGrp="1"/>
          </p:cNvSpPr>
          <p:nvPr/>
        </p:nvSpPr>
        <p:spPr>
          <a:xfrm>
            <a:off x="9677400" y="4333875"/>
            <a:ext cx="2085975" cy="666750"/>
          </a:xfrm>
          <a:prstGeom prst="rect">
            <a:avLst/>
          </a:prstGeom>
          <a:noFill/>
          <a:ln w="0">
            <a:noFill/>
          </a:ln>
        </p:spPr>
        <p:txBody>
          <a:bodyPr lIns="0" tIns="0" rIns="0" bIns="0" anchor="t">
            <a:noAutofit/>
          </a:bodyPr>
          <a:lstStyle/>
          <a:p>
            <a:pPr algn="ctr">
              <a:lnSpc>
                <a:spcPct val="112000"/>
              </a:lnSpc>
              <a:buNone/>
              <a:defRPr sz="2025" b="1">
                <a:solidFill>
                  <a:srgbClr val="174C7C"/>
                </a:solidFill>
                <a:latin typeface="Nimbus Sans"/>
                <a:ea typeface="Nimbus Sans"/>
                <a:cs typeface="Nimbus Sans"/>
              </a:defRPr>
            </a:pPr>
            <a:r>
              <a:rPr sz="2025" b="1">
                <a:solidFill>
                  <a:srgbClr val="174C7C"/>
                </a:solidFill>
                <a:latin typeface="Nimbus Sans"/>
                <a:ea typeface="Nimbus Sans"/>
                <a:cs typeface="Nimbus Sans"/>
              </a:rPr>
              <a:t>Unasked help</a:t>
            </a:r>
          </a:p>
        </p:txBody>
      </p:sp>
      <p:sp>
        <p:nvSpPr>
          <p:cNvPr id="13" name="text-27">
            <a:extLst>
              <a:ext uri="{FF2B5EF4-FFF2-40B4-BE49-F238E27FC236}">
                <a16:creationId xmlns:a16="http://schemas.microsoft.com/office/drawing/2014/main" id="{860F84B4-7F3B-40F4-97AE-A18F3C600794}"/>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“Everything that occurs in the course of NA service must be motivated by the desire to more successfully carry the message of recovery to the addict who still suffers.”</a:t>
            </a:r>
          </a:p>
        </p:txBody>
      </p:sp>
      <p:sp>
        <p:nvSpPr>
          <p:cNvPr id="14" name="text-28">
            <a:extLst>
              <a:ext uri="{FF2B5EF4-FFF2-40B4-BE49-F238E27FC236}">
                <a16:creationId xmlns:a16="http://schemas.microsoft.com/office/drawing/2014/main" id="{72C55B76-A9C4-447C-97AB-BEA90A8F501B}"/>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Basic Text, Introduction</a:t>
            </a:r>
          </a:p>
        </p:txBody>
      </p:sp>
    </p:spTree>
    <p:extLst>
      <p:ext uri="{BB962C8B-B14F-4D97-AF65-F5344CB8AC3E}">
        <p14:creationId xmlns:p14="http://schemas.microsoft.com/office/powerpoint/2010/main" val="479774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54">
            <a:extLst>
              <a:ext uri="{FF2B5EF4-FFF2-40B4-BE49-F238E27FC236}">
                <a16:creationId xmlns:a16="http://schemas.microsoft.com/office/drawing/2014/main" id="{BEDE75A2-517D-4062-9707-069FEBBBA76C}"/>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What is already here?</a:t>
            </a:r>
          </a:p>
        </p:txBody>
      </p:sp>
      <p:sp>
        <p:nvSpPr>
          <p:cNvPr id="2" name="text-55">
            <a:extLst>
              <a:ext uri="{FF2B5EF4-FFF2-40B4-BE49-F238E27FC236}">
                <a16:creationId xmlns:a16="http://schemas.microsoft.com/office/drawing/2014/main" id="{6211DD90-1C78-4652-9FA3-B487A9142A4B}"/>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12</a:t>
            </a:r>
          </a:p>
        </p:txBody>
      </p:sp>
      <p:pic>
        <p:nvPicPr>
          <p:cNvPr id="14" name="Picture 13"/>
          <p:cNvPicPr>
            <a:picLocks noChangeAspect="1"/>
          </p:cNvPicPr>
          <p:nvPr/>
        </p:nvPicPr>
        <p:blipFill>
          <a:blip r:embed="rId3"/>
          <a:srcRect l="50000" r="25552" b="66667"/>
          <a:stretch/>
        </p:blipFill>
        <p:spPr>
          <a:xfrm>
            <a:off x="8705850" y="2171700"/>
            <a:ext cx="2710520" cy="2771775"/>
          </a:xfrm>
          <a:prstGeom prst="rect">
            <a:avLst/>
          </a:prstGeom>
        </p:spPr>
      </p:pic>
      <p:sp>
        <p:nvSpPr>
          <p:cNvPr id="4" name="text-56">
            <a:extLst>
              <a:ext uri="{FF2B5EF4-FFF2-40B4-BE49-F238E27FC236}">
                <a16:creationId xmlns:a16="http://schemas.microsoft.com/office/drawing/2014/main" id="{4DA2A0B2-EFA9-4129-B81F-4D8B758086CE}"/>
              </a:ext>
            </a:extLst>
          </p:cNvPr>
          <p:cNvSpPr>
            <a:spLocks noGrp="1"/>
          </p:cNvSpPr>
          <p:nvPr/>
        </p:nvSpPr>
        <p:spPr>
          <a:xfrm>
            <a:off x="619125" y="20764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Care and experience</a:t>
            </a:r>
          </a:p>
        </p:txBody>
      </p:sp>
      <p:sp>
        <p:nvSpPr>
          <p:cNvPr id="5" name="text-57">
            <a:extLst>
              <a:ext uri="{FF2B5EF4-FFF2-40B4-BE49-F238E27FC236}">
                <a16:creationId xmlns:a16="http://schemas.microsoft.com/office/drawing/2014/main" id="{0253D946-479B-47F8-B267-FC058C38685F}"/>
              </a:ext>
            </a:extLst>
          </p:cNvPr>
          <p:cNvSpPr>
            <a:spLocks noGrp="1"/>
          </p:cNvSpPr>
          <p:nvPr/>
        </p:nvSpPr>
        <p:spPr>
          <a:xfrm>
            <a:off x="619125" y="28194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Relationships and willingness</a:t>
            </a:r>
          </a:p>
        </p:txBody>
      </p:sp>
      <p:sp>
        <p:nvSpPr>
          <p:cNvPr id="6" name="text-58">
            <a:extLst>
              <a:ext uri="{FF2B5EF4-FFF2-40B4-BE49-F238E27FC236}">
                <a16:creationId xmlns:a16="http://schemas.microsoft.com/office/drawing/2014/main" id="{41FA78B4-01B9-4293-9A45-48B8D7D8DC3D}"/>
              </a:ext>
            </a:extLst>
          </p:cNvPr>
          <p:cNvSpPr>
            <a:spLocks noGrp="1"/>
          </p:cNvSpPr>
          <p:nvPr/>
        </p:nvSpPr>
        <p:spPr>
          <a:xfrm>
            <a:off x="619125" y="35623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Work that already helps someone</a:t>
            </a:r>
          </a:p>
        </p:txBody>
      </p:sp>
      <p:sp>
        <p:nvSpPr>
          <p:cNvPr id="7" name="text-59">
            <a:extLst>
              <a:ext uri="{FF2B5EF4-FFF2-40B4-BE49-F238E27FC236}">
                <a16:creationId xmlns:a16="http://schemas.microsoft.com/office/drawing/2014/main" id="{ECC241DF-5757-4F01-9B3D-289E9AE91338}"/>
              </a:ext>
            </a:extLst>
          </p:cNvPr>
          <p:cNvSpPr>
            <a:spLocks noGrp="1"/>
          </p:cNvSpPr>
          <p:nvPr/>
        </p:nvSpPr>
        <p:spPr>
          <a:xfrm>
            <a:off x="619125" y="43053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Gratitude that still has somewhere to go</a:t>
            </a:r>
          </a:p>
        </p:txBody>
      </p:sp>
      <p:sp>
        <p:nvSpPr>
          <p:cNvPr id="8" name="text-60">
            <a:extLst>
              <a:ext uri="{FF2B5EF4-FFF2-40B4-BE49-F238E27FC236}">
                <a16:creationId xmlns:a16="http://schemas.microsoft.com/office/drawing/2014/main" id="{8F39B214-F288-4078-A66A-24A8CD6B2019}"/>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“It's also important that we take a look at things that we've done right or that have had a positive impact on ourselves and others.”</a:t>
            </a:r>
          </a:p>
        </p:txBody>
      </p:sp>
      <p:sp>
        <p:nvSpPr>
          <p:cNvPr id="9" name="text-61">
            <a:extLst>
              <a:ext uri="{FF2B5EF4-FFF2-40B4-BE49-F238E27FC236}">
                <a16:creationId xmlns:a16="http://schemas.microsoft.com/office/drawing/2014/main" id="{93095043-2619-4886-AF31-3C7C3430A2E3}"/>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The Narcotics Anonymous Step Working Guides, Step Four</a:t>
            </a:r>
          </a:p>
        </p:txBody>
      </p:sp>
    </p:spTree>
    <p:extLst>
      <p:ext uri="{BB962C8B-B14F-4D97-AF65-F5344CB8AC3E}">
        <p14:creationId xmlns:p14="http://schemas.microsoft.com/office/powerpoint/2010/main" val="1591963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62">
            <a:extLst>
              <a:ext uri="{FF2B5EF4-FFF2-40B4-BE49-F238E27FC236}">
                <a16:creationId xmlns:a16="http://schemas.microsoft.com/office/drawing/2014/main" id="{035F4730-0AD8-4442-9510-934992D93A7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Different rooms.</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Different beginnings.</a:t>
            </a:r>
          </a:p>
        </p:txBody>
      </p:sp>
      <p:sp>
        <p:nvSpPr>
          <p:cNvPr id="2" name="text-63">
            <a:extLst>
              <a:ext uri="{FF2B5EF4-FFF2-40B4-BE49-F238E27FC236}">
                <a16:creationId xmlns:a16="http://schemas.microsoft.com/office/drawing/2014/main" id="{E156BC0B-7996-4E58-B9E8-33CE2F438E64}"/>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13</a:t>
            </a:r>
          </a:p>
        </p:txBody>
      </p:sp>
      <p:pic>
        <p:nvPicPr>
          <p:cNvPr id="11" name="Picture 10"/>
          <p:cNvPicPr>
            <a:picLocks noChangeAspect="1"/>
          </p:cNvPicPr>
          <p:nvPr/>
        </p:nvPicPr>
        <p:blipFill>
          <a:blip r:embed="rId3"/>
          <a:srcRect l="75000" b="66667"/>
          <a:stretch/>
        </p:blipFill>
        <p:spPr>
          <a:xfrm>
            <a:off x="8486775" y="2028825"/>
            <a:ext cx="3048000" cy="3048000"/>
          </a:xfrm>
          <a:prstGeom prst="rect">
            <a:avLst/>
          </a:prstGeom>
        </p:spPr>
      </p:pic>
      <p:sp>
        <p:nvSpPr>
          <p:cNvPr id="4" name="text-64">
            <a:extLst>
              <a:ext uri="{FF2B5EF4-FFF2-40B4-BE49-F238E27FC236}">
                <a16:creationId xmlns:a16="http://schemas.microsoft.com/office/drawing/2014/main" id="{58AF738F-F0A1-4B65-8B6E-4BDBC0929D1A}"/>
              </a:ext>
            </a:extLst>
          </p:cNvPr>
          <p:cNvSpPr>
            <a:spLocks noGrp="1"/>
          </p:cNvSpPr>
          <p:nvPr/>
        </p:nvSpPr>
        <p:spPr>
          <a:xfrm>
            <a:off x="619125" y="2390775"/>
            <a:ext cx="7381875" cy="1447800"/>
          </a:xfrm>
          <a:prstGeom prst="rect">
            <a:avLst/>
          </a:prstGeom>
          <a:noFill/>
          <a:ln w="0">
            <a:noFill/>
          </a:ln>
        </p:spPr>
        <p:txBody>
          <a:bodyPr lIns="0" tIns="0" rIns="0" bIns="0" anchor="t">
            <a:noAutofit/>
          </a:bodyPr>
          <a:lstStyle/>
          <a:p>
            <a:pPr algn="l">
              <a:lnSpc>
                <a:spcPct val="112000"/>
              </a:lnSpc>
              <a:buNone/>
              <a:defRPr sz="3000" b="1">
                <a:solidFill>
                  <a:srgbClr val="174C7C"/>
                </a:solidFill>
                <a:latin typeface="Nimbus Sans"/>
                <a:ea typeface="Nimbus Sans"/>
                <a:cs typeface="Nimbus Sans"/>
              </a:defRPr>
            </a:pPr>
            <a:r>
              <a:rPr sz="3000" b="1">
                <a:solidFill>
                  <a:srgbClr val="174C7C"/>
                </a:solidFill>
                <a:latin typeface="Nimbus Sans"/>
                <a:ea typeface="Nimbus Sans"/>
                <a:cs typeface="Nimbus Sans"/>
              </a:rPr>
              <a:t>“One size does not fit all, and unity does not equal uniformity.”</a:t>
            </a:r>
          </a:p>
        </p:txBody>
      </p:sp>
      <p:sp>
        <p:nvSpPr>
          <p:cNvPr id="5" name="text-65">
            <a:extLst>
              <a:ext uri="{FF2B5EF4-FFF2-40B4-BE49-F238E27FC236}">
                <a16:creationId xmlns:a16="http://schemas.microsoft.com/office/drawing/2014/main" id="{E783B2FD-B39D-4F8A-BD1D-3106FAC7FCF3}"/>
              </a:ext>
            </a:extLst>
          </p:cNvPr>
          <p:cNvSpPr>
            <a:spLocks noGrp="1"/>
          </p:cNvSpPr>
          <p:nvPr/>
        </p:nvSpPr>
        <p:spPr>
          <a:xfrm>
            <a:off x="628650" y="3990975"/>
            <a:ext cx="7477125" cy="409575"/>
          </a:xfrm>
          <a:prstGeom prst="rect">
            <a:avLst/>
          </a:prstGeom>
          <a:noFill/>
          <a:ln w="0">
            <a:noFill/>
          </a:ln>
        </p:spPr>
        <p:txBody>
          <a:bodyPr lIns="0" tIns="0" rIns="0" bIns="0" anchor="t">
            <a:noAutofit/>
          </a:bodyPr>
          <a:lstStyle/>
          <a:p>
            <a:pPr algn="l">
              <a:lnSpc>
                <a:spcPct val="112000"/>
              </a:lnSpc>
              <a:buNone/>
              <a:defRPr sz="1500" b="0">
                <a:solidFill>
                  <a:srgbClr val="53677A"/>
                </a:solidFill>
                <a:latin typeface="Nimbus Sans"/>
                <a:ea typeface="Nimbus Sans"/>
                <a:cs typeface="Nimbus Sans"/>
              </a:defRPr>
            </a:pPr>
            <a:r>
              <a:rPr sz="1500" b="0">
                <a:solidFill>
                  <a:srgbClr val="53677A"/>
                </a:solidFill>
                <a:latin typeface="Nimbus Sans"/>
                <a:ea typeface="Nimbus Sans"/>
                <a:cs typeface="Nimbus Sans"/>
              </a:rPr>
              <a:t>Guiding Principles, Tradition One</a:t>
            </a:r>
          </a:p>
        </p:txBody>
      </p:sp>
      <p:sp>
        <p:nvSpPr>
          <p:cNvPr id="6" name="text-66">
            <a:extLst>
              <a:ext uri="{FF2B5EF4-FFF2-40B4-BE49-F238E27FC236}">
                <a16:creationId xmlns:a16="http://schemas.microsoft.com/office/drawing/2014/main" id="{E58D7736-7C62-4091-A696-2171A3753C17}"/>
              </a:ext>
            </a:extLst>
          </p:cNvPr>
          <p:cNvSpPr>
            <a:spLocks noGrp="1"/>
          </p:cNvSpPr>
          <p:nvPr/>
        </p:nvSpPr>
        <p:spPr>
          <a:xfrm>
            <a:off x="628650" y="4629150"/>
            <a:ext cx="7572375" cy="990600"/>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A shortage of time needs a different response</a:t>
            </a:r>
          </a:p>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from a shortage of trust.</a:t>
            </a:r>
          </a:p>
        </p:txBody>
      </p:sp>
    </p:spTree>
    <p:extLst>
      <p:ext uri="{BB962C8B-B14F-4D97-AF65-F5344CB8AC3E}">
        <p14:creationId xmlns:p14="http://schemas.microsoft.com/office/powerpoint/2010/main" val="768145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29">
            <a:extLst>
              <a:ext uri="{FF2B5EF4-FFF2-40B4-BE49-F238E27FC236}">
                <a16:creationId xmlns:a16="http://schemas.microsoft.com/office/drawing/2014/main" id="{BBF458FE-B31D-433D-AAEA-4C8A99F1D91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Established for whom?</a:t>
            </a:r>
          </a:p>
        </p:txBody>
      </p:sp>
      <p:sp>
        <p:nvSpPr>
          <p:cNvPr id="2" name="text-30">
            <a:extLst>
              <a:ext uri="{FF2B5EF4-FFF2-40B4-BE49-F238E27FC236}">
                <a16:creationId xmlns:a16="http://schemas.microsoft.com/office/drawing/2014/main" id="{B22365CB-BD1F-4AAA-A402-5308335F7488}"/>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14</a:t>
            </a:r>
          </a:p>
        </p:txBody>
      </p:sp>
      <p:pic>
        <p:nvPicPr>
          <p:cNvPr id="12" name="Picture 11"/>
          <p:cNvPicPr>
            <a:picLocks noChangeAspect="1"/>
          </p:cNvPicPr>
          <p:nvPr/>
        </p:nvPicPr>
        <p:blipFill>
          <a:blip r:embed="rId3"/>
          <a:srcRect l="66667" t="50000"/>
          <a:stretch/>
        </p:blipFill>
        <p:spPr>
          <a:xfrm>
            <a:off x="8201025" y="2000250"/>
            <a:ext cx="3295650" cy="3295650"/>
          </a:xfrm>
          <a:prstGeom prst="rect">
            <a:avLst/>
          </a:prstGeom>
        </p:spPr>
      </p:pic>
      <p:sp>
        <p:nvSpPr>
          <p:cNvPr id="4" name="text-31">
            <a:extLst>
              <a:ext uri="{FF2B5EF4-FFF2-40B4-BE49-F238E27FC236}">
                <a16:creationId xmlns:a16="http://schemas.microsoft.com/office/drawing/2014/main" id="{B38312CD-956C-41AF-A8BA-9ECC74C244AF}"/>
              </a:ext>
            </a:extLst>
          </p:cNvPr>
          <p:cNvSpPr>
            <a:spLocks noGrp="1"/>
          </p:cNvSpPr>
          <p:nvPr/>
        </p:nvSpPr>
        <p:spPr>
          <a:xfrm>
            <a:off x="619125" y="2085975"/>
            <a:ext cx="7343775" cy="523875"/>
          </a:xfrm>
          <a:prstGeom prst="rect">
            <a:avLst/>
          </a:prstGeom>
          <a:noFill/>
          <a:ln w="0">
            <a:noFill/>
          </a:ln>
        </p:spPr>
        <p:txBody>
          <a:bodyPr lIns="0" tIns="0" rIns="0" bIns="0" anchor="t">
            <a:noAutofit/>
          </a:bodyPr>
          <a:lstStyle/>
          <a:p>
            <a:pPr algn="l">
              <a:lnSpc>
                <a:spcPct val="112000"/>
              </a:lnSpc>
              <a:buNone/>
              <a:defRPr sz="2475" b="1">
                <a:solidFill>
                  <a:srgbClr val="174C7C"/>
                </a:solidFill>
                <a:latin typeface="Nimbus Sans"/>
                <a:ea typeface="Nimbus Sans"/>
                <a:cs typeface="Nimbus Sans"/>
              </a:defRPr>
            </a:pPr>
            <a:r>
              <a:rPr sz="2475" b="1" dirty="0">
                <a:solidFill>
                  <a:srgbClr val="174C7C"/>
                </a:solidFill>
                <a:latin typeface="Nimbus Sans"/>
                <a:ea typeface="Nimbus Sans"/>
                <a:cs typeface="Nimbus Sans"/>
              </a:rPr>
              <a:t>How is meeting attendance where you are?</a:t>
            </a:r>
          </a:p>
        </p:txBody>
      </p:sp>
      <p:sp>
        <p:nvSpPr>
          <p:cNvPr id="5" name="text-32">
            <a:extLst>
              <a:ext uri="{FF2B5EF4-FFF2-40B4-BE49-F238E27FC236}">
                <a16:creationId xmlns:a16="http://schemas.microsoft.com/office/drawing/2014/main" id="{AA8CEF98-9281-4151-8F75-892ABBD42C2B}"/>
              </a:ext>
            </a:extLst>
          </p:cNvPr>
          <p:cNvSpPr>
            <a:spLocks noGrp="1"/>
          </p:cNvSpPr>
          <p:nvPr/>
        </p:nvSpPr>
        <p:spPr>
          <a:xfrm>
            <a:off x="619125" y="2695575"/>
            <a:ext cx="7353300" cy="46672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dirty="0">
                <a:solidFill>
                  <a:srgbClr val="102D4D"/>
                </a:solidFill>
                <a:latin typeface="Nimbus Sans"/>
                <a:ea typeface="Nimbus Sans"/>
                <a:cs typeface="Nimbus Sans"/>
              </a:rPr>
              <a:t>Strong, growing, uneven, or struggling?</a:t>
            </a:r>
          </a:p>
        </p:txBody>
      </p:sp>
      <p:sp>
        <p:nvSpPr>
          <p:cNvPr id="6" name="text-33">
            <a:extLst>
              <a:ext uri="{FF2B5EF4-FFF2-40B4-BE49-F238E27FC236}">
                <a16:creationId xmlns:a16="http://schemas.microsoft.com/office/drawing/2014/main" id="{612F9AFE-5837-4AA3-AC07-20986E9588CB}"/>
              </a:ext>
            </a:extLst>
          </p:cNvPr>
          <p:cNvSpPr>
            <a:spLocks noGrp="1"/>
          </p:cNvSpPr>
          <p:nvPr/>
        </p:nvSpPr>
        <p:spPr>
          <a:xfrm>
            <a:off x="619125" y="3429000"/>
            <a:ext cx="7353300" cy="1143000"/>
          </a:xfrm>
          <a:prstGeom prst="rect">
            <a:avLst/>
          </a:prstGeom>
          <a:noFill/>
          <a:ln w="0">
            <a:noFill/>
          </a:ln>
        </p:spPr>
        <p:txBody>
          <a:bodyPr lIns="0" tIns="0" rIns="0" bIns="0" anchor="t">
            <a:noAutofit/>
          </a:bodyPr>
          <a:lstStyle/>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Who comes once and does not return?</a:t>
            </a:r>
          </a:p>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Who has stopped coming or finds it hard to take part?</a:t>
            </a:r>
          </a:p>
        </p:txBody>
      </p:sp>
      <p:sp>
        <p:nvSpPr>
          <p:cNvPr id="7" name="text-34">
            <a:extLst>
              <a:ext uri="{FF2B5EF4-FFF2-40B4-BE49-F238E27FC236}">
                <a16:creationId xmlns:a16="http://schemas.microsoft.com/office/drawing/2014/main" id="{89B25A7F-E3F1-4362-BF0A-95B0107CDAB2}"/>
              </a:ext>
            </a:extLst>
          </p:cNvPr>
          <p:cNvSpPr>
            <a:spLocks noGrp="1"/>
          </p:cNvSpPr>
          <p:nvPr/>
        </p:nvSpPr>
        <p:spPr>
          <a:xfrm>
            <a:off x="619125" y="4648200"/>
            <a:ext cx="7353300" cy="819150"/>
          </a:xfrm>
          <a:prstGeom prst="rect">
            <a:avLst/>
          </a:prstGeom>
          <a:noFill/>
          <a:ln w="0">
            <a:noFill/>
          </a:ln>
        </p:spPr>
        <p:txBody>
          <a:bodyPr lIns="0" tIns="0" rIns="0" bIns="0" anchor="t">
            <a:noAutofit/>
          </a:bodyPr>
          <a:lstStyle/>
          <a:p>
            <a:pPr algn="l">
              <a:lnSpc>
                <a:spcPct val="112000"/>
              </a:lnSpc>
              <a:buNone/>
              <a:defRPr sz="2175" b="1">
                <a:solidFill>
                  <a:srgbClr val="174C7C"/>
                </a:solidFill>
                <a:latin typeface="Nimbus Sans"/>
                <a:ea typeface="Nimbus Sans"/>
                <a:cs typeface="Nimbus Sans"/>
              </a:defRPr>
            </a:pPr>
            <a:r>
              <a:rPr sz="2175" b="1">
                <a:solidFill>
                  <a:srgbClr val="174C7C"/>
                </a:solidFill>
                <a:latin typeface="Nimbus Sans"/>
                <a:ea typeface="Nimbus Sans"/>
                <a:cs typeface="Nimbus Sans"/>
              </a:rPr>
              <a:t>Even a full meeting leaves questions</a:t>
            </a:r>
          </a:p>
          <a:p>
            <a:pPr algn="l">
              <a:lnSpc>
                <a:spcPct val="112000"/>
              </a:lnSpc>
              <a:buNone/>
              <a:defRPr sz="2175" b="1">
                <a:solidFill>
                  <a:srgbClr val="174C7C"/>
                </a:solidFill>
                <a:latin typeface="Nimbus Sans"/>
                <a:ea typeface="Nimbus Sans"/>
                <a:cs typeface="Nimbus Sans"/>
              </a:defRPr>
            </a:pPr>
            <a:r>
              <a:rPr sz="2175" b="1">
                <a:solidFill>
                  <a:srgbClr val="174C7C"/>
                </a:solidFill>
                <a:latin typeface="Nimbus Sans"/>
                <a:ea typeface="Nimbus Sans"/>
                <a:cs typeface="Nimbus Sans"/>
              </a:rPr>
              <a:t>about who we are reaching.</a:t>
            </a:r>
          </a:p>
        </p:txBody>
      </p:sp>
      <p:sp>
        <p:nvSpPr>
          <p:cNvPr id="8" name="text-35">
            <a:extLst>
              <a:ext uri="{FF2B5EF4-FFF2-40B4-BE49-F238E27FC236}">
                <a16:creationId xmlns:a16="http://schemas.microsoft.com/office/drawing/2014/main" id="{162B552A-B9B2-4719-AC2D-859795F6FE67}"/>
              </a:ext>
            </a:extLst>
          </p:cNvPr>
          <p:cNvSpPr>
            <a:spLocks noGrp="1"/>
          </p:cNvSpPr>
          <p:nvPr/>
        </p:nvSpPr>
        <p:spPr>
          <a:xfrm>
            <a:off x="590550" y="1314450"/>
            <a:ext cx="10906125"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dirty="0">
                <a:solidFill>
                  <a:srgbClr val="174C7C"/>
                </a:solidFill>
                <a:latin typeface="Nimbus Sans"/>
                <a:ea typeface="Nimbus Sans"/>
                <a:cs typeface="Nimbus Sans"/>
              </a:rPr>
              <a:t>“Who are we missing and how can we include them?”</a:t>
            </a:r>
          </a:p>
        </p:txBody>
      </p:sp>
      <p:sp>
        <p:nvSpPr>
          <p:cNvPr id="9" name="text-36">
            <a:extLst>
              <a:ext uri="{FF2B5EF4-FFF2-40B4-BE49-F238E27FC236}">
                <a16:creationId xmlns:a16="http://schemas.microsoft.com/office/drawing/2014/main" id="{391FD30D-ED5A-470E-A7FC-1F0DEACD4C36}"/>
              </a:ext>
            </a:extLst>
          </p:cNvPr>
          <p:cNvSpPr>
            <a:spLocks noGrp="1"/>
          </p:cNvSpPr>
          <p:nvPr/>
        </p:nvSpPr>
        <p:spPr>
          <a:xfrm>
            <a:off x="609600" y="647700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1763670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37">
            <a:extLst>
              <a:ext uri="{FF2B5EF4-FFF2-40B4-BE49-F238E27FC236}">
                <a16:creationId xmlns:a16="http://schemas.microsoft.com/office/drawing/2014/main" id="{1C700C9A-5880-4837-9CFE-5D9BAC06D4BE}"/>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Whose experience could</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change our answer?</a:t>
            </a:r>
          </a:p>
        </p:txBody>
      </p:sp>
      <p:sp>
        <p:nvSpPr>
          <p:cNvPr id="2" name="text-38">
            <a:extLst>
              <a:ext uri="{FF2B5EF4-FFF2-40B4-BE49-F238E27FC236}">
                <a16:creationId xmlns:a16="http://schemas.microsoft.com/office/drawing/2014/main" id="{F0351DDB-68AC-4EAF-96D8-140F6F89FA98}"/>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15</a:t>
            </a:r>
          </a:p>
        </p:txBody>
      </p:sp>
      <p:pic>
        <p:nvPicPr>
          <p:cNvPr id="12" name="Picture 11"/>
          <p:cNvPicPr>
            <a:picLocks noChangeAspect="1"/>
          </p:cNvPicPr>
          <p:nvPr/>
        </p:nvPicPr>
        <p:blipFill>
          <a:blip r:embed="rId3"/>
          <a:srcRect t="33333" r="75000" b="35500"/>
          <a:stretch/>
        </p:blipFill>
        <p:spPr>
          <a:xfrm>
            <a:off x="8705850" y="2428875"/>
            <a:ext cx="2771775" cy="2591610"/>
          </a:xfrm>
          <a:prstGeom prst="rect">
            <a:avLst/>
          </a:prstGeom>
        </p:spPr>
      </p:pic>
      <p:sp>
        <p:nvSpPr>
          <p:cNvPr id="4" name="text-39">
            <a:extLst>
              <a:ext uri="{FF2B5EF4-FFF2-40B4-BE49-F238E27FC236}">
                <a16:creationId xmlns:a16="http://schemas.microsoft.com/office/drawing/2014/main" id="{BA7B4FA2-8A9B-4831-8FB0-9B3261C8B9AD}"/>
              </a:ext>
            </a:extLst>
          </p:cNvPr>
          <p:cNvSpPr>
            <a:spLocks noGrp="1"/>
          </p:cNvSpPr>
          <p:nvPr/>
        </p:nvSpPr>
        <p:spPr>
          <a:xfrm>
            <a:off x="619125" y="2124075"/>
            <a:ext cx="7762875" cy="523875"/>
          </a:xfrm>
          <a:prstGeom prst="rect">
            <a:avLst/>
          </a:prstGeom>
          <a:noFill/>
          <a:ln w="0">
            <a:noFill/>
          </a:ln>
        </p:spPr>
        <p:txBody>
          <a:bodyPr lIns="0" tIns="0" rIns="0" bIns="0" anchor="t">
            <a:noAutofit/>
          </a:bodyPr>
          <a:lstStyle/>
          <a:p>
            <a:pPr algn="l">
              <a:lnSpc>
                <a:spcPct val="112000"/>
              </a:lnSpc>
              <a:buNone/>
              <a:defRPr sz="2100" b="1">
                <a:solidFill>
                  <a:srgbClr val="174C7C"/>
                </a:solidFill>
                <a:latin typeface="Nimbus Sans"/>
                <a:ea typeface="Nimbus Sans"/>
                <a:cs typeface="Nimbus Sans"/>
              </a:defRPr>
            </a:pPr>
            <a:r>
              <a:rPr sz="2100" b="1" dirty="0">
                <a:solidFill>
                  <a:srgbClr val="174C7C"/>
                </a:solidFill>
                <a:latin typeface="Nimbus Sans"/>
                <a:ea typeface="Nimbus Sans"/>
                <a:cs typeface="Nimbus Sans"/>
              </a:rPr>
              <a:t>We noticed something. Now we need to listen.</a:t>
            </a:r>
          </a:p>
        </p:txBody>
      </p:sp>
      <p:sp>
        <p:nvSpPr>
          <p:cNvPr id="5" name="text-40">
            <a:extLst>
              <a:ext uri="{FF2B5EF4-FFF2-40B4-BE49-F238E27FC236}">
                <a16:creationId xmlns:a16="http://schemas.microsoft.com/office/drawing/2014/main" id="{53621012-3611-4752-9A34-781C75EFD6C7}"/>
              </a:ext>
            </a:extLst>
          </p:cNvPr>
          <p:cNvSpPr>
            <a:spLocks noGrp="1"/>
          </p:cNvSpPr>
          <p:nvPr/>
        </p:nvSpPr>
        <p:spPr>
          <a:xfrm>
            <a:off x="619125" y="2924175"/>
            <a:ext cx="7762875" cy="57150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endParaRPr sz="2400" b="0" dirty="0">
              <a:solidFill>
                <a:srgbClr val="102D4D"/>
              </a:solidFill>
              <a:latin typeface="Nimbus Sans"/>
              <a:ea typeface="Nimbus Sans"/>
              <a:cs typeface="Nimbus Sans"/>
            </a:endParaRPr>
          </a:p>
        </p:txBody>
      </p:sp>
      <p:sp>
        <p:nvSpPr>
          <p:cNvPr id="6" name="text-41">
            <a:extLst>
              <a:ext uri="{FF2B5EF4-FFF2-40B4-BE49-F238E27FC236}">
                <a16:creationId xmlns:a16="http://schemas.microsoft.com/office/drawing/2014/main" id="{2F04A178-5787-4828-845F-7C03B566B5B6}"/>
              </a:ext>
            </a:extLst>
          </p:cNvPr>
          <p:cNvSpPr>
            <a:spLocks noGrp="1"/>
          </p:cNvSpPr>
          <p:nvPr/>
        </p:nvSpPr>
        <p:spPr>
          <a:xfrm>
            <a:off x="609600" y="2962275"/>
            <a:ext cx="7762875" cy="57150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might the person affected tell us?</a:t>
            </a:r>
          </a:p>
        </p:txBody>
      </p:sp>
      <p:sp>
        <p:nvSpPr>
          <p:cNvPr id="7" name="text-42">
            <a:extLst>
              <a:ext uri="{FF2B5EF4-FFF2-40B4-BE49-F238E27FC236}">
                <a16:creationId xmlns:a16="http://schemas.microsoft.com/office/drawing/2014/main" id="{6B0979A6-E146-49C1-807D-58FBF2DCC315}"/>
              </a:ext>
            </a:extLst>
          </p:cNvPr>
          <p:cNvSpPr>
            <a:spLocks noGrp="1"/>
          </p:cNvSpPr>
          <p:nvPr/>
        </p:nvSpPr>
        <p:spPr>
          <a:xfrm>
            <a:off x="619125" y="3810000"/>
            <a:ext cx="7762875" cy="904875"/>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dirty="0">
                <a:solidFill>
                  <a:srgbClr val="102D4D"/>
                </a:solidFill>
                <a:latin typeface="Nimbus Sans"/>
                <a:ea typeface="Nimbus Sans"/>
                <a:cs typeface="Nimbus Sans"/>
              </a:rPr>
              <a:t>What question would help us understand</a:t>
            </a:r>
          </a:p>
          <a:p>
            <a:pPr algn="l">
              <a:lnSpc>
                <a:spcPct val="112000"/>
              </a:lnSpc>
              <a:buNone/>
              <a:defRPr sz="2250" b="0">
                <a:solidFill>
                  <a:srgbClr val="102D4D"/>
                </a:solidFill>
                <a:latin typeface="Nimbus Sans"/>
                <a:ea typeface="Nimbus Sans"/>
                <a:cs typeface="Nimbus Sans"/>
              </a:defRPr>
            </a:pPr>
            <a:r>
              <a:rPr sz="2250" b="0" dirty="0">
                <a:solidFill>
                  <a:srgbClr val="102D4D"/>
                </a:solidFill>
                <a:latin typeface="Nimbus Sans"/>
                <a:ea typeface="Nimbus Sans"/>
                <a:cs typeface="Nimbus Sans"/>
              </a:rPr>
              <a:t>before we decide what to change?</a:t>
            </a:r>
          </a:p>
        </p:txBody>
      </p:sp>
      <p:sp>
        <p:nvSpPr>
          <p:cNvPr id="8" name="text-43">
            <a:extLst>
              <a:ext uri="{FF2B5EF4-FFF2-40B4-BE49-F238E27FC236}">
                <a16:creationId xmlns:a16="http://schemas.microsoft.com/office/drawing/2014/main" id="{62A55EBD-AAFA-4AEC-85E8-5FA5C35D23F2}"/>
              </a:ext>
            </a:extLst>
          </p:cNvPr>
          <p:cNvSpPr>
            <a:spLocks noGrp="1"/>
          </p:cNvSpPr>
          <p:nvPr/>
        </p:nvSpPr>
        <p:spPr>
          <a:xfrm>
            <a:off x="609600" y="5705475"/>
            <a:ext cx="10906125"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dirty="0">
                <a:solidFill>
                  <a:srgbClr val="174C7C"/>
                </a:solidFill>
                <a:latin typeface="Nimbus Sans"/>
                <a:ea typeface="Nimbus Sans"/>
                <a:cs typeface="Nimbus Sans"/>
              </a:rPr>
              <a:t>“But the newest members are not the only addicts who need the message of recovery.”</a:t>
            </a:r>
          </a:p>
        </p:txBody>
      </p:sp>
      <p:sp>
        <p:nvSpPr>
          <p:cNvPr id="9" name="text-44">
            <a:extLst>
              <a:ext uri="{FF2B5EF4-FFF2-40B4-BE49-F238E27FC236}">
                <a16:creationId xmlns:a16="http://schemas.microsoft.com/office/drawing/2014/main" id="{625EF8ED-41FB-447B-9D18-348A78740AF0}"/>
              </a:ext>
            </a:extLst>
          </p:cNvPr>
          <p:cNvSpPr>
            <a:spLocks noGrp="1"/>
          </p:cNvSpPr>
          <p:nvPr/>
        </p:nvSpPr>
        <p:spPr>
          <a:xfrm>
            <a:off x="609600" y="64674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It Works: How and Why, Tradition Five</a:t>
            </a:r>
          </a:p>
        </p:txBody>
      </p:sp>
    </p:spTree>
    <p:extLst>
      <p:ext uri="{BB962C8B-B14F-4D97-AF65-F5344CB8AC3E}">
        <p14:creationId xmlns:p14="http://schemas.microsoft.com/office/powerpoint/2010/main" val="7308420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79">
            <a:extLst>
              <a:ext uri="{FF2B5EF4-FFF2-40B4-BE49-F238E27FC236}">
                <a16:creationId xmlns:a16="http://schemas.microsoft.com/office/drawing/2014/main" id="{F54BB8FA-E6E8-4710-B366-B342ED82F3E2}"/>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opportunity to help build</a:t>
            </a:r>
          </a:p>
        </p:txBody>
      </p:sp>
      <p:sp>
        <p:nvSpPr>
          <p:cNvPr id="2" name="text-80">
            <a:extLst>
              <a:ext uri="{FF2B5EF4-FFF2-40B4-BE49-F238E27FC236}">
                <a16:creationId xmlns:a16="http://schemas.microsoft.com/office/drawing/2014/main" id="{5310D3D7-D121-4348-90C8-E8D97DC32A63}"/>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16</a:t>
            </a:r>
          </a:p>
        </p:txBody>
      </p:sp>
      <p:pic>
        <p:nvPicPr>
          <p:cNvPr id="13" name="Picture 12"/>
          <p:cNvPicPr>
            <a:picLocks noChangeAspect="1"/>
          </p:cNvPicPr>
          <p:nvPr/>
        </p:nvPicPr>
        <p:blipFill>
          <a:blip r:embed="rId3"/>
          <a:srcRect l="25000" t="33333" r="50000" b="35500"/>
          <a:stretch/>
        </p:blipFill>
        <p:spPr>
          <a:xfrm>
            <a:off x="8620125" y="2238375"/>
            <a:ext cx="2857500" cy="2671763"/>
          </a:xfrm>
          <a:prstGeom prst="rect">
            <a:avLst/>
          </a:prstGeom>
        </p:spPr>
      </p:pic>
      <p:sp>
        <p:nvSpPr>
          <p:cNvPr id="4" name="text-81">
            <a:extLst>
              <a:ext uri="{FF2B5EF4-FFF2-40B4-BE49-F238E27FC236}">
                <a16:creationId xmlns:a16="http://schemas.microsoft.com/office/drawing/2014/main" id="{8D405447-6A86-441C-8573-8BAD6462C7B6}"/>
              </a:ext>
            </a:extLst>
          </p:cNvPr>
          <p:cNvSpPr>
            <a:spLocks noGrp="1"/>
          </p:cNvSpPr>
          <p:nvPr/>
        </p:nvSpPr>
        <p:spPr>
          <a:xfrm>
            <a:off x="619125" y="2057400"/>
            <a:ext cx="7524750" cy="533400"/>
          </a:xfrm>
          <a:prstGeom prst="rect">
            <a:avLst/>
          </a:prstGeom>
          <a:noFill/>
          <a:ln w="0">
            <a:noFill/>
          </a:ln>
        </p:spPr>
        <p:txBody>
          <a:bodyPr lIns="0" tIns="0" rIns="0" bIns="0" anchor="t">
            <a:noAutofit/>
          </a:bodyPr>
          <a:lstStyle/>
          <a:p>
            <a:pPr algn="l">
              <a:lnSpc>
                <a:spcPct val="112000"/>
              </a:lnSpc>
              <a:buNone/>
              <a:defRPr sz="2550" b="0">
                <a:solidFill>
                  <a:srgbClr val="53677A"/>
                </a:solidFill>
                <a:latin typeface="Nimbus Sans"/>
                <a:ea typeface="Nimbus Sans"/>
                <a:cs typeface="Nimbus Sans"/>
              </a:defRPr>
            </a:pPr>
            <a:r>
              <a:rPr sz="2550" b="0">
                <a:solidFill>
                  <a:srgbClr val="53677A"/>
                </a:solidFill>
                <a:latin typeface="Nimbus Sans"/>
                <a:ea typeface="Nimbus Sans"/>
                <a:cs typeface="Nimbus Sans"/>
              </a:rPr>
              <a:t>“Here is a position to fill.”</a:t>
            </a:r>
          </a:p>
        </p:txBody>
      </p:sp>
      <p:sp>
        <p:nvSpPr>
          <p:cNvPr id="5" name="text-82">
            <a:extLst>
              <a:ext uri="{FF2B5EF4-FFF2-40B4-BE49-F238E27FC236}">
                <a16:creationId xmlns:a16="http://schemas.microsoft.com/office/drawing/2014/main" id="{826F8CED-6DA7-46AE-9263-7C88E61642D6}"/>
              </a:ext>
            </a:extLst>
          </p:cNvPr>
          <p:cNvSpPr>
            <a:spLocks noGrp="1"/>
          </p:cNvSpPr>
          <p:nvPr/>
        </p:nvSpPr>
        <p:spPr>
          <a:xfrm>
            <a:off x="619125" y="2952750"/>
            <a:ext cx="7572375" cy="1504950"/>
          </a:xfrm>
          <a:prstGeom prst="rect">
            <a:avLst/>
          </a:prstGeom>
          <a:noFill/>
          <a:ln w="0">
            <a:noFill/>
          </a:ln>
        </p:spPr>
        <p:txBody>
          <a:bodyPr lIns="0" tIns="0" rIns="0" bIns="0" anchor="t">
            <a:noAutofit/>
          </a:bodyPr>
          <a:lstStyle/>
          <a:p>
            <a:pPr algn="l">
              <a:lnSpc>
                <a:spcPct val="112000"/>
              </a:lnSpc>
              <a:buNone/>
              <a:defRPr sz="2925" b="1">
                <a:solidFill>
                  <a:srgbClr val="174C7C"/>
                </a:solidFill>
                <a:latin typeface="Nimbus Sans"/>
                <a:ea typeface="Nimbus Sans"/>
                <a:cs typeface="Nimbus Sans"/>
              </a:defRPr>
            </a:pPr>
            <a:r>
              <a:rPr sz="2925" b="1">
                <a:solidFill>
                  <a:srgbClr val="174C7C"/>
                </a:solidFill>
                <a:latin typeface="Nimbus Sans"/>
                <a:ea typeface="Nimbus Sans"/>
                <a:cs typeface="Nimbus Sans"/>
              </a:rPr>
              <a:t>“Here is someone we could help.</a:t>
            </a:r>
          </a:p>
          <a:p>
            <a:pPr algn="l">
              <a:lnSpc>
                <a:spcPct val="112000"/>
              </a:lnSpc>
              <a:buNone/>
              <a:defRPr sz="2925" b="1">
                <a:solidFill>
                  <a:srgbClr val="174C7C"/>
                </a:solidFill>
                <a:latin typeface="Nimbus Sans"/>
                <a:ea typeface="Nimbus Sans"/>
                <a:cs typeface="Nimbus Sans"/>
              </a:defRPr>
            </a:pPr>
            <a:r>
              <a:rPr sz="2925" b="1">
                <a:solidFill>
                  <a:srgbClr val="174C7C"/>
                </a:solidFill>
                <a:latin typeface="Nimbus Sans"/>
                <a:ea typeface="Nimbus Sans"/>
                <a:cs typeface="Nimbus Sans"/>
              </a:rPr>
              <a:t>What could we make possible together?”</a:t>
            </a:r>
          </a:p>
        </p:txBody>
      </p:sp>
      <p:sp>
        <p:nvSpPr>
          <p:cNvPr id="6" name="text-83">
            <a:extLst>
              <a:ext uri="{FF2B5EF4-FFF2-40B4-BE49-F238E27FC236}">
                <a16:creationId xmlns:a16="http://schemas.microsoft.com/office/drawing/2014/main" id="{7C39515E-BEFD-42C5-8AD9-1D60D72CDCF5}"/>
              </a:ext>
            </a:extLst>
          </p:cNvPr>
          <p:cNvSpPr>
            <a:spLocks noGrp="1"/>
          </p:cNvSpPr>
          <p:nvPr/>
        </p:nvSpPr>
        <p:spPr>
          <a:xfrm>
            <a:off x="619125" y="4676775"/>
            <a:ext cx="7620000" cy="685800"/>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What made service meaningful when you began?</a:t>
            </a:r>
          </a:p>
        </p:txBody>
      </p:sp>
      <p:sp>
        <p:nvSpPr>
          <p:cNvPr id="7" name="text-84">
            <a:extLst>
              <a:ext uri="{FF2B5EF4-FFF2-40B4-BE49-F238E27FC236}">
                <a16:creationId xmlns:a16="http://schemas.microsoft.com/office/drawing/2014/main" id="{68978DCD-A617-4789-ADC9-8754D9A903DA}"/>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“In contributing to our common welfare, we find meaning and joy. In creative action we find love and purpose.”</a:t>
            </a:r>
          </a:p>
        </p:txBody>
      </p:sp>
      <p:sp>
        <p:nvSpPr>
          <p:cNvPr id="8" name="text-85">
            <a:extLst>
              <a:ext uri="{FF2B5EF4-FFF2-40B4-BE49-F238E27FC236}">
                <a16:creationId xmlns:a16="http://schemas.microsoft.com/office/drawing/2014/main" id="{075FC0F2-8C31-4E82-979C-DDFB601EFE4A}"/>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1157676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p:blipFill>
        <p:spPr>
          <a:xfrm>
            <a:off x="0" y="0"/>
            <a:ext cx="12192000" cy="6858000"/>
          </a:xfrm>
          <a:prstGeom prst="rect">
            <a:avLst/>
          </a:prstGeom>
        </p:spPr>
      </p:pic>
      <p:sp>
        <p:nvSpPr>
          <p:cNvPr id="2" name="text-86">
            <a:extLst>
              <a:ext uri="{FF2B5EF4-FFF2-40B4-BE49-F238E27FC236}">
                <a16:creationId xmlns:a16="http://schemas.microsoft.com/office/drawing/2014/main" id="{AC722261-F843-4A8C-B638-1D028FAB77FD}"/>
              </a:ext>
            </a:extLst>
          </p:cNvPr>
          <p:cNvSpPr>
            <a:spLocks noGrp="1"/>
          </p:cNvSpPr>
          <p:nvPr/>
        </p:nvSpPr>
        <p:spPr>
          <a:xfrm>
            <a:off x="723900" y="1095375"/>
            <a:ext cx="10191750" cy="1352550"/>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purpose matters.</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script can change.</a:t>
            </a:r>
          </a:p>
        </p:txBody>
      </p:sp>
      <p:sp>
        <p:nvSpPr>
          <p:cNvPr id="3" name="text-87">
            <a:extLst>
              <a:ext uri="{FF2B5EF4-FFF2-40B4-BE49-F238E27FC236}">
                <a16:creationId xmlns:a16="http://schemas.microsoft.com/office/drawing/2014/main" id="{545C8830-E44C-483D-B513-8CE469A7806B}"/>
              </a:ext>
            </a:extLst>
          </p:cNvPr>
          <p:cNvSpPr>
            <a:spLocks noGrp="1"/>
          </p:cNvSpPr>
          <p:nvPr/>
        </p:nvSpPr>
        <p:spPr>
          <a:xfrm>
            <a:off x="742950" y="2819400"/>
            <a:ext cx="10191750" cy="1266825"/>
          </a:xfrm>
          <a:prstGeom prst="rect">
            <a:avLst/>
          </a:prstGeom>
          <a:noFill/>
          <a:ln w="0">
            <a:noFill/>
          </a:ln>
        </p:spPr>
        <p:txBody>
          <a:bodyPr lIns="0" tIns="0" rIns="0" bIns="0" anchor="t">
            <a:noAutofit/>
          </a:bodyPr>
          <a:lstStyle/>
          <a:p>
            <a:pPr algn="l">
              <a:lnSpc>
                <a:spcPct val="112000"/>
              </a:lnSpc>
              <a:buNone/>
              <a:defRPr sz="2700" b="0">
                <a:solidFill>
                  <a:srgbClr val="174C7C"/>
                </a:solidFill>
                <a:latin typeface="Nimbus Sans"/>
                <a:ea typeface="Nimbus Sans"/>
                <a:cs typeface="Nimbus Sans"/>
              </a:defRPr>
            </a:pPr>
            <a:r>
              <a:rPr sz="2700" b="0">
                <a:solidFill>
                  <a:srgbClr val="174C7C"/>
                </a:solidFill>
                <a:latin typeface="Nimbus Sans"/>
                <a:ea typeface="Nimbus Sans"/>
                <a:cs typeface="Nimbus Sans"/>
              </a:rPr>
              <a:t>We can share the work</a:t>
            </a:r>
          </a:p>
          <a:p>
            <a:pPr algn="l">
              <a:lnSpc>
                <a:spcPct val="112000"/>
              </a:lnSpc>
              <a:buNone/>
              <a:defRPr sz="2700" b="0">
                <a:solidFill>
                  <a:srgbClr val="174C7C"/>
                </a:solidFill>
                <a:latin typeface="Nimbus Sans"/>
                <a:ea typeface="Nimbus Sans"/>
                <a:cs typeface="Nimbus Sans"/>
              </a:defRPr>
            </a:pPr>
            <a:r>
              <a:rPr sz="2700" b="0">
                <a:solidFill>
                  <a:srgbClr val="174C7C"/>
                </a:solidFill>
                <a:latin typeface="Nimbus Sans"/>
                <a:ea typeface="Nimbus Sans"/>
                <a:cs typeface="Nimbus Sans"/>
              </a:rPr>
              <a:t>and the experience of helping build it.</a:t>
            </a:r>
          </a:p>
        </p:txBody>
      </p:sp>
      <p:sp>
        <p:nvSpPr>
          <p:cNvPr id="4" name="text-88">
            <a:extLst>
              <a:ext uri="{FF2B5EF4-FFF2-40B4-BE49-F238E27FC236}">
                <a16:creationId xmlns:a16="http://schemas.microsoft.com/office/drawing/2014/main" id="{6A8B2F09-A06F-4985-B6D6-CF52031DA022}"/>
              </a:ext>
            </a:extLst>
          </p:cNvPr>
          <p:cNvSpPr>
            <a:spLocks noGrp="1"/>
          </p:cNvSpPr>
          <p:nvPr/>
        </p:nvSpPr>
        <p:spPr>
          <a:xfrm>
            <a:off x="2162175" y="4419600"/>
            <a:ext cx="6477000" cy="1257300"/>
          </a:xfrm>
          <a:prstGeom prst="rect">
            <a:avLst/>
          </a:prstGeom>
          <a:noFill/>
          <a:ln w="0">
            <a:noFill/>
          </a:ln>
        </p:spPr>
        <p:txBody>
          <a:bodyPr lIns="0" tIns="0" rIns="0" bIns="0" anchor="t">
            <a:noAutofit/>
          </a:bodyPr>
          <a:lstStyle/>
          <a:p>
            <a:pPr algn="l">
              <a:lnSpc>
                <a:spcPct val="112000"/>
              </a:lnSpc>
              <a:buNone/>
              <a:defRPr sz="1800" b="0">
                <a:solidFill>
                  <a:srgbClr val="174C7C"/>
                </a:solidFill>
                <a:latin typeface="Nimbus Sans"/>
                <a:ea typeface="Nimbus Sans"/>
                <a:cs typeface="Nimbus Sans"/>
              </a:defRPr>
            </a:pPr>
            <a:r>
              <a:rPr sz="1800" b="0">
                <a:solidFill>
                  <a:srgbClr val="174C7C"/>
                </a:solidFill>
                <a:latin typeface="Nimbus Sans"/>
                <a:ea typeface="Nimbus Sans"/>
                <a:cs typeface="Nimbus Sans"/>
              </a:rPr>
              <a:t>“Everything that occurs in the course of NA service must be motivated by the desire to more successfully carry the message of recovery to the addict who still suffers.”</a:t>
            </a:r>
          </a:p>
        </p:txBody>
      </p:sp>
      <p:sp>
        <p:nvSpPr>
          <p:cNvPr id="5" name="text-89">
            <a:extLst>
              <a:ext uri="{FF2B5EF4-FFF2-40B4-BE49-F238E27FC236}">
                <a16:creationId xmlns:a16="http://schemas.microsoft.com/office/drawing/2014/main" id="{647D58FA-A1D1-493E-8119-A0FA8A909AD2}"/>
              </a:ext>
            </a:extLst>
          </p:cNvPr>
          <p:cNvSpPr>
            <a:spLocks noGrp="1"/>
          </p:cNvSpPr>
          <p:nvPr/>
        </p:nvSpPr>
        <p:spPr>
          <a:xfrm>
            <a:off x="2162175" y="5819775"/>
            <a:ext cx="6477000" cy="381000"/>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Basic Text, Introduction</a:t>
            </a:r>
          </a:p>
        </p:txBody>
      </p:sp>
    </p:spTree>
    <p:extLst>
      <p:ext uri="{BB962C8B-B14F-4D97-AF65-F5344CB8AC3E}">
        <p14:creationId xmlns:p14="http://schemas.microsoft.com/office/powerpoint/2010/main" val="19275512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12" name="text-45">
            <a:extLst>
              <a:ext uri="{FF2B5EF4-FFF2-40B4-BE49-F238E27FC236}">
                <a16:creationId xmlns:a16="http://schemas.microsoft.com/office/drawing/2014/main" id="{6151244F-5290-414E-ABC3-6768EFFD0FDF}"/>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FFFFFF"/>
                </a:solidFill>
                <a:latin typeface="Nimbus Sans"/>
                <a:ea typeface="Nimbus Sans"/>
                <a:cs typeface="Nimbus Sans"/>
              </a:defRPr>
            </a:pPr>
            <a:r>
              <a:rPr sz="3825" b="1">
                <a:solidFill>
                  <a:srgbClr val="FFFFFF"/>
                </a:solidFill>
                <a:latin typeface="Nimbus Sans"/>
                <a:ea typeface="Nimbus Sans"/>
                <a:cs typeface="Nimbus Sans"/>
              </a:rPr>
              <a:t>Three rounds.</a:t>
            </a:r>
          </a:p>
          <a:p>
            <a:pPr algn="l">
              <a:lnSpc>
                <a:spcPct val="112000"/>
              </a:lnSpc>
              <a:buNone/>
              <a:defRPr sz="3825" b="1">
                <a:solidFill>
                  <a:srgbClr val="FFFFFF"/>
                </a:solidFill>
                <a:latin typeface="Nimbus Sans"/>
                <a:ea typeface="Nimbus Sans"/>
                <a:cs typeface="Nimbus Sans"/>
              </a:defRPr>
            </a:pPr>
            <a:r>
              <a:rPr sz="3825" b="1">
                <a:solidFill>
                  <a:srgbClr val="FFFFFF"/>
                </a:solidFill>
                <a:latin typeface="Nimbus Sans"/>
                <a:ea typeface="Nimbus Sans"/>
                <a:cs typeface="Nimbus Sans"/>
              </a:rPr>
              <a:t>One shared conversation.</a:t>
            </a:r>
          </a:p>
        </p:txBody>
      </p:sp>
      <p:sp>
        <p:nvSpPr>
          <p:cNvPr id="2" name="text-46">
            <a:extLst>
              <a:ext uri="{FF2B5EF4-FFF2-40B4-BE49-F238E27FC236}">
                <a16:creationId xmlns:a16="http://schemas.microsoft.com/office/drawing/2014/main" id="{C9A34A5F-8E8B-431A-B1D5-8AF3EE19E484}"/>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18</a:t>
            </a:r>
          </a:p>
        </p:txBody>
      </p:sp>
      <p:pic>
        <p:nvPicPr>
          <p:cNvPr id="14" name="Picture 13"/>
          <p:cNvPicPr>
            <a:picLocks noChangeAspect="1"/>
          </p:cNvPicPr>
          <p:nvPr/>
        </p:nvPicPr>
        <p:blipFill>
          <a:blip r:embed="rId3"/>
          <a:stretch/>
        </p:blipFill>
        <p:spPr>
          <a:xfrm>
            <a:off x="8724900" y="2409825"/>
            <a:ext cx="2781300" cy="2781300"/>
          </a:xfrm>
          <a:prstGeom prst="rect">
            <a:avLst/>
          </a:prstGeom>
        </p:spPr>
      </p:pic>
      <p:sp>
        <p:nvSpPr>
          <p:cNvPr id="4" name="text-47">
            <a:extLst>
              <a:ext uri="{FF2B5EF4-FFF2-40B4-BE49-F238E27FC236}">
                <a16:creationId xmlns:a16="http://schemas.microsoft.com/office/drawing/2014/main" id="{55262E5F-A576-4B65-92C6-4BC9000D8904}"/>
              </a:ext>
            </a:extLst>
          </p:cNvPr>
          <p:cNvSpPr>
            <a:spLocks noGrp="1"/>
          </p:cNvSpPr>
          <p:nvPr/>
        </p:nvSpPr>
        <p:spPr>
          <a:xfrm>
            <a:off x="619125" y="2209800"/>
            <a:ext cx="7715250" cy="409575"/>
          </a:xfrm>
          <a:prstGeom prst="rect">
            <a:avLst/>
          </a:prstGeom>
          <a:noFill/>
          <a:ln w="0">
            <a:noFill/>
          </a:ln>
        </p:spPr>
        <p:txBody>
          <a:bodyPr lIns="0" tIns="0" rIns="0" bIns="0" anchor="t">
            <a:noAutofit/>
          </a:bodyPr>
          <a:lstStyle/>
          <a:p>
            <a:pPr algn="l">
              <a:lnSpc>
                <a:spcPct val="112000"/>
              </a:lnSpc>
              <a:buNone/>
              <a:defRPr sz="2325" b="1">
                <a:solidFill>
                  <a:srgbClr val="E4AD52"/>
                </a:solidFill>
                <a:latin typeface="Nimbus Sans"/>
                <a:ea typeface="Nimbus Sans"/>
                <a:cs typeface="Nimbus Sans"/>
              </a:defRPr>
            </a:pPr>
            <a:r>
              <a:rPr sz="2325" b="1">
                <a:solidFill>
                  <a:srgbClr val="E4AD52"/>
                </a:solidFill>
                <a:latin typeface="Nimbus Sans"/>
                <a:ea typeface="Nimbus Sans"/>
                <a:cs typeface="Nimbus Sans"/>
              </a:rPr>
              <a:t>1  Beyond the Basket</a:t>
            </a:r>
          </a:p>
        </p:txBody>
      </p:sp>
      <p:sp>
        <p:nvSpPr>
          <p:cNvPr id="5" name="text-48">
            <a:extLst>
              <a:ext uri="{FF2B5EF4-FFF2-40B4-BE49-F238E27FC236}">
                <a16:creationId xmlns:a16="http://schemas.microsoft.com/office/drawing/2014/main" id="{55A5738E-20F3-4EFE-8DE3-7C30F7DDA65D}"/>
              </a:ext>
            </a:extLst>
          </p:cNvPr>
          <p:cNvSpPr>
            <a:spLocks noGrp="1"/>
          </p:cNvSpPr>
          <p:nvPr/>
        </p:nvSpPr>
        <p:spPr>
          <a:xfrm>
            <a:off x="619125" y="2647950"/>
            <a:ext cx="7715250" cy="514350"/>
          </a:xfrm>
          <a:prstGeom prst="rect">
            <a:avLst/>
          </a:prstGeom>
          <a:noFill/>
          <a:ln w="0">
            <a:noFill/>
          </a:ln>
        </p:spPr>
        <p:txBody>
          <a:bodyPr lIns="0" tIns="0" rIns="0" bIns="0" anchor="t">
            <a:noAutofit/>
          </a:bodyPr>
          <a:lstStyle/>
          <a:p>
            <a:pPr algn="l">
              <a:lnSpc>
                <a:spcPct val="112000"/>
              </a:lnSpc>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Remember a contribution and what it made possible.</a:t>
            </a:r>
          </a:p>
        </p:txBody>
      </p:sp>
      <p:sp>
        <p:nvSpPr>
          <p:cNvPr id="6" name="text-49">
            <a:extLst>
              <a:ext uri="{FF2B5EF4-FFF2-40B4-BE49-F238E27FC236}">
                <a16:creationId xmlns:a16="http://schemas.microsoft.com/office/drawing/2014/main" id="{C8DB074B-4B50-4E26-AB88-561B965D6AF6}"/>
              </a:ext>
            </a:extLst>
          </p:cNvPr>
          <p:cNvSpPr>
            <a:spLocks noGrp="1"/>
          </p:cNvSpPr>
          <p:nvPr/>
        </p:nvSpPr>
        <p:spPr>
          <a:xfrm>
            <a:off x="619125" y="3238500"/>
            <a:ext cx="7715250" cy="409575"/>
          </a:xfrm>
          <a:prstGeom prst="rect">
            <a:avLst/>
          </a:prstGeom>
          <a:noFill/>
          <a:ln w="0">
            <a:noFill/>
          </a:ln>
        </p:spPr>
        <p:txBody>
          <a:bodyPr lIns="0" tIns="0" rIns="0" bIns="0" anchor="t">
            <a:noAutofit/>
          </a:bodyPr>
          <a:lstStyle/>
          <a:p>
            <a:pPr algn="l">
              <a:lnSpc>
                <a:spcPct val="112000"/>
              </a:lnSpc>
              <a:buNone/>
              <a:defRPr sz="2325" b="1">
                <a:solidFill>
                  <a:srgbClr val="E4AD52"/>
                </a:solidFill>
                <a:latin typeface="Nimbus Sans"/>
                <a:ea typeface="Nimbus Sans"/>
                <a:cs typeface="Nimbus Sans"/>
              </a:defRPr>
            </a:pPr>
            <a:r>
              <a:rPr sz="2325" b="1">
                <a:solidFill>
                  <a:srgbClr val="E4AD52"/>
                </a:solidFill>
                <a:latin typeface="Nimbus Sans"/>
                <a:ea typeface="Nimbus Sans"/>
                <a:cs typeface="Nimbus Sans"/>
              </a:rPr>
              <a:t>2  Make It Possible</a:t>
            </a:r>
          </a:p>
        </p:txBody>
      </p:sp>
      <p:sp>
        <p:nvSpPr>
          <p:cNvPr id="7" name="text-50">
            <a:extLst>
              <a:ext uri="{FF2B5EF4-FFF2-40B4-BE49-F238E27FC236}">
                <a16:creationId xmlns:a16="http://schemas.microsoft.com/office/drawing/2014/main" id="{BD03FD81-B925-40A4-9F12-98B5733ADD8D}"/>
              </a:ext>
            </a:extLst>
          </p:cNvPr>
          <p:cNvSpPr>
            <a:spLocks noGrp="1"/>
          </p:cNvSpPr>
          <p:nvPr/>
        </p:nvSpPr>
        <p:spPr>
          <a:xfrm>
            <a:off x="619125" y="3676650"/>
            <a:ext cx="7715250" cy="514350"/>
          </a:xfrm>
          <a:prstGeom prst="rect">
            <a:avLst/>
          </a:prstGeom>
          <a:noFill/>
          <a:ln w="0">
            <a:noFill/>
          </a:ln>
        </p:spPr>
        <p:txBody>
          <a:bodyPr lIns="0" tIns="0" rIns="0" bIns="0" anchor="t">
            <a:noAutofit/>
          </a:bodyPr>
          <a:lstStyle/>
          <a:p>
            <a:pPr algn="l">
              <a:lnSpc>
                <a:spcPct val="112000"/>
              </a:lnSpc>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Practice an invitation someone can answer.</a:t>
            </a:r>
          </a:p>
        </p:txBody>
      </p:sp>
      <p:sp>
        <p:nvSpPr>
          <p:cNvPr id="8" name="text-51">
            <a:extLst>
              <a:ext uri="{FF2B5EF4-FFF2-40B4-BE49-F238E27FC236}">
                <a16:creationId xmlns:a16="http://schemas.microsoft.com/office/drawing/2014/main" id="{D6AC5BBF-DCBE-4799-B1D8-55A2AFDFA799}"/>
              </a:ext>
            </a:extLst>
          </p:cNvPr>
          <p:cNvSpPr>
            <a:spLocks noGrp="1"/>
          </p:cNvSpPr>
          <p:nvPr/>
        </p:nvSpPr>
        <p:spPr>
          <a:xfrm>
            <a:off x="619125" y="4267200"/>
            <a:ext cx="7715250" cy="409575"/>
          </a:xfrm>
          <a:prstGeom prst="rect">
            <a:avLst/>
          </a:prstGeom>
          <a:noFill/>
          <a:ln w="0">
            <a:noFill/>
          </a:ln>
        </p:spPr>
        <p:txBody>
          <a:bodyPr lIns="0" tIns="0" rIns="0" bIns="0" anchor="t">
            <a:noAutofit/>
          </a:bodyPr>
          <a:lstStyle/>
          <a:p>
            <a:pPr algn="l">
              <a:lnSpc>
                <a:spcPct val="112000"/>
              </a:lnSpc>
              <a:buNone/>
              <a:defRPr sz="2325" b="1">
                <a:solidFill>
                  <a:srgbClr val="E4AD52"/>
                </a:solidFill>
                <a:latin typeface="Nimbus Sans"/>
                <a:ea typeface="Nimbus Sans"/>
                <a:cs typeface="Nimbus Sans"/>
              </a:defRPr>
            </a:pPr>
            <a:r>
              <a:rPr sz="2325" b="1">
                <a:solidFill>
                  <a:srgbClr val="E4AD52"/>
                </a:solidFill>
                <a:latin typeface="Nimbus Sans"/>
                <a:ea typeface="Nimbus Sans"/>
                <a:cs typeface="Nimbus Sans"/>
              </a:rPr>
              <a:t>3  New Line!</a:t>
            </a:r>
          </a:p>
        </p:txBody>
      </p:sp>
      <p:sp>
        <p:nvSpPr>
          <p:cNvPr id="9" name="text-52">
            <a:extLst>
              <a:ext uri="{FF2B5EF4-FFF2-40B4-BE49-F238E27FC236}">
                <a16:creationId xmlns:a16="http://schemas.microsoft.com/office/drawing/2014/main" id="{3FAAE2E8-9154-403B-910B-46337E5301F3}"/>
              </a:ext>
            </a:extLst>
          </p:cNvPr>
          <p:cNvSpPr>
            <a:spLocks noGrp="1"/>
          </p:cNvSpPr>
          <p:nvPr/>
        </p:nvSpPr>
        <p:spPr>
          <a:xfrm>
            <a:off x="619125" y="4705350"/>
            <a:ext cx="7715250" cy="514350"/>
          </a:xfrm>
          <a:prstGeom prst="rect">
            <a:avLst/>
          </a:prstGeom>
          <a:noFill/>
          <a:ln w="0">
            <a:noFill/>
          </a:ln>
        </p:spPr>
        <p:txBody>
          <a:bodyPr lIns="0" tIns="0" rIns="0" bIns="0" anchor="t">
            <a:noAutofit/>
          </a:bodyPr>
          <a:lstStyle/>
          <a:p>
            <a:pPr algn="l">
              <a:lnSpc>
                <a:spcPct val="112000"/>
              </a:lnSpc>
              <a:buNone/>
              <a:defRPr sz="1950" b="0">
                <a:solidFill>
                  <a:srgbClr val="FFFFFF"/>
                </a:solidFill>
                <a:latin typeface="Nimbus Sans"/>
                <a:ea typeface="Nimbus Sans"/>
                <a:cs typeface="Nimbus Sans"/>
              </a:defRPr>
            </a:pPr>
            <a:r>
              <a:rPr sz="1950" b="0">
                <a:solidFill>
                  <a:srgbClr val="FFFFFF"/>
                </a:solidFill>
                <a:latin typeface="Nimbus Sans"/>
                <a:ea typeface="Nimbus Sans"/>
                <a:cs typeface="Nimbus Sans"/>
              </a:rPr>
              <a:t>Bring that invitation into a conversation.</a:t>
            </a:r>
          </a:p>
        </p:txBody>
      </p:sp>
      <p:sp>
        <p:nvSpPr>
          <p:cNvPr id="10" name="text-53">
            <a:extLst>
              <a:ext uri="{FF2B5EF4-FFF2-40B4-BE49-F238E27FC236}">
                <a16:creationId xmlns:a16="http://schemas.microsoft.com/office/drawing/2014/main" id="{FF9041ED-5787-43CE-8224-6C864C4D4F6F}"/>
              </a:ext>
            </a:extLst>
          </p:cNvPr>
          <p:cNvSpPr>
            <a:spLocks noGrp="1"/>
          </p:cNvSpPr>
          <p:nvPr/>
        </p:nvSpPr>
        <p:spPr>
          <a:xfrm>
            <a:off x="609600" y="5753100"/>
            <a:ext cx="10906125" cy="723900"/>
          </a:xfrm>
          <a:prstGeom prst="rect">
            <a:avLst/>
          </a:prstGeom>
          <a:noFill/>
          <a:ln w="0">
            <a:noFill/>
          </a:ln>
        </p:spPr>
        <p:txBody>
          <a:bodyPr lIns="0" tIns="0" rIns="0" bIns="0" anchor="t">
            <a:noAutofit/>
          </a:bodyPr>
          <a:lstStyle/>
          <a:p>
            <a:pPr algn="l">
              <a:lnSpc>
                <a:spcPct val="112000"/>
              </a:lnSpc>
              <a:buNone/>
              <a:defRPr sz="1650" b="0">
                <a:solidFill>
                  <a:srgbClr val="EAF0F6"/>
                </a:solidFill>
                <a:latin typeface="Nimbus Sans"/>
                <a:ea typeface="Nimbus Sans"/>
                <a:cs typeface="Nimbus Sans"/>
              </a:defRPr>
            </a:pPr>
            <a:r>
              <a:rPr sz="1650" b="0">
                <a:solidFill>
                  <a:srgbClr val="EAF0F6"/>
                </a:solidFill>
                <a:latin typeface="Nimbus Sans"/>
                <a:ea typeface="Nimbus Sans"/>
                <a:cs typeface="Nimbus Sans"/>
              </a:rPr>
              <a:t>“We work separately and together to help the newcomer and for our common good.”</a:t>
            </a:r>
          </a:p>
        </p:txBody>
      </p:sp>
      <p:sp>
        <p:nvSpPr>
          <p:cNvPr id="11" name="text-54">
            <a:extLst>
              <a:ext uri="{FF2B5EF4-FFF2-40B4-BE49-F238E27FC236}">
                <a16:creationId xmlns:a16="http://schemas.microsoft.com/office/drawing/2014/main" id="{D8BC2170-482A-482E-8090-CF06633B65D5}"/>
              </a:ext>
            </a:extLst>
          </p:cNvPr>
          <p:cNvSpPr>
            <a:spLocks noGrp="1"/>
          </p:cNvSpPr>
          <p:nvPr/>
        </p:nvSpPr>
        <p:spPr>
          <a:xfrm>
            <a:off x="609600" y="6515100"/>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Basic Text, Introduction</a:t>
            </a:r>
          </a:p>
        </p:txBody>
      </p:sp>
    </p:spTree>
    <p:extLst>
      <p:ext uri="{BB962C8B-B14F-4D97-AF65-F5344CB8AC3E}">
        <p14:creationId xmlns:p14="http://schemas.microsoft.com/office/powerpoint/2010/main" val="734594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90">
            <a:extLst>
              <a:ext uri="{FF2B5EF4-FFF2-40B4-BE49-F238E27FC236}">
                <a16:creationId xmlns:a16="http://schemas.microsoft.com/office/drawing/2014/main" id="{B9375F48-3714-4F2C-92D4-481E2E8936B5}"/>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teams are already here</a:t>
            </a:r>
          </a:p>
        </p:txBody>
      </p:sp>
      <p:sp>
        <p:nvSpPr>
          <p:cNvPr id="2" name="text-91">
            <a:extLst>
              <a:ext uri="{FF2B5EF4-FFF2-40B4-BE49-F238E27FC236}">
                <a16:creationId xmlns:a16="http://schemas.microsoft.com/office/drawing/2014/main" id="{E46AC7F3-78DF-4A77-B65C-C674E1798B08}"/>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19</a:t>
            </a:r>
          </a:p>
        </p:txBody>
      </p:sp>
      <p:pic>
        <p:nvPicPr>
          <p:cNvPr id="14" name="Picture 13"/>
          <p:cNvPicPr>
            <a:picLocks noChangeAspect="1"/>
          </p:cNvPicPr>
          <p:nvPr/>
        </p:nvPicPr>
        <p:blipFill>
          <a:blip r:embed="rId3"/>
          <a:srcRect l="50000" t="33333" r="25000" b="35500"/>
          <a:stretch/>
        </p:blipFill>
        <p:spPr>
          <a:xfrm>
            <a:off x="8705850" y="2171700"/>
            <a:ext cx="2771775" cy="2591610"/>
          </a:xfrm>
          <a:prstGeom prst="rect">
            <a:avLst/>
          </a:prstGeom>
        </p:spPr>
      </p:pic>
      <p:sp>
        <p:nvSpPr>
          <p:cNvPr id="4" name="text-92">
            <a:extLst>
              <a:ext uri="{FF2B5EF4-FFF2-40B4-BE49-F238E27FC236}">
                <a16:creationId xmlns:a16="http://schemas.microsoft.com/office/drawing/2014/main" id="{B2840D7D-4464-480C-9D16-7B0432904C1F}"/>
              </a:ext>
            </a:extLst>
          </p:cNvPr>
          <p:cNvSpPr>
            <a:spLocks noGrp="1"/>
          </p:cNvSpPr>
          <p:nvPr/>
        </p:nvSpPr>
        <p:spPr>
          <a:xfrm>
            <a:off x="619125" y="1924050"/>
            <a:ext cx="7734300" cy="781050"/>
          </a:xfrm>
          <a:prstGeom prst="rect">
            <a:avLst/>
          </a:prstGeom>
          <a:noFill/>
          <a:ln w="0">
            <a:noFill/>
          </a:ln>
        </p:spPr>
        <p:txBody>
          <a:bodyPr lIns="0" tIns="0" rIns="0" bIns="0" anchor="t">
            <a:noAutofit/>
          </a:bodyPr>
          <a:lstStyle/>
          <a:p>
            <a:pPr algn="l">
              <a:lnSpc>
                <a:spcPct val="112000"/>
              </a:lnSpc>
              <a:buNone/>
              <a:defRPr sz="2325" b="1">
                <a:solidFill>
                  <a:srgbClr val="102D4D"/>
                </a:solidFill>
                <a:latin typeface="Nimbus Sans"/>
                <a:ea typeface="Nimbus Sans"/>
                <a:cs typeface="Nimbus Sans"/>
              </a:defRPr>
            </a:pPr>
            <a:r>
              <a:rPr sz="2325" b="1">
                <a:solidFill>
                  <a:srgbClr val="102D4D"/>
                </a:solidFill>
                <a:latin typeface="Nimbus Sans"/>
                <a:ea typeface="Nimbus Sans"/>
                <a:cs typeface="Nimbus Sans"/>
              </a:rPr>
              <a:t>Each room table is a team.</a:t>
            </a:r>
          </a:p>
          <a:p>
            <a:pPr algn="l">
              <a:lnSpc>
                <a:spcPct val="112000"/>
              </a:lnSpc>
              <a:buNone/>
              <a:defRPr sz="2325" b="1">
                <a:solidFill>
                  <a:srgbClr val="102D4D"/>
                </a:solidFill>
                <a:latin typeface="Nimbus Sans"/>
                <a:ea typeface="Nimbus Sans"/>
                <a:cs typeface="Nimbus Sans"/>
              </a:defRPr>
            </a:pPr>
            <a:r>
              <a:rPr sz="2325" b="1">
                <a:solidFill>
                  <a:srgbClr val="102D4D"/>
                </a:solidFill>
                <a:latin typeface="Nimbus Sans"/>
                <a:ea typeface="Nimbus Sans"/>
                <a:cs typeface="Nimbus Sans"/>
              </a:rPr>
              <a:t>Online participants are one full team.</a:t>
            </a:r>
          </a:p>
        </p:txBody>
      </p:sp>
      <p:sp>
        <p:nvSpPr>
          <p:cNvPr id="5" name="text-93">
            <a:extLst>
              <a:ext uri="{FF2B5EF4-FFF2-40B4-BE49-F238E27FC236}">
                <a16:creationId xmlns:a16="http://schemas.microsoft.com/office/drawing/2014/main" id="{3F963838-1E27-4139-99C2-59503A35D477}"/>
              </a:ext>
            </a:extLst>
          </p:cNvPr>
          <p:cNvSpPr>
            <a:spLocks noGrp="1"/>
          </p:cNvSpPr>
          <p:nvPr/>
        </p:nvSpPr>
        <p:spPr>
          <a:xfrm>
            <a:off x="619125" y="2781300"/>
            <a:ext cx="7734300" cy="66675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A name, a recorder, and a willing reporter.</a:t>
            </a:r>
          </a:p>
        </p:txBody>
      </p:sp>
      <p:sp>
        <p:nvSpPr>
          <p:cNvPr id="6" name="text-94">
            <a:extLst>
              <a:ext uri="{FF2B5EF4-FFF2-40B4-BE49-F238E27FC236}">
                <a16:creationId xmlns:a16="http://schemas.microsoft.com/office/drawing/2014/main" id="{13A8A0DE-CF23-4D89-9CB8-F8829478B84F}"/>
              </a:ext>
            </a:extLst>
          </p:cNvPr>
          <p:cNvSpPr>
            <a:spLocks noGrp="1"/>
          </p:cNvSpPr>
          <p:nvPr/>
        </p:nvSpPr>
        <p:spPr>
          <a:xfrm>
            <a:off x="619125" y="3638550"/>
            <a:ext cx="7734300" cy="66675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Three rounds. Shared discoveries. No scores.</a:t>
            </a:r>
          </a:p>
        </p:txBody>
      </p:sp>
      <p:sp>
        <p:nvSpPr>
          <p:cNvPr id="7" name="text-95">
            <a:extLst>
              <a:ext uri="{FF2B5EF4-FFF2-40B4-BE49-F238E27FC236}">
                <a16:creationId xmlns:a16="http://schemas.microsoft.com/office/drawing/2014/main" id="{AA94019D-0E13-419A-98E2-AE6EFADB5008}"/>
              </a:ext>
            </a:extLst>
          </p:cNvPr>
          <p:cNvSpPr>
            <a:spLocks noGrp="1"/>
          </p:cNvSpPr>
          <p:nvPr/>
        </p:nvSpPr>
        <p:spPr>
          <a:xfrm>
            <a:off x="619125" y="4495800"/>
            <a:ext cx="7734300" cy="66675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Writing, narrating, observing, or passing all count.</a:t>
            </a:r>
          </a:p>
        </p:txBody>
      </p:sp>
      <p:sp>
        <p:nvSpPr>
          <p:cNvPr id="8" name="text-96">
            <a:extLst>
              <a:ext uri="{FF2B5EF4-FFF2-40B4-BE49-F238E27FC236}">
                <a16:creationId xmlns:a16="http://schemas.microsoft.com/office/drawing/2014/main" id="{DDD56A78-2BF5-48CC-9990-774882DE7EF3}"/>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“We work separately and together to help the newcomer and for our common good.”</a:t>
            </a:r>
          </a:p>
        </p:txBody>
      </p:sp>
      <p:sp>
        <p:nvSpPr>
          <p:cNvPr id="9" name="text-97">
            <a:extLst>
              <a:ext uri="{FF2B5EF4-FFF2-40B4-BE49-F238E27FC236}">
                <a16:creationId xmlns:a16="http://schemas.microsoft.com/office/drawing/2014/main" id="{340E5C8F-9226-4091-B1E7-59DB83B900C6}"/>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Basic Text, Introduction</a:t>
            </a:r>
          </a:p>
        </p:txBody>
      </p:sp>
    </p:spTree>
    <p:extLst>
      <p:ext uri="{BB962C8B-B14F-4D97-AF65-F5344CB8AC3E}">
        <p14:creationId xmlns:p14="http://schemas.microsoft.com/office/powerpoint/2010/main" val="404631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p:blipFill>
        <p:spPr>
          <a:xfrm>
            <a:off x="0" y="0"/>
            <a:ext cx="12192000" cy="6858000"/>
          </a:xfrm>
          <a:prstGeom prst="rect">
            <a:avLst/>
          </a:prstGeom>
        </p:spPr>
      </p:pic>
      <p:sp>
        <p:nvSpPr>
          <p:cNvPr id="2" name="text-98">
            <a:extLst>
              <a:ext uri="{FF2B5EF4-FFF2-40B4-BE49-F238E27FC236}">
                <a16:creationId xmlns:a16="http://schemas.microsoft.com/office/drawing/2014/main" id="{CC107C36-26CD-44EC-827C-86C57075A9C6}"/>
              </a:ext>
            </a:extLst>
          </p:cNvPr>
          <p:cNvSpPr>
            <a:spLocks noGrp="1"/>
          </p:cNvSpPr>
          <p:nvPr/>
        </p:nvSpPr>
        <p:spPr>
          <a:xfrm>
            <a:off x="838200" y="400050"/>
            <a:ext cx="10382250" cy="333375"/>
          </a:xfrm>
          <a:prstGeom prst="rect">
            <a:avLst/>
          </a:prstGeom>
          <a:noFill/>
          <a:ln w="0">
            <a:noFill/>
          </a:ln>
        </p:spPr>
        <p:txBody>
          <a:bodyPr lIns="0" tIns="0" rIns="0" bIns="0" anchor="t">
            <a:noAutofit/>
          </a:bodyPr>
          <a:lstStyle/>
          <a:p>
            <a:pPr algn="l">
              <a:lnSpc>
                <a:spcPct val="112000"/>
              </a:lnSpc>
              <a:buNone/>
              <a:defRPr sz="1650" b="1">
                <a:solidFill>
                  <a:srgbClr val="174C7C"/>
                </a:solidFill>
                <a:latin typeface="Nimbus Sans"/>
                <a:ea typeface="Nimbus Sans"/>
                <a:cs typeface="Nimbus Sans"/>
              </a:defRPr>
            </a:pPr>
            <a:r>
              <a:rPr sz="1650" b="1">
                <a:solidFill>
                  <a:srgbClr val="174C7C"/>
                </a:solidFill>
                <a:latin typeface="Nimbus Sans"/>
                <a:ea typeface="Nimbus Sans"/>
                <a:cs typeface="Nimbus Sans"/>
              </a:rPr>
              <a:t>ROUND 1 · BEYOND THE BASKET</a:t>
            </a:r>
          </a:p>
        </p:txBody>
      </p:sp>
      <p:sp>
        <p:nvSpPr>
          <p:cNvPr id="3" name="text-99">
            <a:extLst>
              <a:ext uri="{FF2B5EF4-FFF2-40B4-BE49-F238E27FC236}">
                <a16:creationId xmlns:a16="http://schemas.microsoft.com/office/drawing/2014/main" id="{55874BE7-BD06-4B80-AEA9-02B2FB7AA6CC}"/>
              </a:ext>
            </a:extLst>
          </p:cNvPr>
          <p:cNvSpPr>
            <a:spLocks noGrp="1"/>
          </p:cNvSpPr>
          <p:nvPr/>
        </p:nvSpPr>
        <p:spPr>
          <a:xfrm>
            <a:off x="838200" y="923925"/>
            <a:ext cx="10382250" cy="1076325"/>
          </a:xfrm>
          <a:prstGeom prst="rect">
            <a:avLst/>
          </a:prstGeom>
          <a:noFill/>
          <a:ln w="0">
            <a:noFill/>
          </a:ln>
        </p:spPr>
        <p:txBody>
          <a:bodyPr lIns="0" tIns="0" rIns="0" bIns="0" anchor="t">
            <a:noAutofit/>
          </a:bodyPr>
          <a:lstStyle/>
          <a:p>
            <a:pPr algn="l">
              <a:lnSpc>
                <a:spcPct val="112000"/>
              </a:lnSpc>
              <a:buNone/>
              <a:defRPr sz="3525" b="1">
                <a:solidFill>
                  <a:srgbClr val="102D4D"/>
                </a:solidFill>
                <a:latin typeface="Nimbus Sans"/>
                <a:ea typeface="Nimbus Sans"/>
                <a:cs typeface="Nimbus Sans"/>
              </a:defRPr>
            </a:pPr>
            <a:r>
              <a:rPr sz="3525" b="1">
                <a:solidFill>
                  <a:srgbClr val="102D4D"/>
                </a:solidFill>
                <a:latin typeface="Nimbus Sans"/>
                <a:ea typeface="Nimbus Sans"/>
                <a:cs typeface="Nimbus Sans"/>
              </a:rPr>
              <a:t>The Seventh Tradition:</a:t>
            </a:r>
          </a:p>
          <a:p>
            <a:pPr algn="l">
              <a:lnSpc>
                <a:spcPct val="112000"/>
              </a:lnSpc>
              <a:buNone/>
              <a:defRPr sz="3525" b="1">
                <a:solidFill>
                  <a:srgbClr val="102D4D"/>
                </a:solidFill>
                <a:latin typeface="Nimbus Sans"/>
                <a:ea typeface="Nimbus Sans"/>
                <a:cs typeface="Nimbus Sans"/>
              </a:defRPr>
            </a:pPr>
            <a:r>
              <a:rPr sz="3525" b="1">
                <a:solidFill>
                  <a:srgbClr val="102D4D"/>
                </a:solidFill>
                <a:latin typeface="Nimbus Sans"/>
                <a:ea typeface="Nimbus Sans"/>
                <a:cs typeface="Nimbus Sans"/>
              </a:rPr>
              <a:t>more than money</a:t>
            </a:r>
          </a:p>
        </p:txBody>
      </p:sp>
      <p:sp>
        <p:nvSpPr>
          <p:cNvPr id="4" name="text-100">
            <a:extLst>
              <a:ext uri="{FF2B5EF4-FFF2-40B4-BE49-F238E27FC236}">
                <a16:creationId xmlns:a16="http://schemas.microsoft.com/office/drawing/2014/main" id="{97A4A8DF-3965-404E-8EB8-4C65AFF20756}"/>
              </a:ext>
            </a:extLst>
          </p:cNvPr>
          <p:cNvSpPr>
            <a:spLocks noGrp="1"/>
          </p:cNvSpPr>
          <p:nvPr/>
        </p:nvSpPr>
        <p:spPr>
          <a:xfrm>
            <a:off x="857250" y="2276475"/>
            <a:ext cx="10191750" cy="2095500"/>
          </a:xfrm>
          <a:prstGeom prst="rect">
            <a:avLst/>
          </a:prstGeom>
          <a:noFill/>
          <a:ln w="0">
            <a:noFill/>
          </a:ln>
        </p:spPr>
        <p:txBody>
          <a:bodyPr lIns="0" tIns="0" rIns="0" bIns="0" anchor="t">
            <a:noAutofit/>
          </a:bodyPr>
          <a:lstStyle/>
          <a:p>
            <a:pPr algn="l">
              <a:lnSpc>
                <a:spcPct val="112000"/>
              </a:lnSpc>
              <a:buNone/>
              <a:defRPr sz="2625" b="0">
                <a:solidFill>
                  <a:srgbClr val="174C7C"/>
                </a:solidFill>
                <a:latin typeface="Nimbus Sans"/>
                <a:ea typeface="Nimbus Sans"/>
                <a:cs typeface="Nimbus Sans"/>
              </a:defRPr>
            </a:pPr>
            <a:r>
              <a:rPr sz="2625" b="0">
                <a:solidFill>
                  <a:srgbClr val="174C7C"/>
                </a:solidFill>
                <a:latin typeface="Nimbus Sans"/>
                <a:ea typeface="Nimbus Sans"/>
                <a:cs typeface="Nimbus Sans"/>
              </a:rPr>
              <a:t>“Money put in the basket, time put into setting up the meeting room, energy put into making newcomers welcome—all are part of the responsibility of the group, and all are equally important contributions to the self-supporting NA group.”</a:t>
            </a:r>
          </a:p>
        </p:txBody>
      </p:sp>
      <p:sp>
        <p:nvSpPr>
          <p:cNvPr id="5" name="text-101">
            <a:extLst>
              <a:ext uri="{FF2B5EF4-FFF2-40B4-BE49-F238E27FC236}">
                <a16:creationId xmlns:a16="http://schemas.microsoft.com/office/drawing/2014/main" id="{06CE4E76-568C-4C42-9A1B-B38F0BB3B2D1}"/>
              </a:ext>
            </a:extLst>
          </p:cNvPr>
          <p:cNvSpPr>
            <a:spLocks noGrp="1"/>
          </p:cNvSpPr>
          <p:nvPr/>
        </p:nvSpPr>
        <p:spPr>
          <a:xfrm>
            <a:off x="876300" y="4438650"/>
            <a:ext cx="10096500" cy="400050"/>
          </a:xfrm>
          <a:prstGeom prst="rect">
            <a:avLst/>
          </a:prstGeom>
          <a:noFill/>
          <a:ln w="0">
            <a:noFill/>
          </a:ln>
        </p:spPr>
        <p:txBody>
          <a:bodyPr lIns="0" tIns="0" rIns="0" bIns="0" anchor="t">
            <a:noAutofit/>
          </a:bodyPr>
          <a:lstStyle/>
          <a:p>
            <a:pPr algn="l">
              <a:lnSpc>
                <a:spcPct val="112000"/>
              </a:lnSpc>
              <a:buNone/>
              <a:defRPr sz="1500" b="0">
                <a:solidFill>
                  <a:srgbClr val="53677A"/>
                </a:solidFill>
                <a:latin typeface="Nimbus Sans"/>
                <a:ea typeface="Nimbus Sans"/>
                <a:cs typeface="Nimbus Sans"/>
              </a:defRPr>
            </a:pPr>
            <a:r>
              <a:rPr sz="1500" b="0">
                <a:solidFill>
                  <a:srgbClr val="53677A"/>
                </a:solidFill>
                <a:latin typeface="Nimbus Sans"/>
                <a:ea typeface="Nimbus Sans"/>
                <a:cs typeface="Nimbus Sans"/>
              </a:rPr>
              <a:t>It Works: How and Why, Tradition Seven</a:t>
            </a:r>
          </a:p>
        </p:txBody>
      </p:sp>
      <p:sp>
        <p:nvSpPr>
          <p:cNvPr id="6" name="text-102">
            <a:extLst>
              <a:ext uri="{FF2B5EF4-FFF2-40B4-BE49-F238E27FC236}">
                <a16:creationId xmlns:a16="http://schemas.microsoft.com/office/drawing/2014/main" id="{0E55FFE2-21ED-41E8-AB39-FF1F9B7ECABC}"/>
              </a:ext>
            </a:extLst>
          </p:cNvPr>
          <p:cNvSpPr>
            <a:spLocks noGrp="1"/>
          </p:cNvSpPr>
          <p:nvPr/>
        </p:nvSpPr>
        <p:spPr>
          <a:xfrm>
            <a:off x="876300" y="5095875"/>
            <a:ext cx="9906000" cy="942975"/>
          </a:xfrm>
          <a:prstGeom prst="rect">
            <a:avLst/>
          </a:prstGeom>
          <a:noFill/>
          <a:ln w="0">
            <a:noFill/>
          </a:ln>
        </p:spPr>
        <p:txBody>
          <a:bodyPr lIns="0" tIns="0" rIns="0" bIns="0" anchor="t">
            <a:noAutofit/>
          </a:bodyPr>
          <a:lstStyle/>
          <a:p>
            <a:pPr algn="l">
              <a:lnSpc>
                <a:spcPct val="112000"/>
              </a:lnSpc>
              <a:buNone/>
              <a:defRPr sz="2625" b="1">
                <a:solidFill>
                  <a:srgbClr val="102D4D"/>
                </a:solidFill>
                <a:latin typeface="Nimbus Sans"/>
                <a:ea typeface="Nimbus Sans"/>
                <a:cs typeface="Nimbus Sans"/>
              </a:defRPr>
            </a:pPr>
            <a:r>
              <a:rPr sz="2625" b="1">
                <a:solidFill>
                  <a:srgbClr val="102D4D"/>
                </a:solidFill>
                <a:latin typeface="Nimbus Sans"/>
                <a:ea typeface="Nimbus Sans"/>
                <a:cs typeface="Nimbus Sans"/>
              </a:rPr>
              <a:t>A member may not know</a:t>
            </a:r>
          </a:p>
          <a:p>
            <a:pPr algn="l">
              <a:lnSpc>
                <a:spcPct val="112000"/>
              </a:lnSpc>
              <a:buNone/>
              <a:defRPr sz="2625" b="1">
                <a:solidFill>
                  <a:srgbClr val="102D4D"/>
                </a:solidFill>
                <a:latin typeface="Nimbus Sans"/>
                <a:ea typeface="Nimbus Sans"/>
                <a:cs typeface="Nimbus Sans"/>
              </a:defRPr>
            </a:pPr>
            <a:r>
              <a:rPr sz="2625" b="1">
                <a:solidFill>
                  <a:srgbClr val="102D4D"/>
                </a:solidFill>
                <a:latin typeface="Nimbus Sans"/>
                <a:ea typeface="Nimbus Sans"/>
                <a:cs typeface="Nimbus Sans"/>
              </a:rPr>
              <a:t>where their willingness fits.</a:t>
            </a:r>
          </a:p>
        </p:txBody>
      </p:sp>
    </p:spTree>
    <p:extLst>
      <p:ext uri="{BB962C8B-B14F-4D97-AF65-F5344CB8AC3E}">
        <p14:creationId xmlns:p14="http://schemas.microsoft.com/office/powerpoint/2010/main" val="1808109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8" name="text-103">
            <a:extLst>
              <a:ext uri="{FF2B5EF4-FFF2-40B4-BE49-F238E27FC236}">
                <a16:creationId xmlns:a16="http://schemas.microsoft.com/office/drawing/2014/main" id="{F859770E-3F0D-4348-ADD2-BD0ED961BB30}"/>
              </a:ext>
            </a:extLst>
          </p:cNvPr>
          <p:cNvSpPr>
            <a:spLocks noGrp="1"/>
          </p:cNvSpPr>
          <p:nvPr/>
        </p:nvSpPr>
        <p:spPr>
          <a:xfrm>
            <a:off x="628650" y="609600"/>
            <a:ext cx="7620000" cy="381000"/>
          </a:xfrm>
          <a:prstGeom prst="rect">
            <a:avLst/>
          </a:prstGeom>
          <a:noFill/>
          <a:ln w="0">
            <a:noFill/>
          </a:ln>
        </p:spPr>
        <p:txBody>
          <a:bodyPr lIns="0" tIns="0" rIns="0" bIns="0" anchor="t">
            <a:noAutofit/>
          </a:bodyPr>
          <a:lstStyle/>
          <a:p>
            <a:pPr algn="l">
              <a:lnSpc>
                <a:spcPct val="112000"/>
              </a:lnSpc>
              <a:buNone/>
              <a:defRPr sz="1800" b="1">
                <a:solidFill>
                  <a:srgbClr val="E4AD52"/>
                </a:solidFill>
                <a:latin typeface="Nimbus Sans"/>
                <a:ea typeface="Nimbus Sans"/>
                <a:cs typeface="Nimbus Sans"/>
              </a:defRPr>
            </a:pPr>
            <a:r>
              <a:rPr sz="1800" b="1">
                <a:solidFill>
                  <a:srgbClr val="E4AD52"/>
                </a:solidFill>
                <a:latin typeface="Nimbus Sans"/>
                <a:ea typeface="Nimbus Sans"/>
                <a:cs typeface="Nimbus Sans"/>
              </a:rPr>
              <a:t>ROUND 01</a:t>
            </a:r>
          </a:p>
        </p:txBody>
      </p:sp>
      <p:sp>
        <p:nvSpPr>
          <p:cNvPr id="2" name="text-104">
            <a:extLst>
              <a:ext uri="{FF2B5EF4-FFF2-40B4-BE49-F238E27FC236}">
                <a16:creationId xmlns:a16="http://schemas.microsoft.com/office/drawing/2014/main" id="{B3D013ED-1330-409F-B0D5-48DFB298B724}"/>
              </a:ext>
            </a:extLst>
          </p:cNvPr>
          <p:cNvSpPr>
            <a:spLocks noGrp="1"/>
          </p:cNvSpPr>
          <p:nvPr/>
        </p:nvSpPr>
        <p:spPr>
          <a:xfrm>
            <a:off x="609600" y="1228725"/>
            <a:ext cx="10858500" cy="809625"/>
          </a:xfrm>
          <a:prstGeom prst="rect">
            <a:avLst/>
          </a:prstGeom>
          <a:noFill/>
          <a:ln w="0">
            <a:noFill/>
          </a:ln>
        </p:spPr>
        <p:txBody>
          <a:bodyPr lIns="0" tIns="0" rIns="0" bIns="0" anchor="t">
            <a:noAutofit/>
          </a:bodyPr>
          <a:lstStyle/>
          <a:p>
            <a:pPr algn="l">
              <a:lnSpc>
                <a:spcPct val="112000"/>
              </a:lnSpc>
              <a:buNone/>
              <a:defRPr sz="4350" b="1">
                <a:solidFill>
                  <a:srgbClr val="FFFFFF"/>
                </a:solidFill>
                <a:latin typeface="Nimbus Sans"/>
                <a:ea typeface="Nimbus Sans"/>
                <a:cs typeface="Nimbus Sans"/>
              </a:defRPr>
            </a:pPr>
            <a:r>
              <a:rPr sz="4350" b="1">
                <a:solidFill>
                  <a:srgbClr val="FFFFFF"/>
                </a:solidFill>
                <a:latin typeface="Nimbus Sans"/>
                <a:ea typeface="Nimbus Sans"/>
                <a:cs typeface="Nimbus Sans"/>
              </a:rPr>
              <a:t>Beyond the Basket</a:t>
            </a:r>
          </a:p>
        </p:txBody>
      </p:sp>
      <p:pic>
        <p:nvPicPr>
          <p:cNvPr id="12" name="Picture 11"/>
          <p:cNvPicPr>
            <a:picLocks noChangeAspect="1"/>
          </p:cNvPicPr>
          <p:nvPr/>
        </p:nvPicPr>
        <p:blipFill>
          <a:blip r:embed="rId3"/>
          <a:srcRect l="75000" t="33333" b="35500"/>
          <a:stretch/>
        </p:blipFill>
        <p:spPr>
          <a:xfrm>
            <a:off x="8620125" y="2028825"/>
            <a:ext cx="2905125" cy="2716292"/>
          </a:xfrm>
          <a:prstGeom prst="rect">
            <a:avLst/>
          </a:prstGeom>
        </p:spPr>
      </p:pic>
      <p:sp>
        <p:nvSpPr>
          <p:cNvPr id="4" name="text-105">
            <a:extLst>
              <a:ext uri="{FF2B5EF4-FFF2-40B4-BE49-F238E27FC236}">
                <a16:creationId xmlns:a16="http://schemas.microsoft.com/office/drawing/2014/main" id="{CE1B1653-4500-465B-A548-E781555DE710}"/>
              </a:ext>
            </a:extLst>
          </p:cNvPr>
          <p:cNvSpPr>
            <a:spLocks noGrp="1"/>
          </p:cNvSpPr>
          <p:nvPr/>
        </p:nvSpPr>
        <p:spPr>
          <a:xfrm>
            <a:off x="628650" y="2495550"/>
            <a:ext cx="7572375" cy="2667000"/>
          </a:xfrm>
          <a:prstGeom prst="rect">
            <a:avLst/>
          </a:prstGeom>
          <a:noFill/>
          <a:ln w="0">
            <a:noFill/>
          </a:ln>
        </p:spPr>
        <p:txBody>
          <a:bodyPr lIns="0" tIns="0" rIns="0" bIns="0" anchor="t">
            <a:noAutofit/>
          </a:bodyPr>
          <a:lstStyle/>
          <a:p>
            <a:pPr algn="l">
              <a:lnSpc>
                <a:spcPct val="112000"/>
              </a:lnSpc>
              <a:buNone/>
              <a:defRPr sz="3075" b="0">
                <a:solidFill>
                  <a:srgbClr val="FFFFFF"/>
                </a:solidFill>
                <a:latin typeface="Nimbus Sans"/>
                <a:ea typeface="Nimbus Sans"/>
                <a:cs typeface="Nimbus Sans"/>
              </a:defRPr>
            </a:pPr>
            <a:r>
              <a:rPr sz="3075" b="0">
                <a:solidFill>
                  <a:srgbClr val="FFFFFF"/>
                </a:solidFill>
                <a:latin typeface="Nimbus Sans"/>
                <a:ea typeface="Nimbus Sans"/>
                <a:cs typeface="Nimbus Sans"/>
              </a:rPr>
              <a:t>What has someone contributed to your experience of NA that could never have been put in a basket?</a:t>
            </a:r>
          </a:p>
        </p:txBody>
      </p:sp>
      <p:sp>
        <p:nvSpPr>
          <p:cNvPr id="5" name="text-106">
            <a:extLst>
              <a:ext uri="{FF2B5EF4-FFF2-40B4-BE49-F238E27FC236}">
                <a16:creationId xmlns:a16="http://schemas.microsoft.com/office/drawing/2014/main" id="{3B0974EE-BE57-45DC-B3DB-92766A018663}"/>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EAF0F6"/>
                </a:solidFill>
                <a:latin typeface="Nimbus Sans"/>
                <a:ea typeface="Nimbus Sans"/>
                <a:cs typeface="Nimbus Sans"/>
              </a:defRPr>
            </a:pPr>
            <a:r>
              <a:rPr sz="1725" b="0">
                <a:solidFill>
                  <a:srgbClr val="EAF0F6"/>
                </a:solidFill>
                <a:latin typeface="Nimbus Sans"/>
                <a:ea typeface="Nimbus Sans"/>
                <a:cs typeface="Nimbus Sans"/>
              </a:rPr>
              <a:t>“When we make a contribution, whether to a conversation or to a basket, we are participating in something—we are part of it.”</a:t>
            </a:r>
          </a:p>
        </p:txBody>
      </p:sp>
      <p:sp>
        <p:nvSpPr>
          <p:cNvPr id="6" name="text-107">
            <a:extLst>
              <a:ext uri="{FF2B5EF4-FFF2-40B4-BE49-F238E27FC236}">
                <a16:creationId xmlns:a16="http://schemas.microsoft.com/office/drawing/2014/main" id="{C59BF107-F5FA-4FC5-9CD8-C9E4DDD2E715}"/>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Guiding Principles, Tradition Seven</a:t>
            </a:r>
          </a:p>
        </p:txBody>
      </p:sp>
      <p:sp>
        <p:nvSpPr>
          <p:cNvPr id="7" name="text-108">
            <a:extLst>
              <a:ext uri="{FF2B5EF4-FFF2-40B4-BE49-F238E27FC236}">
                <a16:creationId xmlns:a16="http://schemas.microsoft.com/office/drawing/2014/main" id="{A8F17F7F-A476-4D0B-8318-D859A8C53109}"/>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21</a:t>
            </a:r>
          </a:p>
        </p:txBody>
      </p:sp>
    </p:spTree>
    <p:extLst>
      <p:ext uri="{BB962C8B-B14F-4D97-AF65-F5344CB8AC3E}">
        <p14:creationId xmlns:p14="http://schemas.microsoft.com/office/powerpoint/2010/main" val="19508416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ext-55">
            <a:extLst>
              <a:ext uri="{FF2B5EF4-FFF2-40B4-BE49-F238E27FC236}">
                <a16:creationId xmlns:a16="http://schemas.microsoft.com/office/drawing/2014/main" id="{8C7A78DE-3652-4253-93B3-F99D0413E3D6}"/>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What did they make possible?</a:t>
            </a:r>
          </a:p>
        </p:txBody>
      </p:sp>
      <p:sp>
        <p:nvSpPr>
          <p:cNvPr id="2" name="text-56">
            <a:extLst>
              <a:ext uri="{FF2B5EF4-FFF2-40B4-BE49-F238E27FC236}">
                <a16:creationId xmlns:a16="http://schemas.microsoft.com/office/drawing/2014/main" id="{B48D21F7-C4AE-4C5A-A5C9-ACDE40D7049E}"/>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22</a:t>
            </a:r>
          </a:p>
        </p:txBody>
      </p:sp>
      <p:pic>
        <p:nvPicPr>
          <p:cNvPr id="13" name="Picture 12"/>
          <p:cNvPicPr>
            <a:picLocks noChangeAspect="1"/>
          </p:cNvPicPr>
          <p:nvPr/>
        </p:nvPicPr>
        <p:blipFill>
          <a:blip r:embed="rId3"/>
          <a:srcRect t="64457" r="75552"/>
          <a:stretch/>
        </p:blipFill>
        <p:spPr>
          <a:xfrm>
            <a:off x="8839200" y="2686050"/>
            <a:ext cx="2514916" cy="2742253"/>
          </a:xfrm>
          <a:prstGeom prst="rect">
            <a:avLst/>
          </a:prstGeom>
        </p:spPr>
      </p:pic>
      <p:sp>
        <p:nvSpPr>
          <p:cNvPr id="4" name="text-57">
            <a:extLst>
              <a:ext uri="{FF2B5EF4-FFF2-40B4-BE49-F238E27FC236}">
                <a16:creationId xmlns:a16="http://schemas.microsoft.com/office/drawing/2014/main" id="{111E3070-EEEE-4146-A924-9C719452D014}"/>
              </a:ext>
            </a:extLst>
          </p:cNvPr>
          <p:cNvSpPr>
            <a:spLocks noGrp="1"/>
          </p:cNvSpPr>
          <p:nvPr/>
        </p:nvSpPr>
        <p:spPr>
          <a:xfrm>
            <a:off x="619125" y="1657350"/>
            <a:ext cx="7858125" cy="866775"/>
          </a:xfrm>
          <a:prstGeom prst="rect">
            <a:avLst/>
          </a:prstGeom>
          <a:noFill/>
          <a:ln w="0">
            <a:noFill/>
          </a:ln>
        </p:spPr>
        <p:txBody>
          <a:bodyPr lIns="0" tIns="0" rIns="0" bIns="0" anchor="t">
            <a:noAutofit/>
          </a:bodyPr>
          <a:lstStyle/>
          <a:p>
            <a:pPr algn="l">
              <a:lnSpc>
                <a:spcPct val="112000"/>
              </a:lnSpc>
              <a:buNone/>
              <a:defRPr sz="1875" b="1">
                <a:solidFill>
                  <a:srgbClr val="174C7C"/>
                </a:solidFill>
                <a:latin typeface="Nimbus Sans"/>
                <a:ea typeface="Nimbus Sans"/>
                <a:cs typeface="Nimbus Sans"/>
              </a:defRPr>
            </a:pPr>
            <a:r>
              <a:rPr sz="1875" b="1">
                <a:solidFill>
                  <a:srgbClr val="174C7C"/>
                </a:solidFill>
                <a:latin typeface="Nimbus Sans"/>
                <a:ea typeface="Nimbus Sans"/>
                <a:cs typeface="Nimbus Sans"/>
              </a:rPr>
              <a:t>What has someone contributed to your experience of NA</a:t>
            </a:r>
          </a:p>
          <a:p>
            <a:pPr algn="l">
              <a:lnSpc>
                <a:spcPct val="112000"/>
              </a:lnSpc>
              <a:buNone/>
              <a:defRPr sz="1875" b="1">
                <a:solidFill>
                  <a:srgbClr val="174C7C"/>
                </a:solidFill>
                <a:latin typeface="Nimbus Sans"/>
                <a:ea typeface="Nimbus Sans"/>
                <a:cs typeface="Nimbus Sans"/>
              </a:defRPr>
            </a:pPr>
            <a:r>
              <a:rPr sz="1875" b="1">
                <a:solidFill>
                  <a:srgbClr val="174C7C"/>
                </a:solidFill>
                <a:latin typeface="Nimbus Sans"/>
                <a:ea typeface="Nimbus Sans"/>
                <a:cs typeface="Nimbus Sans"/>
              </a:rPr>
              <a:t>that could never have been put in a basket?</a:t>
            </a:r>
          </a:p>
        </p:txBody>
      </p:sp>
      <p:sp>
        <p:nvSpPr>
          <p:cNvPr id="6" name="text-59">
            <a:extLst>
              <a:ext uri="{FF2B5EF4-FFF2-40B4-BE49-F238E27FC236}">
                <a16:creationId xmlns:a16="http://schemas.microsoft.com/office/drawing/2014/main" id="{F5BF2770-A4C7-4ED7-91D8-8E3FDA3E6714}"/>
              </a:ext>
            </a:extLst>
          </p:cNvPr>
          <p:cNvSpPr>
            <a:spLocks noGrp="1"/>
          </p:cNvSpPr>
          <p:nvPr/>
        </p:nvSpPr>
        <p:spPr>
          <a:xfrm>
            <a:off x="600075" y="3014662"/>
            <a:ext cx="7877175" cy="52387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dirty="0">
                <a:solidFill>
                  <a:srgbClr val="102D4D"/>
                </a:solidFill>
                <a:latin typeface="Nimbus Sans"/>
                <a:ea typeface="Nimbus Sans"/>
                <a:cs typeface="Nimbus Sans"/>
              </a:rPr>
              <a:t>10 min: </a:t>
            </a:r>
            <a:r>
              <a:rPr lang="en-US" sz="2100" b="0" dirty="0">
                <a:solidFill>
                  <a:srgbClr val="102D4D"/>
                </a:solidFill>
                <a:latin typeface="Nimbus Sans"/>
                <a:ea typeface="Nimbus Sans"/>
                <a:cs typeface="Nimbus Sans"/>
              </a:rPr>
              <a:t>E</a:t>
            </a:r>
            <a:r>
              <a:rPr sz="2100" b="0" dirty="0">
                <a:solidFill>
                  <a:srgbClr val="102D4D"/>
                </a:solidFill>
                <a:latin typeface="Nimbus Sans"/>
                <a:ea typeface="Nimbus Sans"/>
                <a:cs typeface="Nimbus Sans"/>
              </a:rPr>
              <a:t>veryone has room to share.</a:t>
            </a:r>
            <a:r>
              <a:rPr lang="en-US" sz="2100" b="0" dirty="0">
                <a:solidFill>
                  <a:srgbClr val="102D4D"/>
                </a:solidFill>
                <a:latin typeface="Nimbus Sans"/>
                <a:ea typeface="Nimbus Sans"/>
                <a:cs typeface="Nimbus Sans"/>
              </a:rPr>
              <a:t> Someone takes notes.</a:t>
            </a:r>
            <a:endParaRPr sz="2100" b="0" dirty="0">
              <a:solidFill>
                <a:srgbClr val="102D4D"/>
              </a:solidFill>
              <a:latin typeface="Nimbus Sans"/>
              <a:ea typeface="Nimbus Sans"/>
              <a:cs typeface="Nimbus Sans"/>
            </a:endParaRPr>
          </a:p>
        </p:txBody>
      </p:sp>
      <p:sp>
        <p:nvSpPr>
          <p:cNvPr id="7" name="text-60">
            <a:extLst>
              <a:ext uri="{FF2B5EF4-FFF2-40B4-BE49-F238E27FC236}">
                <a16:creationId xmlns:a16="http://schemas.microsoft.com/office/drawing/2014/main" id="{B5C647C6-A466-484A-A5B4-F0E49A54686A}"/>
              </a:ext>
            </a:extLst>
          </p:cNvPr>
          <p:cNvSpPr>
            <a:spLocks noGrp="1"/>
          </p:cNvSpPr>
          <p:nvPr/>
        </p:nvSpPr>
        <p:spPr>
          <a:xfrm>
            <a:off x="619125" y="4029075"/>
            <a:ext cx="7877175" cy="75247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dirty="0">
                <a:solidFill>
                  <a:srgbClr val="102D4D"/>
                </a:solidFill>
                <a:latin typeface="Nimbus Sans"/>
                <a:ea typeface="Nimbus Sans"/>
                <a:cs typeface="Nimbus Sans"/>
              </a:rPr>
              <a:t>5 min: choose 2–3 contribution-and-outcome pairs.</a:t>
            </a:r>
          </a:p>
        </p:txBody>
      </p:sp>
      <p:sp>
        <p:nvSpPr>
          <p:cNvPr id="8" name="text-61">
            <a:extLst>
              <a:ext uri="{FF2B5EF4-FFF2-40B4-BE49-F238E27FC236}">
                <a16:creationId xmlns:a16="http://schemas.microsoft.com/office/drawing/2014/main" id="{D6C09F9A-A673-407C-86D4-FB4EBEF4623B}"/>
              </a:ext>
            </a:extLst>
          </p:cNvPr>
          <p:cNvSpPr>
            <a:spLocks noGrp="1"/>
          </p:cNvSpPr>
          <p:nvPr/>
        </p:nvSpPr>
        <p:spPr>
          <a:xfrm>
            <a:off x="619125" y="4981575"/>
            <a:ext cx="7896225" cy="552450"/>
          </a:xfrm>
          <a:prstGeom prst="rect">
            <a:avLst/>
          </a:prstGeom>
          <a:noFill/>
          <a:ln w="0">
            <a:noFill/>
          </a:ln>
        </p:spPr>
        <p:txBody>
          <a:bodyPr lIns="0" tIns="0" rIns="0" bIns="0" anchor="t">
            <a:noAutofit/>
          </a:bodyPr>
          <a:lstStyle/>
          <a:p>
            <a:pPr algn="l">
              <a:lnSpc>
                <a:spcPct val="112000"/>
              </a:lnSpc>
              <a:buNone/>
              <a:defRPr sz="2250" b="1">
                <a:solidFill>
                  <a:srgbClr val="174C7C"/>
                </a:solidFill>
                <a:latin typeface="Nimbus Sans"/>
                <a:ea typeface="Nimbus Sans"/>
                <a:cs typeface="Nimbus Sans"/>
              </a:defRPr>
            </a:pPr>
            <a:r>
              <a:rPr sz="2250" b="1">
                <a:solidFill>
                  <a:srgbClr val="174C7C"/>
                </a:solidFill>
                <a:latin typeface="Nimbus Sans"/>
                <a:ea typeface="Nimbus Sans"/>
                <a:cs typeface="Nimbus Sans"/>
              </a:rPr>
              <a:t>“Someone did _____. It made _____ possible.”</a:t>
            </a:r>
          </a:p>
        </p:txBody>
      </p:sp>
      <p:sp>
        <p:nvSpPr>
          <p:cNvPr id="9" name="text-62">
            <a:extLst>
              <a:ext uri="{FF2B5EF4-FFF2-40B4-BE49-F238E27FC236}">
                <a16:creationId xmlns:a16="http://schemas.microsoft.com/office/drawing/2014/main" id="{53220959-38AF-468A-9783-1DBBE7122D18}"/>
              </a:ext>
            </a:extLst>
          </p:cNvPr>
          <p:cNvSpPr>
            <a:spLocks noGrp="1"/>
          </p:cNvSpPr>
          <p:nvPr/>
        </p:nvSpPr>
        <p:spPr>
          <a:xfrm>
            <a:off x="609600" y="5743575"/>
            <a:ext cx="10906125" cy="723900"/>
          </a:xfrm>
          <a:prstGeom prst="rect">
            <a:avLst/>
          </a:prstGeom>
          <a:noFill/>
          <a:ln w="0">
            <a:noFill/>
          </a:ln>
        </p:spPr>
        <p:txBody>
          <a:bodyPr lIns="0" tIns="0" rIns="0" bIns="0" anchor="t">
            <a:noAutofit/>
          </a:bodyPr>
          <a:lstStyle/>
          <a:p>
            <a:pPr algn="l">
              <a:lnSpc>
                <a:spcPct val="112000"/>
              </a:lnSpc>
              <a:buNone/>
              <a:defRPr sz="1575" b="0">
                <a:solidFill>
                  <a:srgbClr val="174C7C"/>
                </a:solidFill>
                <a:latin typeface="Nimbus Sans"/>
                <a:ea typeface="Nimbus Sans"/>
                <a:cs typeface="Nimbus Sans"/>
              </a:defRPr>
            </a:pPr>
            <a:r>
              <a:rPr sz="1575" b="0">
                <a:solidFill>
                  <a:srgbClr val="174C7C"/>
                </a:solidFill>
                <a:latin typeface="Nimbus Sans"/>
                <a:ea typeface="Nimbus Sans"/>
                <a:cs typeface="Nimbus Sans"/>
              </a:rPr>
              <a:t>“Every act of service, no matter how small, is a contribution demonstrating our commitment and our gratitude.”</a:t>
            </a:r>
          </a:p>
        </p:txBody>
      </p:sp>
      <p:sp>
        <p:nvSpPr>
          <p:cNvPr id="10" name="text-63">
            <a:extLst>
              <a:ext uri="{FF2B5EF4-FFF2-40B4-BE49-F238E27FC236}">
                <a16:creationId xmlns:a16="http://schemas.microsoft.com/office/drawing/2014/main" id="{609874CC-935F-4D6B-A730-64CDD75F2DB1}"/>
              </a:ext>
            </a:extLst>
          </p:cNvPr>
          <p:cNvSpPr>
            <a:spLocks noGrp="1"/>
          </p:cNvSpPr>
          <p:nvPr/>
        </p:nvSpPr>
        <p:spPr>
          <a:xfrm>
            <a:off x="609600" y="65055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Seven</a:t>
            </a:r>
          </a:p>
        </p:txBody>
      </p:sp>
    </p:spTree>
    <p:extLst>
      <p:ext uri="{BB962C8B-B14F-4D97-AF65-F5344CB8AC3E}">
        <p14:creationId xmlns:p14="http://schemas.microsoft.com/office/powerpoint/2010/main" val="1670730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64">
            <a:extLst>
              <a:ext uri="{FF2B5EF4-FFF2-40B4-BE49-F238E27FC236}">
                <a16:creationId xmlns:a16="http://schemas.microsoft.com/office/drawing/2014/main" id="{E02127A4-DEFA-4B4A-8863-734E8C62E917}"/>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contributions we remember</a:t>
            </a:r>
          </a:p>
        </p:txBody>
      </p:sp>
      <p:sp>
        <p:nvSpPr>
          <p:cNvPr id="2" name="text-65">
            <a:extLst>
              <a:ext uri="{FF2B5EF4-FFF2-40B4-BE49-F238E27FC236}">
                <a16:creationId xmlns:a16="http://schemas.microsoft.com/office/drawing/2014/main" id="{BD6D5463-F88E-467F-B197-8589A87F197A}"/>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23</a:t>
            </a:r>
          </a:p>
        </p:txBody>
      </p:sp>
      <p:pic>
        <p:nvPicPr>
          <p:cNvPr id="11" name="Picture 10"/>
          <p:cNvPicPr>
            <a:picLocks noChangeAspect="1"/>
          </p:cNvPicPr>
          <p:nvPr/>
        </p:nvPicPr>
        <p:blipFill>
          <a:blip r:embed="rId3"/>
          <a:srcRect l="25000" t="64500" r="50000"/>
          <a:stretch/>
        </p:blipFill>
        <p:spPr>
          <a:xfrm>
            <a:off x="8658225" y="2390775"/>
            <a:ext cx="2819400" cy="3002661"/>
          </a:xfrm>
          <a:prstGeom prst="rect">
            <a:avLst/>
          </a:prstGeom>
        </p:spPr>
      </p:pic>
      <p:sp>
        <p:nvSpPr>
          <p:cNvPr id="4" name="text-66">
            <a:extLst>
              <a:ext uri="{FF2B5EF4-FFF2-40B4-BE49-F238E27FC236}">
                <a16:creationId xmlns:a16="http://schemas.microsoft.com/office/drawing/2014/main" id="{CE4A6A45-5C40-425F-9374-89861F95E1C8}"/>
              </a:ext>
            </a:extLst>
          </p:cNvPr>
          <p:cNvSpPr>
            <a:spLocks noGrp="1"/>
          </p:cNvSpPr>
          <p:nvPr/>
        </p:nvSpPr>
        <p:spPr>
          <a:xfrm>
            <a:off x="619125" y="2076450"/>
            <a:ext cx="7753350" cy="523875"/>
          </a:xfrm>
          <a:prstGeom prst="rect">
            <a:avLst/>
          </a:prstGeom>
          <a:noFill/>
          <a:ln w="0">
            <a:noFill/>
          </a:ln>
        </p:spPr>
        <p:txBody>
          <a:bodyPr lIns="0" tIns="0" rIns="0" bIns="0" anchor="t">
            <a:noAutofit/>
          </a:bodyPr>
          <a:lstStyle/>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Share your 2–3 selected pairs.</a:t>
            </a:r>
          </a:p>
        </p:txBody>
      </p:sp>
      <p:sp>
        <p:nvSpPr>
          <p:cNvPr id="5" name="text-67">
            <a:extLst>
              <a:ext uri="{FF2B5EF4-FFF2-40B4-BE49-F238E27FC236}">
                <a16:creationId xmlns:a16="http://schemas.microsoft.com/office/drawing/2014/main" id="{23957472-7C63-430B-A82D-04AC7FE55CE8}"/>
              </a:ext>
            </a:extLst>
          </p:cNvPr>
          <p:cNvSpPr>
            <a:spLocks noGrp="1"/>
          </p:cNvSpPr>
          <p:nvPr/>
        </p:nvSpPr>
        <p:spPr>
          <a:xfrm>
            <a:off x="619125" y="2876550"/>
            <a:ext cx="7753350" cy="1381125"/>
          </a:xfrm>
          <a:prstGeom prst="rect">
            <a:avLst/>
          </a:prstGeom>
          <a:noFill/>
          <a:ln w="0">
            <a:noFill/>
          </a:ln>
        </p:spPr>
        <p:txBody>
          <a:bodyPr lIns="0" tIns="0" rIns="0" bIns="0" anchor="t">
            <a:noAutofit/>
          </a:bodyPr>
          <a:lstStyle/>
          <a:p>
            <a:pPr algn="l">
              <a:lnSpc>
                <a:spcPct val="112000"/>
              </a:lnSpc>
              <a:buNone/>
              <a:defRPr sz="3150" b="1">
                <a:solidFill>
                  <a:srgbClr val="174C7C"/>
                </a:solidFill>
                <a:latin typeface="Nimbus Sans"/>
                <a:ea typeface="Nimbus Sans"/>
                <a:cs typeface="Nimbus Sans"/>
              </a:defRPr>
            </a:pPr>
            <a:r>
              <a:rPr sz="3150" b="1">
                <a:solidFill>
                  <a:srgbClr val="174C7C"/>
                </a:solidFill>
                <a:latin typeface="Nimbus Sans"/>
                <a:ea typeface="Nimbus Sans"/>
                <a:cs typeface="Nimbus Sans"/>
              </a:rPr>
              <a:t>“Someone did _____.</a:t>
            </a:r>
          </a:p>
          <a:p>
            <a:pPr algn="l">
              <a:lnSpc>
                <a:spcPct val="112000"/>
              </a:lnSpc>
              <a:buNone/>
              <a:defRPr sz="3150" b="1">
                <a:solidFill>
                  <a:srgbClr val="174C7C"/>
                </a:solidFill>
                <a:latin typeface="Nimbus Sans"/>
                <a:ea typeface="Nimbus Sans"/>
                <a:cs typeface="Nimbus Sans"/>
              </a:defRPr>
            </a:pPr>
            <a:r>
              <a:rPr sz="3150" b="1">
                <a:solidFill>
                  <a:srgbClr val="174C7C"/>
                </a:solidFill>
                <a:latin typeface="Nimbus Sans"/>
                <a:ea typeface="Nimbus Sans"/>
                <a:cs typeface="Nimbus Sans"/>
              </a:rPr>
              <a:t>It made _____ possible.”</a:t>
            </a:r>
          </a:p>
        </p:txBody>
      </p:sp>
      <p:sp>
        <p:nvSpPr>
          <p:cNvPr id="6" name="text-68">
            <a:extLst>
              <a:ext uri="{FF2B5EF4-FFF2-40B4-BE49-F238E27FC236}">
                <a16:creationId xmlns:a16="http://schemas.microsoft.com/office/drawing/2014/main" id="{36082BA5-B92B-42F3-AAD9-2A1E6BBB5F52}"/>
              </a:ext>
            </a:extLst>
          </p:cNvPr>
          <p:cNvSpPr>
            <a:spLocks noGrp="1"/>
          </p:cNvSpPr>
          <p:nvPr/>
        </p:nvSpPr>
        <p:spPr>
          <a:xfrm>
            <a:off x="619125" y="4552950"/>
            <a:ext cx="7772400" cy="895350"/>
          </a:xfrm>
          <a:prstGeom prst="rect">
            <a:avLst/>
          </a:prstGeom>
          <a:noFill/>
          <a:ln w="0">
            <a:noFill/>
          </a:ln>
        </p:spPr>
        <p:txBody>
          <a:bodyPr lIns="0" tIns="0" rIns="0" bIns="0" anchor="t">
            <a:noAutofit/>
          </a:bodyPr>
          <a:lstStyle/>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What do these pairs show us</a:t>
            </a:r>
          </a:p>
          <a:p>
            <a:pPr algn="l">
              <a:lnSpc>
                <a:spcPct val="112000"/>
              </a:lnSpc>
              <a:buNone/>
              <a:defRPr sz="2325" b="0">
                <a:solidFill>
                  <a:srgbClr val="102D4D"/>
                </a:solidFill>
                <a:latin typeface="Nimbus Sans"/>
                <a:ea typeface="Nimbus Sans"/>
                <a:cs typeface="Nimbus Sans"/>
              </a:defRPr>
            </a:pPr>
            <a:r>
              <a:rPr sz="2325" b="0">
                <a:solidFill>
                  <a:srgbClr val="102D4D"/>
                </a:solidFill>
                <a:latin typeface="Nimbus Sans"/>
                <a:ea typeface="Nimbus Sans"/>
                <a:cs typeface="Nimbus Sans"/>
              </a:rPr>
              <a:t>about the ways people contribute?</a:t>
            </a:r>
          </a:p>
        </p:txBody>
      </p:sp>
      <p:sp>
        <p:nvSpPr>
          <p:cNvPr id="7" name="text-69">
            <a:extLst>
              <a:ext uri="{FF2B5EF4-FFF2-40B4-BE49-F238E27FC236}">
                <a16:creationId xmlns:a16="http://schemas.microsoft.com/office/drawing/2014/main" id="{B568ED49-B1EC-41CB-BDFF-173B4F54749D}"/>
              </a:ext>
            </a:extLst>
          </p:cNvPr>
          <p:cNvSpPr>
            <a:spLocks noGrp="1"/>
          </p:cNvSpPr>
          <p:nvPr/>
        </p:nvSpPr>
        <p:spPr>
          <a:xfrm>
            <a:off x="609600" y="5743575"/>
            <a:ext cx="10906125" cy="723900"/>
          </a:xfrm>
          <a:prstGeom prst="rect">
            <a:avLst/>
          </a:prstGeom>
          <a:noFill/>
          <a:ln w="0">
            <a:noFill/>
          </a:ln>
        </p:spPr>
        <p:txBody>
          <a:bodyPr lIns="0" tIns="0" rIns="0" bIns="0" anchor="t">
            <a:noAutofit/>
          </a:bodyPr>
          <a:lstStyle/>
          <a:p>
            <a:pPr algn="l">
              <a:lnSpc>
                <a:spcPct val="112000"/>
              </a:lnSpc>
              <a:buNone/>
              <a:defRPr sz="1575" b="0">
                <a:solidFill>
                  <a:srgbClr val="174C7C"/>
                </a:solidFill>
                <a:latin typeface="Nimbus Sans"/>
                <a:ea typeface="Nimbus Sans"/>
                <a:cs typeface="Nimbus Sans"/>
              </a:defRPr>
            </a:pPr>
            <a:r>
              <a:rPr sz="1575" b="0">
                <a:solidFill>
                  <a:srgbClr val="174C7C"/>
                </a:solidFill>
                <a:latin typeface="Nimbus Sans"/>
                <a:ea typeface="Nimbus Sans"/>
                <a:cs typeface="Nimbus Sans"/>
              </a:rPr>
              <a:t>“Each of us shares responsibility for our Fellowship. When we take responsibility, NA starts to feel like it belongs to us.”</a:t>
            </a:r>
          </a:p>
        </p:txBody>
      </p:sp>
      <p:sp>
        <p:nvSpPr>
          <p:cNvPr id="8" name="text-70">
            <a:extLst>
              <a:ext uri="{FF2B5EF4-FFF2-40B4-BE49-F238E27FC236}">
                <a16:creationId xmlns:a16="http://schemas.microsoft.com/office/drawing/2014/main" id="{3FD808AB-35D6-4BB2-80FF-9810F2A2FF63}"/>
              </a:ext>
            </a:extLst>
          </p:cNvPr>
          <p:cNvSpPr>
            <a:spLocks noGrp="1"/>
          </p:cNvSpPr>
          <p:nvPr/>
        </p:nvSpPr>
        <p:spPr>
          <a:xfrm>
            <a:off x="609600" y="65055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15117607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p:blipFill>
        <p:spPr>
          <a:xfrm>
            <a:off x="0" y="0"/>
            <a:ext cx="12192000" cy="6858000"/>
          </a:xfrm>
          <a:prstGeom prst="rect">
            <a:avLst/>
          </a:prstGeom>
        </p:spPr>
      </p:pic>
      <p:sp>
        <p:nvSpPr>
          <p:cNvPr id="2" name="text-123">
            <a:extLst>
              <a:ext uri="{FF2B5EF4-FFF2-40B4-BE49-F238E27FC236}">
                <a16:creationId xmlns:a16="http://schemas.microsoft.com/office/drawing/2014/main" id="{24B2315D-15E9-4F7D-8DC5-443F3C19EDA6}"/>
              </a:ext>
            </a:extLst>
          </p:cNvPr>
          <p:cNvSpPr>
            <a:spLocks noGrp="1"/>
          </p:cNvSpPr>
          <p:nvPr/>
        </p:nvSpPr>
        <p:spPr>
          <a:xfrm>
            <a:off x="733425" y="523875"/>
            <a:ext cx="7620000" cy="381000"/>
          </a:xfrm>
          <a:prstGeom prst="rect">
            <a:avLst/>
          </a:prstGeom>
          <a:noFill/>
          <a:ln w="0">
            <a:noFill/>
          </a:ln>
        </p:spPr>
        <p:txBody>
          <a:bodyPr lIns="0" tIns="0" rIns="0" bIns="0" anchor="t">
            <a:noAutofit/>
          </a:bodyPr>
          <a:lstStyle/>
          <a:p>
            <a:pPr algn="l">
              <a:lnSpc>
                <a:spcPct val="112000"/>
              </a:lnSpc>
              <a:buNone/>
              <a:defRPr sz="1650" b="1">
                <a:solidFill>
                  <a:srgbClr val="174C7C"/>
                </a:solidFill>
                <a:latin typeface="Nimbus Sans"/>
                <a:ea typeface="Nimbus Sans"/>
                <a:cs typeface="Nimbus Sans"/>
              </a:defRPr>
            </a:pPr>
            <a:r>
              <a:rPr sz="1650" b="1">
                <a:solidFill>
                  <a:srgbClr val="174C7C"/>
                </a:solidFill>
                <a:latin typeface="Nimbus Sans"/>
                <a:ea typeface="Nimbus Sans"/>
                <a:cs typeface="Nimbus Sans"/>
              </a:rPr>
              <a:t>ROUND 2 · MAKE IT POSSIBLE</a:t>
            </a:r>
          </a:p>
        </p:txBody>
      </p:sp>
      <p:sp>
        <p:nvSpPr>
          <p:cNvPr id="3" name="text-124">
            <a:extLst>
              <a:ext uri="{FF2B5EF4-FFF2-40B4-BE49-F238E27FC236}">
                <a16:creationId xmlns:a16="http://schemas.microsoft.com/office/drawing/2014/main" id="{285DE1FC-AAAF-4344-AB30-36863877EBC3}"/>
              </a:ext>
            </a:extLst>
          </p:cNvPr>
          <p:cNvSpPr>
            <a:spLocks noGrp="1"/>
          </p:cNvSpPr>
          <p:nvPr/>
        </p:nvSpPr>
        <p:spPr>
          <a:xfrm>
            <a:off x="723900" y="1095375"/>
            <a:ext cx="6553200" cy="1352550"/>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Humility belongs in</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service meeting, too</a:t>
            </a:r>
          </a:p>
        </p:txBody>
      </p:sp>
      <p:sp>
        <p:nvSpPr>
          <p:cNvPr id="4" name="text-125">
            <a:extLst>
              <a:ext uri="{FF2B5EF4-FFF2-40B4-BE49-F238E27FC236}">
                <a16:creationId xmlns:a16="http://schemas.microsoft.com/office/drawing/2014/main" id="{FEC54431-3642-4BFA-B9CF-80A64A650DEB}"/>
              </a:ext>
            </a:extLst>
          </p:cNvPr>
          <p:cNvSpPr>
            <a:spLocks noGrp="1"/>
          </p:cNvSpPr>
          <p:nvPr/>
        </p:nvSpPr>
        <p:spPr>
          <a:xfrm>
            <a:off x="742950" y="2819400"/>
            <a:ext cx="6553200" cy="1266825"/>
          </a:xfrm>
          <a:prstGeom prst="rect">
            <a:avLst/>
          </a:prstGeom>
          <a:noFill/>
          <a:ln w="0">
            <a:noFill/>
          </a:ln>
        </p:spPr>
        <p:txBody>
          <a:bodyPr lIns="0" tIns="0" rIns="0" bIns="0" anchor="t">
            <a:noAutofit/>
          </a:bodyPr>
          <a:lstStyle/>
          <a:p>
            <a:pPr algn="l">
              <a:lnSpc>
                <a:spcPct val="112000"/>
              </a:lnSpc>
              <a:buNone/>
              <a:defRPr sz="2700" b="0">
                <a:solidFill>
                  <a:srgbClr val="174C7C"/>
                </a:solidFill>
                <a:latin typeface="Nimbus Sans"/>
                <a:ea typeface="Nimbus Sans"/>
                <a:cs typeface="Nimbus Sans"/>
              </a:defRPr>
            </a:pPr>
            <a:r>
              <a:rPr sz="2700" b="0">
                <a:solidFill>
                  <a:srgbClr val="174C7C"/>
                </a:solidFill>
                <a:latin typeface="Nimbus Sans"/>
                <a:ea typeface="Nimbus Sans"/>
                <a:cs typeface="Nimbus Sans"/>
              </a:rPr>
              <a:t>“All our affairs” includes</a:t>
            </a:r>
          </a:p>
          <a:p>
            <a:pPr algn="l">
              <a:lnSpc>
                <a:spcPct val="112000"/>
              </a:lnSpc>
              <a:buNone/>
              <a:defRPr sz="2700" b="0">
                <a:solidFill>
                  <a:srgbClr val="174C7C"/>
                </a:solidFill>
                <a:latin typeface="Nimbus Sans"/>
                <a:ea typeface="Nimbus Sans"/>
                <a:cs typeface="Nimbus Sans"/>
              </a:defRPr>
            </a:pPr>
            <a:r>
              <a:rPr sz="2700" b="0">
                <a:solidFill>
                  <a:srgbClr val="174C7C"/>
                </a:solidFill>
                <a:latin typeface="Nimbus Sans"/>
                <a:ea typeface="Nimbus Sans"/>
                <a:cs typeface="Nimbus Sans"/>
              </a:rPr>
              <a:t>old business and new business.</a:t>
            </a:r>
          </a:p>
        </p:txBody>
      </p:sp>
      <p:sp>
        <p:nvSpPr>
          <p:cNvPr id="5" name="text-126">
            <a:extLst>
              <a:ext uri="{FF2B5EF4-FFF2-40B4-BE49-F238E27FC236}">
                <a16:creationId xmlns:a16="http://schemas.microsoft.com/office/drawing/2014/main" id="{F0916C60-306F-401F-A96F-CDE5E990AB76}"/>
              </a:ext>
            </a:extLst>
          </p:cNvPr>
          <p:cNvSpPr>
            <a:spLocks noGrp="1"/>
          </p:cNvSpPr>
          <p:nvPr/>
        </p:nvSpPr>
        <p:spPr>
          <a:xfrm>
            <a:off x="2095500" y="4686300"/>
            <a:ext cx="4591050" cy="1028700"/>
          </a:xfrm>
          <a:prstGeom prst="rect">
            <a:avLst/>
          </a:prstGeom>
          <a:noFill/>
          <a:ln w="0">
            <a:noFill/>
          </a:ln>
        </p:spPr>
        <p:txBody>
          <a:bodyPr lIns="0" tIns="0" rIns="0" bIns="0" anchor="t">
            <a:noAutofit/>
          </a:bodyPr>
          <a:lstStyle/>
          <a:p>
            <a:pPr algn="l">
              <a:lnSpc>
                <a:spcPct val="112000"/>
              </a:lnSpc>
              <a:buNone/>
              <a:defRPr sz="1800" b="0">
                <a:solidFill>
                  <a:srgbClr val="174C7C"/>
                </a:solidFill>
                <a:latin typeface="Nimbus Sans"/>
                <a:ea typeface="Nimbus Sans"/>
                <a:cs typeface="Nimbus Sans"/>
              </a:defRPr>
            </a:pPr>
            <a:r>
              <a:rPr sz="1800" b="0">
                <a:solidFill>
                  <a:srgbClr val="174C7C"/>
                </a:solidFill>
                <a:latin typeface="Nimbus Sans"/>
                <a:ea typeface="Nimbus Sans"/>
                <a:cs typeface="Nimbus Sans"/>
              </a:rPr>
              <a:t>“The principle of humility also applies to the boards and committees spoken of in our Ninth Tradition.”</a:t>
            </a:r>
          </a:p>
        </p:txBody>
      </p:sp>
      <p:sp>
        <p:nvSpPr>
          <p:cNvPr id="6" name="text-127">
            <a:extLst>
              <a:ext uri="{FF2B5EF4-FFF2-40B4-BE49-F238E27FC236}">
                <a16:creationId xmlns:a16="http://schemas.microsoft.com/office/drawing/2014/main" id="{1E2253F9-20CA-4C42-8651-3505E8B0AF1B}"/>
              </a:ext>
            </a:extLst>
          </p:cNvPr>
          <p:cNvSpPr>
            <a:spLocks noGrp="1"/>
          </p:cNvSpPr>
          <p:nvPr/>
        </p:nvSpPr>
        <p:spPr>
          <a:xfrm>
            <a:off x="2095500" y="5781675"/>
            <a:ext cx="4591050" cy="419100"/>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It Works: How and Why, Tradition Nine</a:t>
            </a:r>
          </a:p>
        </p:txBody>
      </p:sp>
    </p:spTree>
    <p:extLst>
      <p:ext uri="{BB962C8B-B14F-4D97-AF65-F5344CB8AC3E}">
        <p14:creationId xmlns:p14="http://schemas.microsoft.com/office/powerpoint/2010/main" val="18976285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128">
            <a:extLst>
              <a:ext uri="{FF2B5EF4-FFF2-40B4-BE49-F238E27FC236}">
                <a16:creationId xmlns:a16="http://schemas.microsoft.com/office/drawing/2014/main" id="{544DE045-A63B-44DA-8D57-75BE5B412FED}"/>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Willingness needs a place</a:t>
            </a:r>
          </a:p>
        </p:txBody>
      </p:sp>
      <p:sp>
        <p:nvSpPr>
          <p:cNvPr id="2" name="text-129">
            <a:extLst>
              <a:ext uri="{FF2B5EF4-FFF2-40B4-BE49-F238E27FC236}">
                <a16:creationId xmlns:a16="http://schemas.microsoft.com/office/drawing/2014/main" id="{C1B671FC-46A9-4BE2-B3E2-C3A44B7B967B}"/>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25</a:t>
            </a:r>
          </a:p>
        </p:txBody>
      </p:sp>
      <p:pic>
        <p:nvPicPr>
          <p:cNvPr id="12" name="Picture 11"/>
          <p:cNvPicPr>
            <a:picLocks noChangeAspect="1"/>
          </p:cNvPicPr>
          <p:nvPr/>
        </p:nvPicPr>
        <p:blipFill>
          <a:blip r:embed="rId3"/>
          <a:srcRect l="50000" t="64500" r="25000"/>
          <a:stretch/>
        </p:blipFill>
        <p:spPr>
          <a:xfrm>
            <a:off x="8620125" y="2219325"/>
            <a:ext cx="2857500" cy="3043238"/>
          </a:xfrm>
          <a:prstGeom prst="rect">
            <a:avLst/>
          </a:prstGeom>
        </p:spPr>
      </p:pic>
      <p:sp>
        <p:nvSpPr>
          <p:cNvPr id="4" name="text-130">
            <a:extLst>
              <a:ext uri="{FF2B5EF4-FFF2-40B4-BE49-F238E27FC236}">
                <a16:creationId xmlns:a16="http://schemas.microsoft.com/office/drawing/2014/main" id="{E68D797D-5F53-4810-9D4C-42EE9D329628}"/>
              </a:ext>
            </a:extLst>
          </p:cNvPr>
          <p:cNvSpPr>
            <a:spLocks noGrp="1"/>
          </p:cNvSpPr>
          <p:nvPr/>
        </p:nvSpPr>
        <p:spPr>
          <a:xfrm>
            <a:off x="619125" y="2009775"/>
            <a:ext cx="7620000" cy="2152650"/>
          </a:xfrm>
          <a:prstGeom prst="rect">
            <a:avLst/>
          </a:prstGeom>
          <a:noFill/>
          <a:ln w="0">
            <a:noFill/>
          </a:ln>
        </p:spPr>
        <p:txBody>
          <a:bodyPr lIns="0" tIns="0" rIns="0" bIns="0" anchor="t">
            <a:noAutofit/>
          </a:bodyPr>
          <a:lstStyle/>
          <a:p>
            <a:pPr algn="l">
              <a:lnSpc>
                <a:spcPct val="112000"/>
              </a:lnSpc>
              <a:buNone/>
              <a:defRPr sz="2925" b="1">
                <a:solidFill>
                  <a:srgbClr val="174C7C"/>
                </a:solidFill>
                <a:latin typeface="Nimbus Sans"/>
                <a:ea typeface="Nimbus Sans"/>
                <a:cs typeface="Nimbus Sans"/>
              </a:defRPr>
            </a:pPr>
            <a:r>
              <a:rPr sz="2925" b="1">
                <a:solidFill>
                  <a:srgbClr val="174C7C"/>
                </a:solidFill>
                <a:latin typeface="Nimbus Sans"/>
                <a:ea typeface="Nimbus Sans"/>
                <a:cs typeface="Nimbus Sans"/>
              </a:rPr>
              <a:t>When we ask for someone’s contribution,</a:t>
            </a:r>
          </a:p>
          <a:p>
            <a:pPr algn="l">
              <a:lnSpc>
                <a:spcPct val="112000"/>
              </a:lnSpc>
              <a:buNone/>
              <a:defRPr sz="2925" b="1">
                <a:solidFill>
                  <a:srgbClr val="174C7C"/>
                </a:solidFill>
                <a:latin typeface="Nimbus Sans"/>
                <a:ea typeface="Nimbus Sans"/>
                <a:cs typeface="Nimbus Sans"/>
              </a:defRPr>
            </a:pPr>
            <a:r>
              <a:rPr sz="2925" b="1">
                <a:solidFill>
                  <a:srgbClr val="174C7C"/>
                </a:solidFill>
                <a:latin typeface="Nimbus Sans"/>
                <a:ea typeface="Nimbus Sans"/>
                <a:cs typeface="Nimbus Sans"/>
              </a:rPr>
              <a:t>what are we contributing</a:t>
            </a:r>
          </a:p>
          <a:p>
            <a:pPr algn="l">
              <a:lnSpc>
                <a:spcPct val="112000"/>
              </a:lnSpc>
              <a:buNone/>
              <a:defRPr sz="2925" b="1">
                <a:solidFill>
                  <a:srgbClr val="174C7C"/>
                </a:solidFill>
                <a:latin typeface="Nimbus Sans"/>
                <a:ea typeface="Nimbus Sans"/>
                <a:cs typeface="Nimbus Sans"/>
              </a:defRPr>
            </a:pPr>
            <a:r>
              <a:rPr sz="2925" b="1">
                <a:solidFill>
                  <a:srgbClr val="174C7C"/>
                </a:solidFill>
                <a:latin typeface="Nimbus Sans"/>
                <a:ea typeface="Nimbus Sans"/>
                <a:cs typeface="Nimbus Sans"/>
              </a:rPr>
              <a:t>to their ability to participate?</a:t>
            </a:r>
          </a:p>
        </p:txBody>
      </p:sp>
      <p:sp>
        <p:nvSpPr>
          <p:cNvPr id="5" name="text-131">
            <a:extLst>
              <a:ext uri="{FF2B5EF4-FFF2-40B4-BE49-F238E27FC236}">
                <a16:creationId xmlns:a16="http://schemas.microsoft.com/office/drawing/2014/main" id="{417B483C-26D1-4738-A636-34A790951449}"/>
              </a:ext>
            </a:extLst>
          </p:cNvPr>
          <p:cNvSpPr>
            <a:spLocks noGrp="1"/>
          </p:cNvSpPr>
          <p:nvPr/>
        </p:nvSpPr>
        <p:spPr>
          <a:xfrm>
            <a:off x="619125" y="4410075"/>
            <a:ext cx="7620000" cy="866775"/>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People matter for who they are,</a:t>
            </a:r>
          </a:p>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not just for the work they accomplish.</a:t>
            </a:r>
          </a:p>
        </p:txBody>
      </p:sp>
      <p:sp>
        <p:nvSpPr>
          <p:cNvPr id="6" name="text-132">
            <a:extLst>
              <a:ext uri="{FF2B5EF4-FFF2-40B4-BE49-F238E27FC236}">
                <a16:creationId xmlns:a16="http://schemas.microsoft.com/office/drawing/2014/main" id="{B90E0917-F8AB-4A8A-91E0-25E9890AA1C5}"/>
              </a:ext>
            </a:extLst>
          </p:cNvPr>
          <p:cNvSpPr>
            <a:spLocks noGrp="1"/>
          </p:cNvSpPr>
          <p:nvPr/>
        </p:nvSpPr>
        <p:spPr>
          <a:xfrm>
            <a:off x="609600" y="5629275"/>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“We come as we are, and we serve best when we are most fully ourselves.”</a:t>
            </a:r>
          </a:p>
        </p:txBody>
      </p:sp>
      <p:sp>
        <p:nvSpPr>
          <p:cNvPr id="7" name="text-133">
            <a:extLst>
              <a:ext uri="{FF2B5EF4-FFF2-40B4-BE49-F238E27FC236}">
                <a16:creationId xmlns:a16="http://schemas.microsoft.com/office/drawing/2014/main" id="{8FDB15CC-BB95-4574-90A1-D214968DB027}"/>
              </a:ext>
            </a:extLst>
          </p:cNvPr>
          <p:cNvSpPr>
            <a:spLocks noGrp="1"/>
          </p:cNvSpPr>
          <p:nvPr/>
        </p:nvSpPr>
        <p:spPr>
          <a:xfrm>
            <a:off x="609600" y="63912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Living Clean, Chapter Two</a:t>
            </a:r>
          </a:p>
        </p:txBody>
      </p:sp>
    </p:spTree>
    <p:extLst>
      <p:ext uri="{BB962C8B-B14F-4D97-AF65-F5344CB8AC3E}">
        <p14:creationId xmlns:p14="http://schemas.microsoft.com/office/powerpoint/2010/main" val="1523929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8" name="text-71">
            <a:extLst>
              <a:ext uri="{FF2B5EF4-FFF2-40B4-BE49-F238E27FC236}">
                <a16:creationId xmlns:a16="http://schemas.microsoft.com/office/drawing/2014/main" id="{F6B7CFFB-E59D-46A3-B8B6-DC6F2E0E2899}"/>
              </a:ext>
            </a:extLst>
          </p:cNvPr>
          <p:cNvSpPr>
            <a:spLocks noGrp="1"/>
          </p:cNvSpPr>
          <p:nvPr/>
        </p:nvSpPr>
        <p:spPr>
          <a:xfrm>
            <a:off x="628650" y="609600"/>
            <a:ext cx="7620000" cy="381000"/>
          </a:xfrm>
          <a:prstGeom prst="rect">
            <a:avLst/>
          </a:prstGeom>
          <a:noFill/>
          <a:ln w="0">
            <a:noFill/>
          </a:ln>
        </p:spPr>
        <p:txBody>
          <a:bodyPr lIns="0" tIns="0" rIns="0" bIns="0" anchor="t">
            <a:noAutofit/>
          </a:bodyPr>
          <a:lstStyle/>
          <a:p>
            <a:pPr algn="l">
              <a:lnSpc>
                <a:spcPct val="112000"/>
              </a:lnSpc>
              <a:buNone/>
              <a:defRPr sz="1800" b="1">
                <a:solidFill>
                  <a:srgbClr val="E4AD52"/>
                </a:solidFill>
                <a:latin typeface="Nimbus Sans"/>
                <a:ea typeface="Nimbus Sans"/>
                <a:cs typeface="Nimbus Sans"/>
              </a:defRPr>
            </a:pPr>
            <a:r>
              <a:rPr sz="1800" b="1">
                <a:solidFill>
                  <a:srgbClr val="E4AD52"/>
                </a:solidFill>
                <a:latin typeface="Nimbus Sans"/>
                <a:ea typeface="Nimbus Sans"/>
                <a:cs typeface="Nimbus Sans"/>
              </a:rPr>
              <a:t>ROUND 02</a:t>
            </a:r>
          </a:p>
        </p:txBody>
      </p:sp>
      <p:sp>
        <p:nvSpPr>
          <p:cNvPr id="2" name="text-72">
            <a:extLst>
              <a:ext uri="{FF2B5EF4-FFF2-40B4-BE49-F238E27FC236}">
                <a16:creationId xmlns:a16="http://schemas.microsoft.com/office/drawing/2014/main" id="{C02F1AF8-6A95-4D08-8FCF-823E5E9FDCAB}"/>
              </a:ext>
            </a:extLst>
          </p:cNvPr>
          <p:cNvSpPr>
            <a:spLocks noGrp="1"/>
          </p:cNvSpPr>
          <p:nvPr/>
        </p:nvSpPr>
        <p:spPr>
          <a:xfrm>
            <a:off x="609600" y="1228725"/>
            <a:ext cx="10858500" cy="809625"/>
          </a:xfrm>
          <a:prstGeom prst="rect">
            <a:avLst/>
          </a:prstGeom>
          <a:noFill/>
          <a:ln w="0">
            <a:noFill/>
          </a:ln>
        </p:spPr>
        <p:txBody>
          <a:bodyPr lIns="0" tIns="0" rIns="0" bIns="0" anchor="t">
            <a:noAutofit/>
          </a:bodyPr>
          <a:lstStyle/>
          <a:p>
            <a:pPr algn="l">
              <a:lnSpc>
                <a:spcPct val="112000"/>
              </a:lnSpc>
              <a:buNone/>
              <a:defRPr sz="4350" b="1">
                <a:solidFill>
                  <a:srgbClr val="FFFFFF"/>
                </a:solidFill>
                <a:latin typeface="Nimbus Sans"/>
                <a:ea typeface="Nimbus Sans"/>
                <a:cs typeface="Nimbus Sans"/>
              </a:defRPr>
            </a:pPr>
            <a:r>
              <a:rPr sz="4350" b="1">
                <a:solidFill>
                  <a:srgbClr val="FFFFFF"/>
                </a:solidFill>
                <a:latin typeface="Nimbus Sans"/>
                <a:ea typeface="Nimbus Sans"/>
                <a:cs typeface="Nimbus Sans"/>
              </a:rPr>
              <a:t>Make It Possible</a:t>
            </a:r>
          </a:p>
        </p:txBody>
      </p:sp>
      <p:pic>
        <p:nvPicPr>
          <p:cNvPr id="10" name="Picture 9"/>
          <p:cNvPicPr>
            <a:picLocks noChangeAspect="1"/>
          </p:cNvPicPr>
          <p:nvPr/>
        </p:nvPicPr>
        <p:blipFill>
          <a:blip r:embed="rId3"/>
          <a:srcRect l="75276" t="64457"/>
          <a:stretch/>
        </p:blipFill>
        <p:spPr>
          <a:xfrm>
            <a:off x="8620125" y="2028825"/>
            <a:ext cx="2873024" cy="3097730"/>
          </a:xfrm>
          <a:prstGeom prst="rect">
            <a:avLst/>
          </a:prstGeom>
        </p:spPr>
      </p:pic>
      <p:sp>
        <p:nvSpPr>
          <p:cNvPr id="4" name="text-73">
            <a:extLst>
              <a:ext uri="{FF2B5EF4-FFF2-40B4-BE49-F238E27FC236}">
                <a16:creationId xmlns:a16="http://schemas.microsoft.com/office/drawing/2014/main" id="{73F811EB-53CF-4829-A4CC-3FB01997F696}"/>
              </a:ext>
            </a:extLst>
          </p:cNvPr>
          <p:cNvSpPr>
            <a:spLocks noGrp="1"/>
          </p:cNvSpPr>
          <p:nvPr/>
        </p:nvSpPr>
        <p:spPr>
          <a:xfrm>
            <a:off x="628650" y="2495550"/>
            <a:ext cx="7572375" cy="2381250"/>
          </a:xfrm>
          <a:prstGeom prst="rect">
            <a:avLst/>
          </a:prstGeom>
          <a:noFill/>
          <a:ln w="0">
            <a:noFill/>
          </a:ln>
        </p:spPr>
        <p:txBody>
          <a:bodyPr lIns="0" tIns="0" rIns="0" bIns="0" anchor="t">
            <a:noAutofit/>
          </a:bodyPr>
          <a:lstStyle/>
          <a:p>
            <a:pPr algn="l">
              <a:lnSpc>
                <a:spcPct val="112000"/>
              </a:lnSpc>
              <a:buNone/>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Round 2 writes the invitation.</a:t>
            </a:r>
          </a:p>
          <a:p>
            <a:pPr algn="l">
              <a:lnSpc>
                <a:spcPct val="112000"/>
              </a:lnSpc>
              <a:buNone/>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Round 3 brings the conversation to life.</a:t>
            </a:r>
          </a:p>
          <a:p>
            <a:endParaRPr sz="2550" b="0">
              <a:solidFill>
                <a:srgbClr val="FFFFFF"/>
              </a:solidFill>
              <a:latin typeface="Nimbus Sans"/>
              <a:ea typeface="Nimbus Sans"/>
              <a:cs typeface="Nimbus Sans"/>
            </a:endParaRPr>
          </a:p>
          <a:p>
            <a:pPr algn="l">
              <a:lnSpc>
                <a:spcPct val="112000"/>
              </a:lnSpc>
              <a:buNone/>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Choose one need and one willing member.</a:t>
            </a:r>
          </a:p>
          <a:p>
            <a:pPr algn="l">
              <a:lnSpc>
                <a:spcPct val="112000"/>
              </a:lnSpc>
              <a:buNone/>
              <a:defRPr sz="2550" b="0">
                <a:solidFill>
                  <a:srgbClr val="FFFFFF"/>
                </a:solidFill>
                <a:latin typeface="Nimbus Sans"/>
                <a:ea typeface="Nimbus Sans"/>
                <a:cs typeface="Nimbus Sans"/>
              </a:defRPr>
            </a:pPr>
            <a:r>
              <a:rPr sz="2550" b="0">
                <a:solidFill>
                  <a:srgbClr val="FFFFFF"/>
                </a:solidFill>
                <a:latin typeface="Nimbus Sans"/>
                <a:ea typeface="Nimbus Sans"/>
                <a:cs typeface="Nimbus Sans"/>
              </a:rPr>
              <a:t>Write a 30-second invitation they could answer.</a:t>
            </a:r>
          </a:p>
        </p:txBody>
      </p:sp>
      <p:sp>
        <p:nvSpPr>
          <p:cNvPr id="5" name="text-74">
            <a:extLst>
              <a:ext uri="{FF2B5EF4-FFF2-40B4-BE49-F238E27FC236}">
                <a16:creationId xmlns:a16="http://schemas.microsoft.com/office/drawing/2014/main" id="{B2BE70CC-4DC3-4F21-AE0B-685C93E07CA8}"/>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EAF0F6"/>
                </a:solidFill>
                <a:latin typeface="Nimbus Sans"/>
                <a:ea typeface="Nimbus Sans"/>
                <a:cs typeface="Nimbus Sans"/>
              </a:defRPr>
            </a:pPr>
            <a:r>
              <a:rPr sz="1725" b="0">
                <a:solidFill>
                  <a:srgbClr val="EAF0F6"/>
                </a:solidFill>
                <a:latin typeface="Nimbus Sans"/>
                <a:ea typeface="Nimbus Sans"/>
                <a:cs typeface="Nimbus Sans"/>
              </a:rPr>
              <a:t>“Part of making service attractive is finding a place for the people who are attracted to it.”</a:t>
            </a:r>
          </a:p>
        </p:txBody>
      </p:sp>
      <p:sp>
        <p:nvSpPr>
          <p:cNvPr id="6" name="text-75">
            <a:extLst>
              <a:ext uri="{FF2B5EF4-FFF2-40B4-BE49-F238E27FC236}">
                <a16:creationId xmlns:a16="http://schemas.microsoft.com/office/drawing/2014/main" id="{02D6E7E5-F466-452E-92C1-1C1EE58263B9}"/>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Living Clean, Chapter Seven</a:t>
            </a:r>
          </a:p>
        </p:txBody>
      </p:sp>
      <p:sp>
        <p:nvSpPr>
          <p:cNvPr id="7" name="text-76">
            <a:extLst>
              <a:ext uri="{FF2B5EF4-FFF2-40B4-BE49-F238E27FC236}">
                <a16:creationId xmlns:a16="http://schemas.microsoft.com/office/drawing/2014/main" id="{80191D97-B9C9-4B4D-BDF7-07F861E2C1CB}"/>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26</a:t>
            </a:r>
          </a:p>
        </p:txBody>
      </p:sp>
    </p:spTree>
    <p:extLst>
      <p:ext uri="{BB962C8B-B14F-4D97-AF65-F5344CB8AC3E}">
        <p14:creationId xmlns:p14="http://schemas.microsoft.com/office/powerpoint/2010/main" val="1417356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77">
            <a:extLst>
              <a:ext uri="{FF2B5EF4-FFF2-40B4-BE49-F238E27FC236}">
                <a16:creationId xmlns:a16="http://schemas.microsoft.com/office/drawing/2014/main" id="{6A57A54B-646E-4A39-9F4E-4B3C3E400D67}"/>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Who needs what?</a:t>
            </a:r>
          </a:p>
        </p:txBody>
      </p:sp>
      <p:sp>
        <p:nvSpPr>
          <p:cNvPr id="2" name="text-78">
            <a:extLst>
              <a:ext uri="{FF2B5EF4-FFF2-40B4-BE49-F238E27FC236}">
                <a16:creationId xmlns:a16="http://schemas.microsoft.com/office/drawing/2014/main" id="{A7AE991A-5D0F-42ED-9047-53955A773C57}"/>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27</a:t>
            </a:r>
          </a:p>
        </p:txBody>
      </p:sp>
      <p:pic>
        <p:nvPicPr>
          <p:cNvPr id="12" name="Picture 11"/>
          <p:cNvPicPr>
            <a:picLocks noChangeAspect="1"/>
          </p:cNvPicPr>
          <p:nvPr/>
        </p:nvPicPr>
        <p:blipFill>
          <a:blip r:embed="rId3"/>
          <a:srcRect r="75000" b="66667"/>
          <a:stretch/>
        </p:blipFill>
        <p:spPr>
          <a:xfrm>
            <a:off x="8705850" y="2171700"/>
            <a:ext cx="2771775" cy="2771775"/>
          </a:xfrm>
          <a:prstGeom prst="rect">
            <a:avLst/>
          </a:prstGeom>
        </p:spPr>
      </p:pic>
      <p:sp>
        <p:nvSpPr>
          <p:cNvPr id="4" name="text-79">
            <a:extLst>
              <a:ext uri="{FF2B5EF4-FFF2-40B4-BE49-F238E27FC236}">
                <a16:creationId xmlns:a16="http://schemas.microsoft.com/office/drawing/2014/main" id="{A638848B-D9FD-4DAE-80A6-43AA396F112A}"/>
              </a:ext>
            </a:extLst>
          </p:cNvPr>
          <p:cNvSpPr>
            <a:spLocks noGrp="1"/>
          </p:cNvSpPr>
          <p:nvPr/>
        </p:nvSpPr>
        <p:spPr>
          <a:xfrm>
            <a:off x="619125" y="2076450"/>
            <a:ext cx="7762875" cy="704850"/>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People arrive and are unsure where to go.</a:t>
            </a:r>
          </a:p>
        </p:txBody>
      </p:sp>
      <p:sp>
        <p:nvSpPr>
          <p:cNvPr id="5" name="text-80">
            <a:extLst>
              <a:ext uri="{FF2B5EF4-FFF2-40B4-BE49-F238E27FC236}">
                <a16:creationId xmlns:a16="http://schemas.microsoft.com/office/drawing/2014/main" id="{02415BAA-EAEF-4740-92A2-6A25E5F6DD6C}"/>
              </a:ext>
            </a:extLst>
          </p:cNvPr>
          <p:cNvSpPr>
            <a:spLocks noGrp="1"/>
          </p:cNvSpPr>
          <p:nvPr/>
        </p:nvSpPr>
        <p:spPr>
          <a:xfrm>
            <a:off x="619125" y="2819400"/>
            <a:ext cx="7762875" cy="704850"/>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Meeting information is hard to rely on.</a:t>
            </a:r>
          </a:p>
        </p:txBody>
      </p:sp>
      <p:sp>
        <p:nvSpPr>
          <p:cNvPr id="6" name="text-81">
            <a:extLst>
              <a:ext uri="{FF2B5EF4-FFF2-40B4-BE49-F238E27FC236}">
                <a16:creationId xmlns:a16="http://schemas.microsoft.com/office/drawing/2014/main" id="{A8D72D8F-41C1-4225-8B1C-E1A3B6B61A89}"/>
              </a:ext>
            </a:extLst>
          </p:cNvPr>
          <p:cNvSpPr>
            <a:spLocks noGrp="1"/>
          </p:cNvSpPr>
          <p:nvPr/>
        </p:nvSpPr>
        <p:spPr>
          <a:xfrm>
            <a:off x="619125" y="3562350"/>
            <a:ext cx="7762875" cy="704850"/>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An area has more H&amp;I requests than it can cover.</a:t>
            </a:r>
          </a:p>
        </p:txBody>
      </p:sp>
      <p:sp>
        <p:nvSpPr>
          <p:cNvPr id="7" name="text-82">
            <a:extLst>
              <a:ext uri="{FF2B5EF4-FFF2-40B4-BE49-F238E27FC236}">
                <a16:creationId xmlns:a16="http://schemas.microsoft.com/office/drawing/2014/main" id="{84C61912-731D-4DF2-96F2-240029F33606}"/>
              </a:ext>
            </a:extLst>
          </p:cNvPr>
          <p:cNvSpPr>
            <a:spLocks noGrp="1"/>
          </p:cNvSpPr>
          <p:nvPr/>
        </p:nvSpPr>
        <p:spPr>
          <a:xfrm>
            <a:off x="619125" y="4305300"/>
            <a:ext cx="7762875" cy="704850"/>
          </a:xfrm>
          <a:prstGeom prst="rect">
            <a:avLst/>
          </a:prstGeom>
          <a:noFill/>
          <a:ln w="0">
            <a:noFill/>
          </a:ln>
        </p:spPr>
        <p:txBody>
          <a:bodyPr lIns="0" tIns="0" rIns="0" bIns="0" anchor="t">
            <a:noAutofit/>
          </a:bodyPr>
          <a:lstStyle/>
          <a:p>
            <a:pPr algn="l">
              <a:lnSpc>
                <a:spcPct val="112000"/>
              </a:lnSpc>
              <a:buNone/>
              <a:defRPr sz="2250" b="0">
                <a:solidFill>
                  <a:srgbClr val="102D4D"/>
                </a:solidFill>
                <a:latin typeface="Nimbus Sans"/>
                <a:ea typeface="Nimbus Sans"/>
                <a:cs typeface="Nimbus Sans"/>
              </a:defRPr>
            </a:pPr>
            <a:r>
              <a:rPr sz="2250" b="0">
                <a:solidFill>
                  <a:srgbClr val="102D4D"/>
                </a:solidFill>
                <a:latin typeface="Nimbus Sans"/>
                <a:ea typeface="Nimbus Sans"/>
                <a:cs typeface="Nimbus Sans"/>
              </a:rPr>
              <a:t>Or choose a need your team knows.</a:t>
            </a:r>
          </a:p>
        </p:txBody>
      </p:sp>
      <p:sp>
        <p:nvSpPr>
          <p:cNvPr id="8" name="text-83">
            <a:extLst>
              <a:ext uri="{FF2B5EF4-FFF2-40B4-BE49-F238E27FC236}">
                <a16:creationId xmlns:a16="http://schemas.microsoft.com/office/drawing/2014/main" id="{9F34853C-53F8-4A30-94FD-0714F6630A0B}"/>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“First, the groups define their needs; then, they create the boards and committees which will serve them.”</a:t>
            </a:r>
          </a:p>
        </p:txBody>
      </p:sp>
      <p:sp>
        <p:nvSpPr>
          <p:cNvPr id="9" name="text-84">
            <a:extLst>
              <a:ext uri="{FF2B5EF4-FFF2-40B4-BE49-F238E27FC236}">
                <a16:creationId xmlns:a16="http://schemas.microsoft.com/office/drawing/2014/main" id="{ED58BA5D-3555-48A7-84A2-10696F470039}"/>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It Works: How and Why, Tradition Nine</a:t>
            </a:r>
          </a:p>
        </p:txBody>
      </p:sp>
    </p:spTree>
    <p:extLst>
      <p:ext uri="{BB962C8B-B14F-4D97-AF65-F5344CB8AC3E}">
        <p14:creationId xmlns:p14="http://schemas.microsoft.com/office/powerpoint/2010/main" val="9342547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text-148">
            <a:extLst>
              <a:ext uri="{FF2B5EF4-FFF2-40B4-BE49-F238E27FC236}">
                <a16:creationId xmlns:a16="http://schemas.microsoft.com/office/drawing/2014/main" id="{EA3711C9-7763-48B9-9EBB-11847A01F49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Meet the willing members</a:t>
            </a:r>
          </a:p>
        </p:txBody>
      </p:sp>
      <p:sp>
        <p:nvSpPr>
          <p:cNvPr id="2" name="text-149">
            <a:extLst>
              <a:ext uri="{FF2B5EF4-FFF2-40B4-BE49-F238E27FC236}">
                <a16:creationId xmlns:a16="http://schemas.microsoft.com/office/drawing/2014/main" id="{DF1D849D-B7D3-4AC9-8A80-8ECA1AB8F86D}"/>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28</a:t>
            </a:r>
          </a:p>
        </p:txBody>
      </p:sp>
      <p:sp>
        <p:nvSpPr>
          <p:cNvPr id="3" name="text-150">
            <a:extLst>
              <a:ext uri="{FF2B5EF4-FFF2-40B4-BE49-F238E27FC236}">
                <a16:creationId xmlns:a16="http://schemas.microsoft.com/office/drawing/2014/main" id="{924E5660-DA1C-4CE0-8669-C08BF4323B6F}"/>
              </a:ext>
            </a:extLst>
          </p:cNvPr>
          <p:cNvSpPr>
            <a:spLocks noGrp="1"/>
          </p:cNvSpPr>
          <p:nvPr/>
        </p:nvSpPr>
        <p:spPr>
          <a:xfrm>
            <a:off x="619125" y="1428750"/>
            <a:ext cx="7620000" cy="381000"/>
          </a:xfrm>
          <a:prstGeom prst="rect">
            <a:avLst/>
          </a:prstGeom>
          <a:noFill/>
          <a:ln w="0">
            <a:noFill/>
          </a:ln>
        </p:spPr>
        <p:txBody>
          <a:bodyPr lIns="0" tIns="0" rIns="0" bIns="0" anchor="t">
            <a:noAutofit/>
          </a:bodyPr>
          <a:lstStyle/>
          <a:p>
            <a:pPr algn="l">
              <a:lnSpc>
                <a:spcPct val="112000"/>
              </a:lnSpc>
              <a:buNone/>
              <a:defRPr sz="1725" b="0">
                <a:solidFill>
                  <a:srgbClr val="53677A"/>
                </a:solidFill>
                <a:latin typeface="Nimbus Sans"/>
                <a:ea typeface="Nimbus Sans"/>
                <a:cs typeface="Nimbus Sans"/>
              </a:defRPr>
            </a:pPr>
            <a:r>
              <a:rPr sz="1725" b="0">
                <a:solidFill>
                  <a:srgbClr val="53677A"/>
                </a:solidFill>
                <a:latin typeface="Nimbus Sans"/>
                <a:ea typeface="Nimbus Sans"/>
                <a:cs typeface="Nimbus Sans"/>
              </a:rPr>
              <a:t>Fictional offers for this round</a:t>
            </a:r>
          </a:p>
        </p:txBody>
      </p:sp>
      <p:pic>
        <p:nvPicPr>
          <p:cNvPr id="18" name="Picture 17"/>
          <p:cNvPicPr>
            <a:picLocks noChangeAspect="1"/>
          </p:cNvPicPr>
          <p:nvPr/>
        </p:nvPicPr>
        <p:blipFill>
          <a:blip r:embed="rId3"/>
          <a:srcRect l="25000" r="50000" b="66667"/>
          <a:stretch/>
        </p:blipFill>
        <p:spPr>
          <a:xfrm>
            <a:off x="5191125" y="1685925"/>
            <a:ext cx="1962150" cy="1962150"/>
          </a:xfrm>
          <a:prstGeom prst="rect">
            <a:avLst/>
          </a:prstGeom>
        </p:spPr>
      </p:pic>
      <p:sp>
        <p:nvSpPr>
          <p:cNvPr id="5" name="text-151">
            <a:extLst>
              <a:ext uri="{FF2B5EF4-FFF2-40B4-BE49-F238E27FC236}">
                <a16:creationId xmlns:a16="http://schemas.microsoft.com/office/drawing/2014/main" id="{2084C9D8-DCAE-46EE-8A36-FAD845DF9BE6}"/>
              </a:ext>
            </a:extLst>
          </p:cNvPr>
          <p:cNvSpPr>
            <a:spLocks noGrp="1"/>
          </p:cNvSpPr>
          <p:nvPr/>
        </p:nvSpPr>
        <p:spPr>
          <a:xfrm>
            <a:off x="619125" y="3743325"/>
            <a:ext cx="3400425" cy="352425"/>
          </a:xfrm>
          <a:prstGeom prst="rect">
            <a:avLst/>
          </a:prstGeom>
          <a:noFill/>
          <a:ln w="0">
            <a:noFill/>
          </a:ln>
        </p:spPr>
        <p:txBody>
          <a:bodyPr lIns="0" tIns="0" rIns="0" bIns="0" anchor="t">
            <a:noAutofit/>
          </a:bodyPr>
          <a:lstStyle/>
          <a:p>
            <a:pPr algn="l">
              <a:lnSpc>
                <a:spcPct val="112000"/>
              </a:lnSpc>
              <a:buNone/>
              <a:defRPr sz="1725" b="1">
                <a:solidFill>
                  <a:srgbClr val="174C7C"/>
                </a:solidFill>
                <a:latin typeface="Nimbus Sans"/>
                <a:ea typeface="Nimbus Sans"/>
                <a:cs typeface="Nimbus Sans"/>
              </a:defRPr>
            </a:pPr>
            <a:r>
              <a:rPr sz="1725" b="1">
                <a:solidFill>
                  <a:srgbClr val="174C7C"/>
                </a:solidFill>
                <a:latin typeface="Nimbus Sans"/>
                <a:ea typeface="Nimbus Sans"/>
                <a:cs typeface="Nimbus Sans"/>
              </a:rPr>
              <a:t>NEW AND CURIOUS</a:t>
            </a:r>
          </a:p>
        </p:txBody>
      </p:sp>
      <p:sp>
        <p:nvSpPr>
          <p:cNvPr id="6" name="text-152">
            <a:extLst>
              <a:ext uri="{FF2B5EF4-FFF2-40B4-BE49-F238E27FC236}">
                <a16:creationId xmlns:a16="http://schemas.microsoft.com/office/drawing/2014/main" id="{E496EAB9-0FC3-4743-9670-05EC1B00E3E9}"/>
              </a:ext>
            </a:extLst>
          </p:cNvPr>
          <p:cNvSpPr>
            <a:spLocks noGrp="1"/>
          </p:cNvSpPr>
          <p:nvPr/>
        </p:nvSpPr>
        <p:spPr>
          <a:xfrm>
            <a:off x="619125" y="4191000"/>
            <a:ext cx="3400425" cy="1133475"/>
          </a:xfrm>
          <a:prstGeom prst="rect">
            <a:avLst/>
          </a:prstGeom>
          <a:noFill/>
          <a:ln w="0">
            <a:noFill/>
          </a:ln>
        </p:spPr>
        <p:txBody>
          <a:bodyPr lIns="0" tIns="0" rIns="0" bIns="0" anchor="t">
            <a:noAutofit/>
          </a:bodyPr>
          <a:lstStyle/>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1 hour this month.</a:t>
            </a:r>
          </a:p>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Enjoys welcoming people.</a:t>
            </a:r>
          </a:p>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Needs guidance.</a:t>
            </a:r>
          </a:p>
        </p:txBody>
      </p:sp>
      <p:sp>
        <p:nvSpPr>
          <p:cNvPr id="7" name="text-153">
            <a:extLst>
              <a:ext uri="{FF2B5EF4-FFF2-40B4-BE49-F238E27FC236}">
                <a16:creationId xmlns:a16="http://schemas.microsoft.com/office/drawing/2014/main" id="{7E03E3AA-3C7D-4BF1-BE96-91BD191BD6F2}"/>
              </a:ext>
            </a:extLst>
          </p:cNvPr>
          <p:cNvSpPr>
            <a:spLocks noGrp="1"/>
          </p:cNvSpPr>
          <p:nvPr/>
        </p:nvSpPr>
        <p:spPr>
          <a:xfrm>
            <a:off x="4381500" y="3743325"/>
            <a:ext cx="3400425" cy="352425"/>
          </a:xfrm>
          <a:prstGeom prst="rect">
            <a:avLst/>
          </a:prstGeom>
          <a:noFill/>
          <a:ln w="0">
            <a:noFill/>
          </a:ln>
        </p:spPr>
        <p:txBody>
          <a:bodyPr lIns="0" tIns="0" rIns="0" bIns="0" anchor="t">
            <a:noAutofit/>
          </a:bodyPr>
          <a:lstStyle/>
          <a:p>
            <a:pPr algn="l">
              <a:lnSpc>
                <a:spcPct val="112000"/>
              </a:lnSpc>
              <a:buNone/>
              <a:defRPr sz="1725" b="1">
                <a:solidFill>
                  <a:srgbClr val="174C7C"/>
                </a:solidFill>
                <a:latin typeface="Nimbus Sans"/>
                <a:ea typeface="Nimbus Sans"/>
                <a:cs typeface="Nimbus Sans"/>
              </a:defRPr>
            </a:pPr>
            <a:r>
              <a:rPr sz="1725" b="1">
                <a:solidFill>
                  <a:srgbClr val="174C7C"/>
                </a:solidFill>
                <a:latin typeface="Nimbus Sans"/>
                <a:ea typeface="Nimbus Sans"/>
                <a:cs typeface="Nimbus Sans"/>
              </a:rPr>
              <a:t>EXPERIENCED</a:t>
            </a:r>
          </a:p>
        </p:txBody>
      </p:sp>
      <p:sp>
        <p:nvSpPr>
          <p:cNvPr id="8" name="text-154">
            <a:extLst>
              <a:ext uri="{FF2B5EF4-FFF2-40B4-BE49-F238E27FC236}">
                <a16:creationId xmlns:a16="http://schemas.microsoft.com/office/drawing/2014/main" id="{184D081F-B3BF-499E-BCD0-D5506A1F1EE4}"/>
              </a:ext>
            </a:extLst>
          </p:cNvPr>
          <p:cNvSpPr>
            <a:spLocks noGrp="1"/>
          </p:cNvSpPr>
          <p:nvPr/>
        </p:nvSpPr>
        <p:spPr>
          <a:xfrm>
            <a:off x="4381500" y="4191000"/>
            <a:ext cx="3400425" cy="1133475"/>
          </a:xfrm>
          <a:prstGeom prst="rect">
            <a:avLst/>
          </a:prstGeom>
          <a:noFill/>
          <a:ln w="0">
            <a:noFill/>
          </a:ln>
        </p:spPr>
        <p:txBody>
          <a:bodyPr lIns="0" tIns="0" rIns="0" bIns="0" anchor="t">
            <a:noAutofit/>
          </a:bodyPr>
          <a:lstStyle/>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Two 20-minute calls.</a:t>
            </a:r>
          </a:p>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Can prepare or review.</a:t>
            </a:r>
          </a:p>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Cannot coordinate.</a:t>
            </a:r>
          </a:p>
        </p:txBody>
      </p:sp>
      <p:sp>
        <p:nvSpPr>
          <p:cNvPr id="9" name="text-155">
            <a:extLst>
              <a:ext uri="{FF2B5EF4-FFF2-40B4-BE49-F238E27FC236}">
                <a16:creationId xmlns:a16="http://schemas.microsoft.com/office/drawing/2014/main" id="{E0CBC3F1-08B0-4D32-B564-ABD07E8E14A0}"/>
              </a:ext>
            </a:extLst>
          </p:cNvPr>
          <p:cNvSpPr>
            <a:spLocks noGrp="1"/>
          </p:cNvSpPr>
          <p:nvPr/>
        </p:nvSpPr>
        <p:spPr>
          <a:xfrm>
            <a:off x="8143875" y="3743325"/>
            <a:ext cx="3400425" cy="352425"/>
          </a:xfrm>
          <a:prstGeom prst="rect">
            <a:avLst/>
          </a:prstGeom>
          <a:noFill/>
          <a:ln w="0">
            <a:noFill/>
          </a:ln>
        </p:spPr>
        <p:txBody>
          <a:bodyPr lIns="0" tIns="0" rIns="0" bIns="0" anchor="t">
            <a:noAutofit/>
          </a:bodyPr>
          <a:lstStyle/>
          <a:p>
            <a:pPr algn="l">
              <a:lnSpc>
                <a:spcPct val="112000"/>
              </a:lnSpc>
              <a:buNone/>
              <a:defRPr sz="1725" b="1">
                <a:solidFill>
                  <a:srgbClr val="174C7C"/>
                </a:solidFill>
                <a:latin typeface="Nimbus Sans"/>
                <a:ea typeface="Nimbus Sans"/>
                <a:cs typeface="Nimbus Sans"/>
              </a:defRPr>
            </a:pPr>
            <a:r>
              <a:rPr sz="1725" b="1">
                <a:solidFill>
                  <a:srgbClr val="174C7C"/>
                </a:solidFill>
                <a:latin typeface="Nimbus Sans"/>
                <a:ea typeface="Nimbus Sans"/>
                <a:cs typeface="Nimbus Sans"/>
              </a:rPr>
              <a:t>LOCAL AND PRACTICAL</a:t>
            </a:r>
          </a:p>
        </p:txBody>
      </p:sp>
      <p:sp>
        <p:nvSpPr>
          <p:cNvPr id="10" name="text-156">
            <a:extLst>
              <a:ext uri="{FF2B5EF4-FFF2-40B4-BE49-F238E27FC236}">
                <a16:creationId xmlns:a16="http://schemas.microsoft.com/office/drawing/2014/main" id="{60B20F53-8FBE-4FD7-80B4-61F4DE1B99D3}"/>
              </a:ext>
            </a:extLst>
          </p:cNvPr>
          <p:cNvSpPr>
            <a:spLocks noGrp="1"/>
          </p:cNvSpPr>
          <p:nvPr/>
        </p:nvSpPr>
        <p:spPr>
          <a:xfrm>
            <a:off x="8143875" y="4191000"/>
            <a:ext cx="3400425" cy="1133475"/>
          </a:xfrm>
          <a:prstGeom prst="rect">
            <a:avLst/>
          </a:prstGeom>
          <a:noFill/>
          <a:ln w="0">
            <a:noFill/>
          </a:ln>
        </p:spPr>
        <p:txBody>
          <a:bodyPr lIns="0" tIns="0" rIns="0" bIns="0" anchor="t">
            <a:noAutofit/>
          </a:bodyPr>
          <a:lstStyle/>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45 minutes near home.</a:t>
            </a:r>
          </a:p>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No extra meeting.</a:t>
            </a:r>
          </a:p>
          <a:p>
            <a:pPr algn="l">
              <a:lnSpc>
                <a:spcPct val="112000"/>
              </a:lnSpc>
              <a:buNone/>
              <a:defRPr sz="1950" b="0">
                <a:solidFill>
                  <a:srgbClr val="102D4D"/>
                </a:solidFill>
                <a:latin typeface="Nimbus Sans"/>
                <a:ea typeface="Nimbus Sans"/>
                <a:cs typeface="Nimbus Sans"/>
              </a:defRPr>
            </a:pPr>
            <a:r>
              <a:rPr sz="1950" b="0">
                <a:solidFill>
                  <a:srgbClr val="102D4D"/>
                </a:solidFill>
                <a:latin typeface="Nimbus Sans"/>
                <a:ea typeface="Nimbus Sans"/>
                <a:cs typeface="Nimbus Sans"/>
              </a:rPr>
              <a:t>Has ideas to offer.</a:t>
            </a:r>
          </a:p>
        </p:txBody>
      </p:sp>
      <p:sp>
        <p:nvSpPr>
          <p:cNvPr id="11" name="text-157">
            <a:extLst>
              <a:ext uri="{FF2B5EF4-FFF2-40B4-BE49-F238E27FC236}">
                <a16:creationId xmlns:a16="http://schemas.microsoft.com/office/drawing/2014/main" id="{11FB2E18-4EEE-4FD0-BDD3-F9161C434165}"/>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“Each of us contributes to NA in ways that fit our lives and abilities.”</a:t>
            </a:r>
          </a:p>
        </p:txBody>
      </p:sp>
      <p:sp>
        <p:nvSpPr>
          <p:cNvPr id="12" name="text-158">
            <a:extLst>
              <a:ext uri="{FF2B5EF4-FFF2-40B4-BE49-F238E27FC236}">
                <a16:creationId xmlns:a16="http://schemas.microsoft.com/office/drawing/2014/main" id="{F13A46A6-8423-4989-8A35-62228D7E8139}"/>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A Spiritual Principle a Day, July 19</a:t>
            </a:r>
          </a:p>
        </p:txBody>
      </p:sp>
    </p:spTree>
    <p:extLst>
      <p:ext uri="{BB962C8B-B14F-4D97-AF65-F5344CB8AC3E}">
        <p14:creationId xmlns:p14="http://schemas.microsoft.com/office/powerpoint/2010/main" val="559025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85">
            <a:extLst>
              <a:ext uri="{FF2B5EF4-FFF2-40B4-BE49-F238E27FC236}">
                <a16:creationId xmlns:a16="http://schemas.microsoft.com/office/drawing/2014/main" id="{A8FDFBD4-250B-4C85-BA5A-57924E0C14D5}"/>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An invitation someone can answer</a:t>
            </a:r>
          </a:p>
        </p:txBody>
      </p:sp>
      <p:sp>
        <p:nvSpPr>
          <p:cNvPr id="2" name="text-86">
            <a:extLst>
              <a:ext uri="{FF2B5EF4-FFF2-40B4-BE49-F238E27FC236}">
                <a16:creationId xmlns:a16="http://schemas.microsoft.com/office/drawing/2014/main" id="{C7FD43D8-B416-4EA8-B091-35136F1C7A1F}"/>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29</a:t>
            </a:r>
          </a:p>
        </p:txBody>
      </p:sp>
      <p:pic>
        <p:nvPicPr>
          <p:cNvPr id="10" name="Picture 9"/>
          <p:cNvPicPr>
            <a:picLocks noChangeAspect="1"/>
          </p:cNvPicPr>
          <p:nvPr/>
        </p:nvPicPr>
        <p:blipFill>
          <a:blip r:embed="rId3"/>
          <a:srcRect l="50483" r="23826" b="68048"/>
          <a:stretch/>
        </p:blipFill>
        <p:spPr>
          <a:xfrm>
            <a:off x="8696325" y="2400300"/>
            <a:ext cx="2789615" cy="2602141"/>
          </a:xfrm>
          <a:prstGeom prst="rect">
            <a:avLst/>
          </a:prstGeom>
        </p:spPr>
      </p:pic>
      <p:sp>
        <p:nvSpPr>
          <p:cNvPr id="4" name="text-87">
            <a:extLst>
              <a:ext uri="{FF2B5EF4-FFF2-40B4-BE49-F238E27FC236}">
                <a16:creationId xmlns:a16="http://schemas.microsoft.com/office/drawing/2014/main" id="{628F4385-34AC-4E6C-AB20-BCF3DB4A67EC}"/>
              </a:ext>
            </a:extLst>
          </p:cNvPr>
          <p:cNvSpPr>
            <a:spLocks noGrp="1"/>
          </p:cNvSpPr>
          <p:nvPr/>
        </p:nvSpPr>
        <p:spPr>
          <a:xfrm>
            <a:off x="619125" y="1704975"/>
            <a:ext cx="7753350" cy="523875"/>
          </a:xfrm>
          <a:prstGeom prst="rect">
            <a:avLst/>
          </a:prstGeom>
          <a:noFill/>
          <a:ln w="0">
            <a:noFill/>
          </a:ln>
        </p:spPr>
        <p:txBody>
          <a:bodyPr lIns="0" tIns="0" rIns="0" bIns="0" anchor="t">
            <a:noAutofit/>
          </a:bodyPr>
          <a:lstStyle/>
          <a:p>
            <a:pPr algn="l">
              <a:lnSpc>
                <a:spcPct val="112000"/>
              </a:lnSpc>
              <a:buNone/>
              <a:defRPr sz="1800" b="0">
                <a:solidFill>
                  <a:srgbClr val="53677A"/>
                </a:solidFill>
                <a:latin typeface="Nimbus Sans"/>
                <a:ea typeface="Nimbus Sans"/>
                <a:cs typeface="Nimbus Sans"/>
              </a:defRPr>
            </a:pPr>
            <a:r>
              <a:rPr sz="1800" b="0">
                <a:solidFill>
                  <a:srgbClr val="53677A"/>
                </a:solidFill>
                <a:latin typeface="Nimbus Sans"/>
                <a:ea typeface="Nimbus Sans"/>
                <a:cs typeface="Nimbus Sans"/>
              </a:rPr>
              <a:t>Example: a member with one hour this month.</a:t>
            </a:r>
          </a:p>
        </p:txBody>
      </p:sp>
      <p:sp>
        <p:nvSpPr>
          <p:cNvPr id="5" name="text-88">
            <a:extLst>
              <a:ext uri="{FF2B5EF4-FFF2-40B4-BE49-F238E27FC236}">
                <a16:creationId xmlns:a16="http://schemas.microsoft.com/office/drawing/2014/main" id="{B3D57816-4CFE-40D3-96F6-940A0AAD5DF7}"/>
              </a:ext>
            </a:extLst>
          </p:cNvPr>
          <p:cNvSpPr>
            <a:spLocks noGrp="1"/>
          </p:cNvSpPr>
          <p:nvPr/>
        </p:nvSpPr>
        <p:spPr>
          <a:xfrm>
            <a:off x="619125" y="2400300"/>
            <a:ext cx="7753350" cy="3028950"/>
          </a:xfrm>
          <a:prstGeom prst="rect">
            <a:avLst/>
          </a:prstGeom>
          <a:noFill/>
          <a:ln w="0">
            <a:noFill/>
          </a:ln>
        </p:spPr>
        <p:txBody>
          <a:bodyPr lIns="0" tIns="0" rIns="0" bIns="0" anchor="t">
            <a:noAutofit/>
          </a:bodyPr>
          <a:lstStyle/>
          <a:p>
            <a:pPr algn="l">
              <a:lnSpc>
                <a:spcPct val="112000"/>
              </a:lnSpc>
              <a:buNone/>
              <a:defRPr sz="2325" b="1">
                <a:solidFill>
                  <a:srgbClr val="174C7C"/>
                </a:solidFill>
                <a:latin typeface="Nimbus Sans"/>
                <a:ea typeface="Nimbus Sans"/>
                <a:cs typeface="Nimbus Sans"/>
              </a:defRPr>
            </a:pPr>
            <a:r>
              <a:rPr sz="2325" b="1">
                <a:solidFill>
                  <a:srgbClr val="174C7C"/>
                </a:solidFill>
                <a:latin typeface="Nimbus Sans"/>
                <a:ea typeface="Nimbus Sans"/>
                <a:cs typeface="Nimbus Sans"/>
              </a:rPr>
              <a:t>“Would you welcome people with me for 15 minutes before two meetings you already attend? I’ll be there both times to show you what’s involved, and your ideas are welcome. After the second meeting, we’ll check how it went. Would that fit your hour this month?”</a:t>
            </a:r>
          </a:p>
        </p:txBody>
      </p:sp>
      <p:sp>
        <p:nvSpPr>
          <p:cNvPr id="6" name="text-89">
            <a:extLst>
              <a:ext uri="{FF2B5EF4-FFF2-40B4-BE49-F238E27FC236}">
                <a16:creationId xmlns:a16="http://schemas.microsoft.com/office/drawing/2014/main" id="{5F4793ED-7E7D-4D1D-9CF7-2E481B061D22}"/>
              </a:ext>
            </a:extLst>
          </p:cNvPr>
          <p:cNvSpPr>
            <a:spLocks noGrp="1"/>
          </p:cNvSpPr>
          <p:nvPr/>
        </p:nvSpPr>
        <p:spPr>
          <a:xfrm>
            <a:off x="609600" y="5743575"/>
            <a:ext cx="10906125" cy="723900"/>
          </a:xfrm>
          <a:prstGeom prst="rect">
            <a:avLst/>
          </a:prstGeom>
          <a:noFill/>
          <a:ln w="0">
            <a:noFill/>
          </a:ln>
        </p:spPr>
        <p:txBody>
          <a:bodyPr lIns="0" tIns="0" rIns="0" bIns="0" anchor="t">
            <a:noAutofit/>
          </a:bodyPr>
          <a:lstStyle/>
          <a:p>
            <a:pPr algn="l">
              <a:lnSpc>
                <a:spcPct val="112000"/>
              </a:lnSpc>
              <a:buNone/>
              <a:defRPr sz="1575" b="0">
                <a:solidFill>
                  <a:srgbClr val="174C7C"/>
                </a:solidFill>
                <a:latin typeface="Nimbus Sans"/>
                <a:ea typeface="Nimbus Sans"/>
                <a:cs typeface="Nimbus Sans"/>
              </a:defRPr>
            </a:pPr>
            <a:r>
              <a:rPr sz="1575" b="0">
                <a:solidFill>
                  <a:srgbClr val="174C7C"/>
                </a:solidFill>
                <a:latin typeface="Nimbus Sans"/>
                <a:ea typeface="Nimbus Sans"/>
                <a:cs typeface="Nimbus Sans"/>
              </a:rPr>
              <a:t>“Being asked to serve helps us feel useful and visible to other members.”</a:t>
            </a:r>
          </a:p>
        </p:txBody>
      </p:sp>
      <p:sp>
        <p:nvSpPr>
          <p:cNvPr id="7" name="text-90">
            <a:extLst>
              <a:ext uri="{FF2B5EF4-FFF2-40B4-BE49-F238E27FC236}">
                <a16:creationId xmlns:a16="http://schemas.microsoft.com/office/drawing/2014/main" id="{5C58B45B-8399-4699-B0A6-636A41E2356D}"/>
              </a:ext>
            </a:extLst>
          </p:cNvPr>
          <p:cNvSpPr>
            <a:spLocks noGrp="1"/>
          </p:cNvSpPr>
          <p:nvPr/>
        </p:nvSpPr>
        <p:spPr>
          <a:xfrm>
            <a:off x="609600" y="65055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1565764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text-91">
            <a:extLst>
              <a:ext uri="{FF2B5EF4-FFF2-40B4-BE49-F238E27FC236}">
                <a16:creationId xmlns:a16="http://schemas.microsoft.com/office/drawing/2014/main" id="{8638E15C-6851-498B-A5F7-F90EE8B773C6}"/>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Your 30-second invitation</a:t>
            </a:r>
          </a:p>
        </p:txBody>
      </p:sp>
      <p:sp>
        <p:nvSpPr>
          <p:cNvPr id="2" name="text-92">
            <a:extLst>
              <a:ext uri="{FF2B5EF4-FFF2-40B4-BE49-F238E27FC236}">
                <a16:creationId xmlns:a16="http://schemas.microsoft.com/office/drawing/2014/main" id="{C24489A0-35C0-43B5-88A9-253752C5BFD8}"/>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30</a:t>
            </a:r>
          </a:p>
        </p:txBody>
      </p:sp>
      <p:pic>
        <p:nvPicPr>
          <p:cNvPr id="14" name="Picture 13"/>
          <p:cNvPicPr>
            <a:picLocks noChangeAspect="1"/>
          </p:cNvPicPr>
          <p:nvPr/>
        </p:nvPicPr>
        <p:blipFill>
          <a:blip r:embed="rId3"/>
          <a:srcRect l="76381" b="67680"/>
          <a:stretch/>
        </p:blipFill>
        <p:spPr>
          <a:xfrm>
            <a:off x="8858250" y="2724150"/>
            <a:ext cx="2429664" cy="2493603"/>
          </a:xfrm>
          <a:prstGeom prst="rect">
            <a:avLst/>
          </a:prstGeom>
        </p:spPr>
      </p:pic>
      <p:sp>
        <p:nvSpPr>
          <p:cNvPr id="4" name="text-93">
            <a:extLst>
              <a:ext uri="{FF2B5EF4-FFF2-40B4-BE49-F238E27FC236}">
                <a16:creationId xmlns:a16="http://schemas.microsoft.com/office/drawing/2014/main" id="{5279B0C4-CA64-40BD-85A8-3B1EE04C2453}"/>
              </a:ext>
            </a:extLst>
          </p:cNvPr>
          <p:cNvSpPr>
            <a:spLocks noGrp="1"/>
          </p:cNvSpPr>
          <p:nvPr/>
        </p:nvSpPr>
        <p:spPr>
          <a:xfrm>
            <a:off x="619125" y="1666875"/>
            <a:ext cx="7820025" cy="476250"/>
          </a:xfrm>
          <a:prstGeom prst="rect">
            <a:avLst/>
          </a:prstGeom>
          <a:noFill/>
          <a:ln w="0">
            <a:noFill/>
          </a:ln>
        </p:spPr>
        <p:txBody>
          <a:bodyPr lIns="0" tIns="0" rIns="0" bIns="0" anchor="t">
            <a:noAutofit/>
          </a:bodyPr>
          <a:lstStyle/>
          <a:p>
            <a:pPr algn="l">
              <a:lnSpc>
                <a:spcPct val="112000"/>
              </a:lnSpc>
              <a:buNone/>
              <a:defRPr sz="1950" b="1">
                <a:solidFill>
                  <a:srgbClr val="174C7C"/>
                </a:solidFill>
                <a:latin typeface="Nimbus Sans"/>
                <a:ea typeface="Nimbus Sans"/>
                <a:cs typeface="Nimbus Sans"/>
              </a:defRPr>
            </a:pPr>
            <a:r>
              <a:rPr sz="1950" b="1">
                <a:solidFill>
                  <a:srgbClr val="174C7C"/>
                </a:solidFill>
                <a:latin typeface="Nimbus Sans"/>
                <a:ea typeface="Nimbus Sans"/>
                <a:cs typeface="Nimbus Sans"/>
              </a:rPr>
              <a:t>10 minutes to write. About 30 seconds to say.</a:t>
            </a:r>
          </a:p>
        </p:txBody>
      </p:sp>
      <p:sp>
        <p:nvSpPr>
          <p:cNvPr id="5" name="text-94">
            <a:extLst>
              <a:ext uri="{FF2B5EF4-FFF2-40B4-BE49-F238E27FC236}">
                <a16:creationId xmlns:a16="http://schemas.microsoft.com/office/drawing/2014/main" id="{4673C481-3D4A-409E-B62C-63E6C72CC242}"/>
              </a:ext>
            </a:extLst>
          </p:cNvPr>
          <p:cNvSpPr>
            <a:spLocks noGrp="1"/>
          </p:cNvSpPr>
          <p:nvPr/>
        </p:nvSpPr>
        <p:spPr>
          <a:xfrm>
            <a:off x="619125" y="2352675"/>
            <a:ext cx="7791450" cy="61912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Who would benefit, and what are you asking them to do?</a:t>
            </a:r>
          </a:p>
        </p:txBody>
      </p:sp>
      <p:sp>
        <p:nvSpPr>
          <p:cNvPr id="6" name="text-95">
            <a:extLst>
              <a:ext uri="{FF2B5EF4-FFF2-40B4-BE49-F238E27FC236}">
                <a16:creationId xmlns:a16="http://schemas.microsoft.com/office/drawing/2014/main" id="{615F2267-2E3C-4E48-8831-C60CE7FB4A76}"/>
              </a:ext>
            </a:extLst>
          </p:cNvPr>
          <p:cNvSpPr>
            <a:spLocks noGrp="1"/>
          </p:cNvSpPr>
          <p:nvPr/>
        </p:nvSpPr>
        <p:spPr>
          <a:xfrm>
            <a:off x="619125" y="3000375"/>
            <a:ext cx="7791450" cy="61912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How much time, and where does the task end?</a:t>
            </a:r>
          </a:p>
        </p:txBody>
      </p:sp>
      <p:sp>
        <p:nvSpPr>
          <p:cNvPr id="7" name="text-96">
            <a:extLst>
              <a:ext uri="{FF2B5EF4-FFF2-40B4-BE49-F238E27FC236}">
                <a16:creationId xmlns:a16="http://schemas.microsoft.com/office/drawing/2014/main" id="{09CD16B6-0E16-41F0-9966-F466E7D5312D}"/>
              </a:ext>
            </a:extLst>
          </p:cNvPr>
          <p:cNvSpPr>
            <a:spLocks noGrp="1"/>
          </p:cNvSpPr>
          <p:nvPr/>
        </p:nvSpPr>
        <p:spPr>
          <a:xfrm>
            <a:off x="619125" y="3648075"/>
            <a:ext cx="7791450" cy="61912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Who will help them get started and stay available?</a:t>
            </a:r>
          </a:p>
        </p:txBody>
      </p:sp>
      <p:sp>
        <p:nvSpPr>
          <p:cNvPr id="8" name="text-97">
            <a:extLst>
              <a:ext uri="{FF2B5EF4-FFF2-40B4-BE49-F238E27FC236}">
                <a16:creationId xmlns:a16="http://schemas.microsoft.com/office/drawing/2014/main" id="{48526834-ED58-46E9-B2DB-BFE26FE6D7E5}"/>
              </a:ext>
            </a:extLst>
          </p:cNvPr>
          <p:cNvSpPr>
            <a:spLocks noGrp="1"/>
          </p:cNvSpPr>
          <p:nvPr/>
        </p:nvSpPr>
        <p:spPr>
          <a:xfrm>
            <a:off x="619125" y="4295775"/>
            <a:ext cx="7791450" cy="619125"/>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What can they help shape, and how will you invite a reply?</a:t>
            </a:r>
          </a:p>
        </p:txBody>
      </p:sp>
      <p:sp>
        <p:nvSpPr>
          <p:cNvPr id="9" name="text-98">
            <a:extLst>
              <a:ext uri="{FF2B5EF4-FFF2-40B4-BE49-F238E27FC236}">
                <a16:creationId xmlns:a16="http://schemas.microsoft.com/office/drawing/2014/main" id="{10D00620-6663-486D-A831-ABAEDB00795D}"/>
              </a:ext>
            </a:extLst>
          </p:cNvPr>
          <p:cNvSpPr>
            <a:spLocks noGrp="1"/>
          </p:cNvSpPr>
          <p:nvPr/>
        </p:nvSpPr>
        <p:spPr>
          <a:xfrm>
            <a:off x="619125" y="5095875"/>
            <a:ext cx="7877175" cy="457200"/>
          </a:xfrm>
          <a:prstGeom prst="rect">
            <a:avLst/>
          </a:prstGeom>
          <a:noFill/>
          <a:ln w="0">
            <a:noFill/>
          </a:ln>
        </p:spPr>
        <p:txBody>
          <a:bodyPr lIns="0" tIns="0" rIns="0" bIns="0" anchor="t">
            <a:noAutofit/>
          </a:bodyPr>
          <a:lstStyle/>
          <a:p>
            <a:pPr algn="l">
              <a:lnSpc>
                <a:spcPct val="112000"/>
              </a:lnSpc>
              <a:buNone/>
              <a:defRPr sz="2025" b="1">
                <a:solidFill>
                  <a:srgbClr val="174C7C"/>
                </a:solidFill>
                <a:latin typeface="Nimbus Sans"/>
                <a:ea typeface="Nimbus Sans"/>
                <a:cs typeface="Nimbus Sans"/>
              </a:defRPr>
            </a:pPr>
            <a:r>
              <a:rPr sz="2025" b="1">
                <a:solidFill>
                  <a:srgbClr val="174C7C"/>
                </a:solidFill>
                <a:latin typeface="Nimbus Sans"/>
                <a:ea typeface="Nimbus Sans"/>
                <a:cs typeface="Nimbus Sans"/>
              </a:rPr>
              <a:t>Write 2–4 sentences. Keep them for your scene.</a:t>
            </a:r>
          </a:p>
        </p:txBody>
      </p:sp>
      <p:sp>
        <p:nvSpPr>
          <p:cNvPr id="10" name="text-99">
            <a:extLst>
              <a:ext uri="{FF2B5EF4-FFF2-40B4-BE49-F238E27FC236}">
                <a16:creationId xmlns:a16="http://schemas.microsoft.com/office/drawing/2014/main" id="{AF0BC363-A0FB-4729-9CC1-BDDFB1B56A3E}"/>
              </a:ext>
            </a:extLst>
          </p:cNvPr>
          <p:cNvSpPr>
            <a:spLocks noGrp="1"/>
          </p:cNvSpPr>
          <p:nvPr/>
        </p:nvSpPr>
        <p:spPr>
          <a:xfrm>
            <a:off x="609600" y="5724525"/>
            <a:ext cx="10906125" cy="723900"/>
          </a:xfrm>
          <a:prstGeom prst="rect">
            <a:avLst/>
          </a:prstGeom>
          <a:noFill/>
          <a:ln w="0">
            <a:noFill/>
          </a:ln>
        </p:spPr>
        <p:txBody>
          <a:bodyPr lIns="0" tIns="0" rIns="0" bIns="0" anchor="t">
            <a:noAutofit/>
          </a:bodyPr>
          <a:lstStyle/>
          <a:p>
            <a:pPr algn="l">
              <a:lnSpc>
                <a:spcPct val="112000"/>
              </a:lnSpc>
              <a:buNone/>
              <a:defRPr sz="1575" b="0">
                <a:solidFill>
                  <a:srgbClr val="174C7C"/>
                </a:solidFill>
                <a:latin typeface="Nimbus Sans"/>
                <a:ea typeface="Nimbus Sans"/>
                <a:cs typeface="Nimbus Sans"/>
              </a:defRPr>
            </a:pPr>
            <a:r>
              <a:rPr sz="1575" b="0">
                <a:solidFill>
                  <a:srgbClr val="174C7C"/>
                </a:solidFill>
                <a:latin typeface="Nimbus Sans"/>
                <a:ea typeface="Nimbus Sans"/>
                <a:cs typeface="Nimbus Sans"/>
              </a:rPr>
              <a:t>“Self-support means we support the services that support us by providing the necessary time, money, training, and compassion.”</a:t>
            </a:r>
          </a:p>
        </p:txBody>
      </p:sp>
      <p:sp>
        <p:nvSpPr>
          <p:cNvPr id="11" name="text-100">
            <a:extLst>
              <a:ext uri="{FF2B5EF4-FFF2-40B4-BE49-F238E27FC236}">
                <a16:creationId xmlns:a16="http://schemas.microsoft.com/office/drawing/2014/main" id="{8AE235C2-4DDE-4F82-9FD7-65A60B005DCF}"/>
              </a:ext>
            </a:extLst>
          </p:cNvPr>
          <p:cNvSpPr>
            <a:spLocks noGrp="1"/>
          </p:cNvSpPr>
          <p:nvPr/>
        </p:nvSpPr>
        <p:spPr>
          <a:xfrm>
            <a:off x="609600" y="648652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Seven</a:t>
            </a:r>
          </a:p>
        </p:txBody>
      </p:sp>
    </p:spTree>
    <p:extLst>
      <p:ext uri="{BB962C8B-B14F-4D97-AF65-F5344CB8AC3E}">
        <p14:creationId xmlns:p14="http://schemas.microsoft.com/office/powerpoint/2010/main" val="35682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101">
            <a:extLst>
              <a:ext uri="{FF2B5EF4-FFF2-40B4-BE49-F238E27FC236}">
                <a16:creationId xmlns:a16="http://schemas.microsoft.com/office/drawing/2014/main" id="{9FC21AD2-BC56-4017-AD57-18F1AB9854F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How would that invitation land?</a:t>
            </a:r>
          </a:p>
        </p:txBody>
      </p:sp>
      <p:sp>
        <p:nvSpPr>
          <p:cNvPr id="2" name="text-102">
            <a:extLst>
              <a:ext uri="{FF2B5EF4-FFF2-40B4-BE49-F238E27FC236}">
                <a16:creationId xmlns:a16="http://schemas.microsoft.com/office/drawing/2014/main" id="{648CECD0-50BD-4F02-BAAA-0280C6F925B7}"/>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31</a:t>
            </a:r>
          </a:p>
        </p:txBody>
      </p:sp>
      <p:pic>
        <p:nvPicPr>
          <p:cNvPr id="11" name="Picture 10"/>
          <p:cNvPicPr>
            <a:picLocks noChangeAspect="1"/>
          </p:cNvPicPr>
          <p:nvPr/>
        </p:nvPicPr>
        <p:blipFill>
          <a:blip r:embed="rId3"/>
          <a:srcRect t="33333" r="75000" b="35500"/>
          <a:stretch/>
        </p:blipFill>
        <p:spPr>
          <a:xfrm>
            <a:off x="8724900" y="2533650"/>
            <a:ext cx="2752725" cy="2573798"/>
          </a:xfrm>
          <a:prstGeom prst="rect">
            <a:avLst/>
          </a:prstGeom>
        </p:spPr>
      </p:pic>
      <p:sp>
        <p:nvSpPr>
          <p:cNvPr id="4" name="text-103">
            <a:extLst>
              <a:ext uri="{FF2B5EF4-FFF2-40B4-BE49-F238E27FC236}">
                <a16:creationId xmlns:a16="http://schemas.microsoft.com/office/drawing/2014/main" id="{8C4F54A6-8F07-46FC-A39A-9564964BAA34}"/>
              </a:ext>
            </a:extLst>
          </p:cNvPr>
          <p:cNvSpPr>
            <a:spLocks noGrp="1"/>
          </p:cNvSpPr>
          <p:nvPr/>
        </p:nvSpPr>
        <p:spPr>
          <a:xfrm>
            <a:off x="619125" y="2152650"/>
            <a:ext cx="7762875" cy="847725"/>
          </a:xfrm>
          <a:prstGeom prst="rect">
            <a:avLst/>
          </a:prstGeom>
          <a:noFill/>
          <a:ln w="0">
            <a:noFill/>
          </a:ln>
        </p:spPr>
        <p:txBody>
          <a:bodyPr lIns="0" tIns="0" rIns="0" bIns="0" anchor="t">
            <a:noAutofit/>
          </a:bodyPr>
          <a:lstStyle/>
          <a:p>
            <a:pPr algn="l">
              <a:lnSpc>
                <a:spcPct val="112000"/>
              </a:lnSpc>
              <a:buNone/>
              <a:defRPr sz="2475" b="1">
                <a:solidFill>
                  <a:srgbClr val="174C7C"/>
                </a:solidFill>
                <a:latin typeface="Nimbus Sans"/>
                <a:ea typeface="Nimbus Sans"/>
                <a:cs typeface="Nimbus Sans"/>
              </a:defRPr>
            </a:pPr>
            <a:r>
              <a:rPr sz="2475" b="1">
                <a:solidFill>
                  <a:srgbClr val="174C7C"/>
                </a:solidFill>
                <a:latin typeface="Nimbus Sans"/>
                <a:ea typeface="Nimbus Sans"/>
                <a:cs typeface="Nimbus Sans"/>
              </a:rPr>
              <a:t>Teams: read your invitation in about 30 seconds.</a:t>
            </a:r>
          </a:p>
        </p:txBody>
      </p:sp>
      <p:sp>
        <p:nvSpPr>
          <p:cNvPr id="5" name="text-104">
            <a:extLst>
              <a:ext uri="{FF2B5EF4-FFF2-40B4-BE49-F238E27FC236}">
                <a16:creationId xmlns:a16="http://schemas.microsoft.com/office/drawing/2014/main" id="{3051451E-6F22-4697-93F2-C8507E2423B8}"/>
              </a:ext>
            </a:extLst>
          </p:cNvPr>
          <p:cNvSpPr>
            <a:spLocks noGrp="1"/>
          </p:cNvSpPr>
          <p:nvPr/>
        </p:nvSpPr>
        <p:spPr>
          <a:xfrm>
            <a:off x="619125" y="3276600"/>
            <a:ext cx="7762875" cy="781050"/>
          </a:xfrm>
          <a:prstGeom prst="rect">
            <a:avLst/>
          </a:prstGeom>
          <a:noFill/>
          <a:ln w="0">
            <a:noFill/>
          </a:ln>
        </p:spPr>
        <p:txBody>
          <a:bodyPr lIns="0" tIns="0" rIns="0" bIns="0" anchor="t">
            <a:noAutofit/>
          </a:bodyPr>
          <a:lstStyle/>
          <a:p>
            <a:pPr algn="l">
              <a:lnSpc>
                <a:spcPct val="112000"/>
              </a:lnSpc>
              <a:buNone/>
              <a:defRPr sz="2475" b="0">
                <a:solidFill>
                  <a:srgbClr val="102D4D"/>
                </a:solidFill>
                <a:latin typeface="Nimbus Sans"/>
                <a:ea typeface="Nimbus Sans"/>
                <a:cs typeface="Nimbus Sans"/>
              </a:defRPr>
            </a:pPr>
            <a:r>
              <a:rPr sz="2475" b="0">
                <a:solidFill>
                  <a:srgbClr val="102D4D"/>
                </a:solidFill>
                <a:latin typeface="Nimbus Sans"/>
                <a:ea typeface="Nimbus Sans"/>
                <a:cs typeface="Nimbus Sans"/>
              </a:rPr>
              <a:t>Listeners: what would help you answer?</a:t>
            </a:r>
          </a:p>
        </p:txBody>
      </p:sp>
      <p:sp>
        <p:nvSpPr>
          <p:cNvPr id="6" name="text-105">
            <a:extLst>
              <a:ext uri="{FF2B5EF4-FFF2-40B4-BE49-F238E27FC236}">
                <a16:creationId xmlns:a16="http://schemas.microsoft.com/office/drawing/2014/main" id="{6464E078-8E6B-401B-932C-EE0599C2E05B}"/>
              </a:ext>
            </a:extLst>
          </p:cNvPr>
          <p:cNvSpPr>
            <a:spLocks noGrp="1"/>
          </p:cNvSpPr>
          <p:nvPr/>
        </p:nvSpPr>
        <p:spPr>
          <a:xfrm>
            <a:off x="619125" y="4381500"/>
            <a:ext cx="7762875" cy="981075"/>
          </a:xfrm>
          <a:prstGeom prst="rect">
            <a:avLst/>
          </a:prstGeom>
          <a:noFill/>
          <a:ln w="0">
            <a:noFill/>
          </a:ln>
        </p:spPr>
        <p:txBody>
          <a:bodyPr lIns="0" tIns="0" rIns="0" bIns="0" anchor="t">
            <a:noAutofit/>
          </a:bodyPr>
          <a:lstStyle/>
          <a:p>
            <a:pPr algn="l">
              <a:lnSpc>
                <a:spcPct val="112000"/>
              </a:lnSpc>
              <a:buNone/>
              <a:defRPr sz="2550" b="1">
                <a:solidFill>
                  <a:srgbClr val="174C7C"/>
                </a:solidFill>
                <a:latin typeface="Nimbus Sans"/>
                <a:ea typeface="Nimbus Sans"/>
                <a:cs typeface="Nimbus Sans"/>
              </a:defRPr>
            </a:pPr>
            <a:r>
              <a:rPr sz="2550" b="1">
                <a:solidFill>
                  <a:srgbClr val="174C7C"/>
                </a:solidFill>
                <a:latin typeface="Nimbus Sans"/>
                <a:ea typeface="Nimbus Sans"/>
                <a:cs typeface="Nimbus Sans"/>
              </a:rPr>
              <a:t>Carry one question, concern, or idea</a:t>
            </a:r>
          </a:p>
          <a:p>
            <a:pPr algn="l">
              <a:lnSpc>
                <a:spcPct val="112000"/>
              </a:lnSpc>
              <a:buNone/>
              <a:defRPr sz="2550" b="1">
                <a:solidFill>
                  <a:srgbClr val="174C7C"/>
                </a:solidFill>
                <a:latin typeface="Nimbus Sans"/>
                <a:ea typeface="Nimbus Sans"/>
                <a:cs typeface="Nimbus Sans"/>
              </a:defRPr>
            </a:pPr>
            <a:r>
              <a:rPr sz="2550" b="1">
                <a:solidFill>
                  <a:srgbClr val="174C7C"/>
                </a:solidFill>
                <a:latin typeface="Nimbus Sans"/>
                <a:ea typeface="Nimbus Sans"/>
                <a:cs typeface="Nimbus Sans"/>
              </a:rPr>
              <a:t>into your New Line scene.</a:t>
            </a:r>
          </a:p>
        </p:txBody>
      </p:sp>
      <p:sp>
        <p:nvSpPr>
          <p:cNvPr id="7" name="text-106">
            <a:extLst>
              <a:ext uri="{FF2B5EF4-FFF2-40B4-BE49-F238E27FC236}">
                <a16:creationId xmlns:a16="http://schemas.microsoft.com/office/drawing/2014/main" id="{2CF63C6C-940C-4DF9-B98C-B5D198612E68}"/>
              </a:ext>
            </a:extLst>
          </p:cNvPr>
          <p:cNvSpPr>
            <a:spLocks noGrp="1"/>
          </p:cNvSpPr>
          <p:nvPr/>
        </p:nvSpPr>
        <p:spPr>
          <a:xfrm>
            <a:off x="609600" y="5743575"/>
            <a:ext cx="10906125" cy="723900"/>
          </a:xfrm>
          <a:prstGeom prst="rect">
            <a:avLst/>
          </a:prstGeom>
          <a:noFill/>
          <a:ln w="0">
            <a:noFill/>
          </a:ln>
        </p:spPr>
        <p:txBody>
          <a:bodyPr lIns="0" tIns="0" rIns="0" bIns="0" anchor="t">
            <a:noAutofit/>
          </a:bodyPr>
          <a:lstStyle/>
          <a:p>
            <a:pPr algn="l">
              <a:lnSpc>
                <a:spcPct val="112000"/>
              </a:lnSpc>
              <a:buNone/>
              <a:defRPr sz="1575" b="0">
                <a:solidFill>
                  <a:srgbClr val="174C7C"/>
                </a:solidFill>
                <a:latin typeface="Nimbus Sans"/>
                <a:ea typeface="Nimbus Sans"/>
                <a:cs typeface="Nimbus Sans"/>
              </a:defRPr>
            </a:pPr>
            <a:r>
              <a:rPr sz="1575" b="0">
                <a:solidFill>
                  <a:srgbClr val="174C7C"/>
                </a:solidFill>
                <a:latin typeface="Nimbus Sans"/>
                <a:ea typeface="Nimbus Sans"/>
                <a:cs typeface="Nimbus Sans"/>
              </a:rPr>
              <a:t>“Being willing to accept help is a form of giving.”</a:t>
            </a:r>
          </a:p>
        </p:txBody>
      </p:sp>
      <p:sp>
        <p:nvSpPr>
          <p:cNvPr id="8" name="text-107">
            <a:extLst>
              <a:ext uri="{FF2B5EF4-FFF2-40B4-BE49-F238E27FC236}">
                <a16:creationId xmlns:a16="http://schemas.microsoft.com/office/drawing/2014/main" id="{C7EE77E0-69AF-49AA-884D-23C4E2493051}"/>
              </a:ext>
            </a:extLst>
          </p:cNvPr>
          <p:cNvSpPr>
            <a:spLocks noGrp="1"/>
          </p:cNvSpPr>
          <p:nvPr/>
        </p:nvSpPr>
        <p:spPr>
          <a:xfrm>
            <a:off x="609600" y="6505575"/>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Living Clean, Chapter Seven</a:t>
            </a:r>
          </a:p>
        </p:txBody>
      </p:sp>
    </p:spTree>
    <p:extLst>
      <p:ext uri="{BB962C8B-B14F-4D97-AF65-F5344CB8AC3E}">
        <p14:creationId xmlns:p14="http://schemas.microsoft.com/office/powerpoint/2010/main" val="319369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182">
            <a:extLst>
              <a:ext uri="{FF2B5EF4-FFF2-40B4-BE49-F238E27FC236}">
                <a16:creationId xmlns:a16="http://schemas.microsoft.com/office/drawing/2014/main" id="{393D47AC-3AC4-4AFC-ABDB-BCE11FA39533}"/>
              </a:ext>
            </a:extLst>
          </p:cNvPr>
          <p:cNvSpPr>
            <a:spLocks noGrp="1"/>
          </p:cNvSpPr>
          <p:nvPr/>
        </p:nvSpPr>
        <p:spPr>
          <a:xfrm>
            <a:off x="619125" y="428625"/>
            <a:ext cx="10572750" cy="333375"/>
          </a:xfrm>
          <a:prstGeom prst="rect">
            <a:avLst/>
          </a:prstGeom>
          <a:noFill/>
          <a:ln w="0">
            <a:noFill/>
          </a:ln>
        </p:spPr>
        <p:txBody>
          <a:bodyPr lIns="0" tIns="0" rIns="0" bIns="0" anchor="t">
            <a:noAutofit/>
          </a:bodyPr>
          <a:lstStyle/>
          <a:p>
            <a:pPr algn="l">
              <a:lnSpc>
                <a:spcPct val="112000"/>
              </a:lnSpc>
              <a:buNone/>
              <a:defRPr sz="1650" b="1">
                <a:solidFill>
                  <a:srgbClr val="174C7C"/>
                </a:solidFill>
                <a:latin typeface="Nimbus Sans"/>
                <a:ea typeface="Nimbus Sans"/>
                <a:cs typeface="Nimbus Sans"/>
              </a:defRPr>
            </a:pPr>
            <a:r>
              <a:rPr sz="1650" b="1">
                <a:solidFill>
                  <a:srgbClr val="174C7C"/>
                </a:solidFill>
                <a:latin typeface="Nimbus Sans"/>
                <a:ea typeface="Nimbus Sans"/>
                <a:cs typeface="Nimbus Sans"/>
              </a:rPr>
              <a:t>ROUND 3 · SCENES FROM A BASKET</a:t>
            </a:r>
          </a:p>
        </p:txBody>
      </p:sp>
      <p:sp>
        <p:nvSpPr>
          <p:cNvPr id="2" name="text-183">
            <a:extLst>
              <a:ext uri="{FF2B5EF4-FFF2-40B4-BE49-F238E27FC236}">
                <a16:creationId xmlns:a16="http://schemas.microsoft.com/office/drawing/2014/main" id="{ED9C11CF-416F-4366-9ACE-CAA17CEF07B8}"/>
              </a:ext>
            </a:extLst>
          </p:cNvPr>
          <p:cNvSpPr>
            <a:spLocks noGrp="1"/>
          </p:cNvSpPr>
          <p:nvPr/>
        </p:nvSpPr>
        <p:spPr>
          <a:xfrm>
            <a:off x="609600" y="971550"/>
            <a:ext cx="10668000" cy="1200150"/>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Service can be fun</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and creative</a:t>
            </a:r>
          </a:p>
        </p:txBody>
      </p:sp>
      <p:pic>
        <p:nvPicPr>
          <p:cNvPr id="12" name="Picture 11"/>
          <p:cNvPicPr>
            <a:picLocks noChangeAspect="1"/>
          </p:cNvPicPr>
          <p:nvPr/>
        </p:nvPicPr>
        <p:blipFill>
          <a:blip r:embed="rId3"/>
          <a:srcRect l="25000" t="33333" r="50000" b="35500"/>
          <a:stretch/>
        </p:blipFill>
        <p:spPr>
          <a:xfrm>
            <a:off x="8667750" y="2219325"/>
            <a:ext cx="2857500" cy="2671763"/>
          </a:xfrm>
          <a:prstGeom prst="rect">
            <a:avLst/>
          </a:prstGeom>
        </p:spPr>
      </p:pic>
      <p:sp>
        <p:nvSpPr>
          <p:cNvPr id="4" name="text-184">
            <a:extLst>
              <a:ext uri="{FF2B5EF4-FFF2-40B4-BE49-F238E27FC236}">
                <a16:creationId xmlns:a16="http://schemas.microsoft.com/office/drawing/2014/main" id="{C667D0A5-0FE2-40B5-9E70-5ABA67A2F2E7}"/>
              </a:ext>
            </a:extLst>
          </p:cNvPr>
          <p:cNvSpPr>
            <a:spLocks noGrp="1"/>
          </p:cNvSpPr>
          <p:nvPr/>
        </p:nvSpPr>
        <p:spPr>
          <a:xfrm>
            <a:off x="619125" y="2457450"/>
            <a:ext cx="7553325" cy="2133600"/>
          </a:xfrm>
          <a:prstGeom prst="rect">
            <a:avLst/>
          </a:prstGeom>
          <a:noFill/>
          <a:ln w="0">
            <a:noFill/>
          </a:ln>
        </p:spPr>
        <p:txBody>
          <a:bodyPr lIns="0" tIns="0" rIns="0" bIns="0" anchor="t">
            <a:noAutofit/>
          </a:bodyPr>
          <a:lstStyle/>
          <a:p>
            <a:pPr algn="l">
              <a:lnSpc>
                <a:spcPct val="112000"/>
              </a:lnSpc>
              <a:buNone/>
              <a:defRPr sz="2400" b="1">
                <a:solidFill>
                  <a:srgbClr val="174C7C"/>
                </a:solidFill>
                <a:latin typeface="Nimbus Sans"/>
                <a:ea typeface="Nimbus Sans"/>
                <a:cs typeface="Nimbus Sans"/>
              </a:defRPr>
            </a:pPr>
            <a:r>
              <a:rPr sz="2400" b="1">
                <a:solidFill>
                  <a:srgbClr val="174C7C"/>
                </a:solidFill>
                <a:latin typeface="Nimbus Sans"/>
                <a:ea typeface="Nimbus Sans"/>
                <a:cs typeface="Nimbus Sans"/>
              </a:rPr>
              <a:t>“When we value one another’s experience and work to make service fun, interesting, and inclusive, we find that there really is a place at the table for all of us.”</a:t>
            </a:r>
          </a:p>
        </p:txBody>
      </p:sp>
      <p:sp>
        <p:nvSpPr>
          <p:cNvPr id="5" name="text-185">
            <a:extLst>
              <a:ext uri="{FF2B5EF4-FFF2-40B4-BE49-F238E27FC236}">
                <a16:creationId xmlns:a16="http://schemas.microsoft.com/office/drawing/2014/main" id="{9E6E6588-B3C3-4D17-9E5B-187F81BFA39C}"/>
              </a:ext>
            </a:extLst>
          </p:cNvPr>
          <p:cNvSpPr>
            <a:spLocks noGrp="1"/>
          </p:cNvSpPr>
          <p:nvPr/>
        </p:nvSpPr>
        <p:spPr>
          <a:xfrm>
            <a:off x="619125" y="4610100"/>
            <a:ext cx="7620000" cy="381000"/>
          </a:xfrm>
          <a:prstGeom prst="rect">
            <a:avLst/>
          </a:prstGeom>
          <a:noFill/>
          <a:ln w="0">
            <a:noFill/>
          </a:ln>
        </p:spPr>
        <p:txBody>
          <a:bodyPr lIns="0" tIns="0" rIns="0" bIns="0" anchor="t">
            <a:noAutofit/>
          </a:bodyPr>
          <a:lstStyle/>
          <a:p>
            <a:pPr algn="l">
              <a:lnSpc>
                <a:spcPct val="112000"/>
              </a:lnSpc>
              <a:buNone/>
              <a:defRPr sz="1425" b="0">
                <a:solidFill>
                  <a:srgbClr val="53677A"/>
                </a:solidFill>
                <a:latin typeface="Nimbus Sans"/>
                <a:ea typeface="Nimbus Sans"/>
                <a:cs typeface="Nimbus Sans"/>
              </a:defRPr>
            </a:pPr>
            <a:r>
              <a:rPr sz="1425" b="0">
                <a:solidFill>
                  <a:srgbClr val="53677A"/>
                </a:solidFill>
                <a:latin typeface="Nimbus Sans"/>
                <a:ea typeface="Nimbus Sans"/>
                <a:cs typeface="Nimbus Sans"/>
              </a:rPr>
              <a:t>Living Clean, Chapter Seven</a:t>
            </a:r>
          </a:p>
        </p:txBody>
      </p:sp>
      <p:sp>
        <p:nvSpPr>
          <p:cNvPr id="6" name="text-186">
            <a:extLst>
              <a:ext uri="{FF2B5EF4-FFF2-40B4-BE49-F238E27FC236}">
                <a16:creationId xmlns:a16="http://schemas.microsoft.com/office/drawing/2014/main" id="{D5616192-15D0-472B-8EC0-DFE70C1D34E4}"/>
              </a:ext>
            </a:extLst>
          </p:cNvPr>
          <p:cNvSpPr>
            <a:spLocks noGrp="1"/>
          </p:cNvSpPr>
          <p:nvPr/>
        </p:nvSpPr>
        <p:spPr>
          <a:xfrm>
            <a:off x="619125" y="5238750"/>
            <a:ext cx="7620000" cy="10668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A little imagination can help someone</a:t>
            </a:r>
          </a:p>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picture a place for themselves.</a:t>
            </a:r>
          </a:p>
        </p:txBody>
      </p:sp>
      <p:sp>
        <p:nvSpPr>
          <p:cNvPr id="7" name="text-187">
            <a:extLst>
              <a:ext uri="{FF2B5EF4-FFF2-40B4-BE49-F238E27FC236}">
                <a16:creationId xmlns:a16="http://schemas.microsoft.com/office/drawing/2014/main" id="{312A77B5-077E-414F-BF93-9457FE10ED24}"/>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32</a:t>
            </a:r>
          </a:p>
        </p:txBody>
      </p:sp>
    </p:spTree>
    <p:extLst>
      <p:ext uri="{BB962C8B-B14F-4D97-AF65-F5344CB8AC3E}">
        <p14:creationId xmlns:p14="http://schemas.microsoft.com/office/powerpoint/2010/main" val="332160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188">
            <a:extLst>
              <a:ext uri="{FF2B5EF4-FFF2-40B4-BE49-F238E27FC236}">
                <a16:creationId xmlns:a16="http://schemas.microsoft.com/office/drawing/2014/main" id="{F31DF807-42FF-473D-88C3-CA1DC5BADE62}"/>
              </a:ext>
            </a:extLst>
          </p:cNvPr>
          <p:cNvSpPr>
            <a:spLocks noGrp="1"/>
          </p:cNvSpPr>
          <p:nvPr/>
        </p:nvSpPr>
        <p:spPr>
          <a:xfrm>
            <a:off x="609600" y="723900"/>
            <a:ext cx="10668000" cy="1200150"/>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The invitation takes</a:t>
            </a:r>
          </a:p>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a little extra effort</a:t>
            </a:r>
          </a:p>
        </p:txBody>
      </p:sp>
      <p:pic>
        <p:nvPicPr>
          <p:cNvPr id="10" name="Picture 9"/>
          <p:cNvPicPr>
            <a:picLocks noChangeAspect="1"/>
          </p:cNvPicPr>
          <p:nvPr/>
        </p:nvPicPr>
        <p:blipFill>
          <a:blip r:embed="rId3"/>
          <a:srcRect l="50760" t="32228" r="24240" b="35543"/>
          <a:stretch/>
        </p:blipFill>
        <p:spPr>
          <a:xfrm>
            <a:off x="8667750" y="2219325"/>
            <a:ext cx="2857500" cy="2762776"/>
          </a:xfrm>
          <a:prstGeom prst="rect">
            <a:avLst/>
          </a:prstGeom>
        </p:spPr>
      </p:pic>
      <p:sp>
        <p:nvSpPr>
          <p:cNvPr id="3" name="text-189">
            <a:extLst>
              <a:ext uri="{FF2B5EF4-FFF2-40B4-BE49-F238E27FC236}">
                <a16:creationId xmlns:a16="http://schemas.microsoft.com/office/drawing/2014/main" id="{2415BD22-7B8F-47BA-BACB-3EBC8DA86F90}"/>
              </a:ext>
            </a:extLst>
          </p:cNvPr>
          <p:cNvSpPr>
            <a:spLocks noGrp="1"/>
          </p:cNvSpPr>
          <p:nvPr/>
        </p:nvSpPr>
        <p:spPr>
          <a:xfrm>
            <a:off x="619125" y="2333625"/>
            <a:ext cx="7553325" cy="1657350"/>
          </a:xfrm>
          <a:prstGeom prst="rect">
            <a:avLst/>
          </a:prstGeom>
          <a:noFill/>
          <a:ln w="0">
            <a:noFill/>
          </a:ln>
        </p:spPr>
        <p:txBody>
          <a:bodyPr lIns="0" tIns="0" rIns="0" bIns="0" anchor="t">
            <a:noAutofit/>
          </a:bodyPr>
          <a:lstStyle/>
          <a:p>
            <a:pPr algn="l">
              <a:lnSpc>
                <a:spcPct val="112000"/>
              </a:lnSpc>
              <a:buNone/>
              <a:defRPr sz="2400" b="1">
                <a:solidFill>
                  <a:srgbClr val="174C7C"/>
                </a:solidFill>
                <a:latin typeface="Nimbus Sans"/>
                <a:ea typeface="Nimbus Sans"/>
                <a:cs typeface="Nimbus Sans"/>
              </a:defRPr>
            </a:pPr>
            <a:r>
              <a:rPr sz="2400" b="1">
                <a:solidFill>
                  <a:srgbClr val="174C7C"/>
                </a:solidFill>
                <a:latin typeface="Nimbus Sans"/>
                <a:ea typeface="Nimbus Sans"/>
                <a:cs typeface="Nimbus Sans"/>
              </a:rPr>
              <a:t>“We can be so focused on a task that we neglect to reach out to members who might be willing or interested.”</a:t>
            </a:r>
          </a:p>
        </p:txBody>
      </p:sp>
      <p:sp>
        <p:nvSpPr>
          <p:cNvPr id="4" name="text-190">
            <a:extLst>
              <a:ext uri="{FF2B5EF4-FFF2-40B4-BE49-F238E27FC236}">
                <a16:creationId xmlns:a16="http://schemas.microsoft.com/office/drawing/2014/main" id="{C71EC5F8-6B35-4D5E-BFCE-3B734B213708}"/>
              </a:ext>
            </a:extLst>
          </p:cNvPr>
          <p:cNvSpPr>
            <a:spLocks noGrp="1"/>
          </p:cNvSpPr>
          <p:nvPr/>
        </p:nvSpPr>
        <p:spPr>
          <a:xfrm>
            <a:off x="619125" y="4010025"/>
            <a:ext cx="7620000" cy="381000"/>
          </a:xfrm>
          <a:prstGeom prst="rect">
            <a:avLst/>
          </a:prstGeom>
          <a:noFill/>
          <a:ln w="0">
            <a:noFill/>
          </a:ln>
        </p:spPr>
        <p:txBody>
          <a:bodyPr lIns="0" tIns="0" rIns="0" bIns="0" anchor="t">
            <a:noAutofit/>
          </a:bodyPr>
          <a:lstStyle/>
          <a:p>
            <a:pPr algn="l">
              <a:lnSpc>
                <a:spcPct val="112000"/>
              </a:lnSpc>
              <a:buNone/>
              <a:defRPr sz="1425" b="0">
                <a:solidFill>
                  <a:srgbClr val="53677A"/>
                </a:solidFill>
                <a:latin typeface="Nimbus Sans"/>
                <a:ea typeface="Nimbus Sans"/>
                <a:cs typeface="Nimbus Sans"/>
              </a:defRPr>
            </a:pPr>
            <a:r>
              <a:rPr sz="1425" b="0">
                <a:solidFill>
                  <a:srgbClr val="53677A"/>
                </a:solidFill>
                <a:latin typeface="Nimbus Sans"/>
                <a:ea typeface="Nimbus Sans"/>
                <a:cs typeface="Nimbus Sans"/>
              </a:rPr>
              <a:t>Guiding Principles, Tradition One</a:t>
            </a:r>
          </a:p>
        </p:txBody>
      </p:sp>
      <p:sp>
        <p:nvSpPr>
          <p:cNvPr id="5" name="text-191">
            <a:extLst>
              <a:ext uri="{FF2B5EF4-FFF2-40B4-BE49-F238E27FC236}">
                <a16:creationId xmlns:a16="http://schemas.microsoft.com/office/drawing/2014/main" id="{8697F053-CA18-48B1-BB40-45A21D0B04D5}"/>
              </a:ext>
            </a:extLst>
          </p:cNvPr>
          <p:cNvSpPr>
            <a:spLocks noGrp="1"/>
          </p:cNvSpPr>
          <p:nvPr/>
        </p:nvSpPr>
        <p:spPr>
          <a:xfrm>
            <a:off x="619125" y="4724400"/>
            <a:ext cx="7620000" cy="10668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Who could we invite personally?</a:t>
            </a:r>
          </a:p>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What would help them picture taking part?</a:t>
            </a:r>
          </a:p>
        </p:txBody>
      </p:sp>
      <p:sp>
        <p:nvSpPr>
          <p:cNvPr id="6" name="text-192">
            <a:extLst>
              <a:ext uri="{FF2B5EF4-FFF2-40B4-BE49-F238E27FC236}">
                <a16:creationId xmlns:a16="http://schemas.microsoft.com/office/drawing/2014/main" id="{D4799EA2-7722-496D-B2C9-9587DFCE63C1}"/>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33</a:t>
            </a:r>
          </a:p>
        </p:txBody>
      </p:sp>
    </p:spTree>
    <p:extLst>
      <p:ext uri="{BB962C8B-B14F-4D97-AF65-F5344CB8AC3E}">
        <p14:creationId xmlns:p14="http://schemas.microsoft.com/office/powerpoint/2010/main" val="11439958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8" name="text-108">
            <a:extLst>
              <a:ext uri="{FF2B5EF4-FFF2-40B4-BE49-F238E27FC236}">
                <a16:creationId xmlns:a16="http://schemas.microsoft.com/office/drawing/2014/main" id="{B2D2F38F-5748-4242-B429-D43471715BF3}"/>
              </a:ext>
            </a:extLst>
          </p:cNvPr>
          <p:cNvSpPr>
            <a:spLocks noGrp="1"/>
          </p:cNvSpPr>
          <p:nvPr/>
        </p:nvSpPr>
        <p:spPr>
          <a:xfrm>
            <a:off x="628650" y="609600"/>
            <a:ext cx="7620000" cy="381000"/>
          </a:xfrm>
          <a:prstGeom prst="rect">
            <a:avLst/>
          </a:prstGeom>
          <a:noFill/>
          <a:ln w="0">
            <a:noFill/>
          </a:ln>
        </p:spPr>
        <p:txBody>
          <a:bodyPr lIns="0" tIns="0" rIns="0" bIns="0" anchor="t">
            <a:noAutofit/>
          </a:bodyPr>
          <a:lstStyle/>
          <a:p>
            <a:pPr algn="l">
              <a:lnSpc>
                <a:spcPct val="112000"/>
              </a:lnSpc>
              <a:buNone/>
              <a:defRPr sz="1800" b="1">
                <a:solidFill>
                  <a:srgbClr val="E4AD52"/>
                </a:solidFill>
                <a:latin typeface="Nimbus Sans"/>
                <a:ea typeface="Nimbus Sans"/>
                <a:cs typeface="Nimbus Sans"/>
              </a:defRPr>
            </a:pPr>
            <a:r>
              <a:rPr sz="1800" b="1">
                <a:solidFill>
                  <a:srgbClr val="E4AD52"/>
                </a:solidFill>
                <a:latin typeface="Nimbus Sans"/>
                <a:ea typeface="Nimbus Sans"/>
                <a:cs typeface="Nimbus Sans"/>
              </a:rPr>
              <a:t>ROUND 03</a:t>
            </a:r>
          </a:p>
        </p:txBody>
      </p:sp>
      <p:sp>
        <p:nvSpPr>
          <p:cNvPr id="2" name="text-109">
            <a:extLst>
              <a:ext uri="{FF2B5EF4-FFF2-40B4-BE49-F238E27FC236}">
                <a16:creationId xmlns:a16="http://schemas.microsoft.com/office/drawing/2014/main" id="{29262D32-ABB5-4E2A-A5A0-55AE91C4D0F8}"/>
              </a:ext>
            </a:extLst>
          </p:cNvPr>
          <p:cNvSpPr>
            <a:spLocks noGrp="1"/>
          </p:cNvSpPr>
          <p:nvPr/>
        </p:nvSpPr>
        <p:spPr>
          <a:xfrm>
            <a:off x="609600" y="1228725"/>
            <a:ext cx="10858500" cy="1352550"/>
          </a:xfrm>
          <a:prstGeom prst="rect">
            <a:avLst/>
          </a:prstGeom>
          <a:noFill/>
          <a:ln w="0">
            <a:noFill/>
          </a:ln>
        </p:spPr>
        <p:txBody>
          <a:bodyPr lIns="0" tIns="0" rIns="0" bIns="0" anchor="t">
            <a:noAutofit/>
          </a:bodyPr>
          <a:lstStyle/>
          <a:p>
            <a:pPr algn="l">
              <a:lnSpc>
                <a:spcPct val="112000"/>
              </a:lnSpc>
              <a:buNone/>
              <a:defRPr sz="4350" b="1">
                <a:solidFill>
                  <a:srgbClr val="FFFFFF"/>
                </a:solidFill>
                <a:latin typeface="Nimbus Sans"/>
                <a:ea typeface="Nimbus Sans"/>
                <a:cs typeface="Nimbus Sans"/>
              </a:defRPr>
            </a:pPr>
            <a:r>
              <a:rPr sz="4350" b="1">
                <a:solidFill>
                  <a:srgbClr val="FFFFFF"/>
                </a:solidFill>
                <a:latin typeface="Nimbus Sans"/>
                <a:ea typeface="Nimbus Sans"/>
                <a:cs typeface="Nimbus Sans"/>
              </a:rPr>
              <a:t>Scenes from a Basket:</a:t>
            </a:r>
          </a:p>
          <a:p>
            <a:pPr algn="l">
              <a:lnSpc>
                <a:spcPct val="112000"/>
              </a:lnSpc>
              <a:buNone/>
              <a:defRPr sz="4350" b="1">
                <a:solidFill>
                  <a:srgbClr val="FFFFFF"/>
                </a:solidFill>
                <a:latin typeface="Nimbus Sans"/>
                <a:ea typeface="Nimbus Sans"/>
                <a:cs typeface="Nimbus Sans"/>
              </a:defRPr>
            </a:pPr>
            <a:r>
              <a:rPr sz="4350" b="1">
                <a:solidFill>
                  <a:srgbClr val="FFFFFF"/>
                </a:solidFill>
                <a:latin typeface="Nimbus Sans"/>
                <a:ea typeface="Nimbus Sans"/>
                <a:cs typeface="Nimbus Sans"/>
              </a:rPr>
              <a:t>New Line!</a:t>
            </a:r>
          </a:p>
        </p:txBody>
      </p:sp>
      <p:pic>
        <p:nvPicPr>
          <p:cNvPr id="10" name="Picture 9"/>
          <p:cNvPicPr>
            <a:picLocks noChangeAspect="1"/>
          </p:cNvPicPr>
          <p:nvPr/>
        </p:nvPicPr>
        <p:blipFill>
          <a:blip r:embed="rId3"/>
          <a:srcRect r="50000" b="50000"/>
          <a:stretch/>
        </p:blipFill>
        <p:spPr>
          <a:xfrm>
            <a:off x="8620125" y="2990850"/>
            <a:ext cx="2905125" cy="1936750"/>
          </a:xfrm>
          <a:prstGeom prst="rect">
            <a:avLst/>
          </a:prstGeom>
        </p:spPr>
      </p:pic>
      <p:sp>
        <p:nvSpPr>
          <p:cNvPr id="4" name="text-110">
            <a:extLst>
              <a:ext uri="{FF2B5EF4-FFF2-40B4-BE49-F238E27FC236}">
                <a16:creationId xmlns:a16="http://schemas.microsoft.com/office/drawing/2014/main" id="{9448A954-76AE-4C00-A513-D9D08E6D97ED}"/>
              </a:ext>
            </a:extLst>
          </p:cNvPr>
          <p:cNvSpPr>
            <a:spLocks noGrp="1"/>
          </p:cNvSpPr>
          <p:nvPr/>
        </p:nvSpPr>
        <p:spPr>
          <a:xfrm>
            <a:off x="628650" y="2895600"/>
            <a:ext cx="7572375" cy="2628900"/>
          </a:xfrm>
          <a:prstGeom prst="rect">
            <a:avLst/>
          </a:prstGeom>
          <a:noFill/>
          <a:ln w="0">
            <a:noFill/>
          </a:ln>
        </p:spPr>
        <p:txBody>
          <a:bodyPr lIns="0" tIns="0" rIns="0" bIns="0" anchor="t">
            <a:noAutofit/>
          </a:bodyPr>
          <a:lstStyle/>
          <a:p>
            <a:pPr algn="l">
              <a:lnSpc>
                <a:spcPct val="112000"/>
              </a:lnSpc>
              <a:buNone/>
              <a:defRPr sz="2325" b="0">
                <a:solidFill>
                  <a:srgbClr val="FFFFFF"/>
                </a:solidFill>
                <a:latin typeface="Nimbus Sans"/>
                <a:ea typeface="Nimbus Sans"/>
                <a:cs typeface="Nimbus Sans"/>
              </a:defRPr>
            </a:pPr>
            <a:r>
              <a:rPr sz="2325" b="0">
                <a:solidFill>
                  <a:srgbClr val="FFFFFF"/>
                </a:solidFill>
                <a:latin typeface="Nimbus Sans"/>
                <a:ea typeface="Nimbus Sans"/>
                <a:cs typeface="Nimbus Sans"/>
              </a:rPr>
              <a:t>Use your Round 2 invitation.</a:t>
            </a:r>
          </a:p>
          <a:p>
            <a:endParaRPr sz="2325" b="0">
              <a:solidFill>
                <a:srgbClr val="FFFFFF"/>
              </a:solidFill>
              <a:latin typeface="Nimbus Sans"/>
              <a:ea typeface="Nimbus Sans"/>
              <a:cs typeface="Nimbus Sans"/>
            </a:endParaRPr>
          </a:p>
          <a:p>
            <a:pPr algn="l">
              <a:lnSpc>
                <a:spcPct val="112000"/>
              </a:lnSpc>
              <a:buNone/>
              <a:defRPr sz="2325" b="0">
                <a:solidFill>
                  <a:srgbClr val="FFFFFF"/>
                </a:solidFill>
                <a:latin typeface="Nimbus Sans"/>
                <a:ea typeface="Nimbus Sans"/>
                <a:cs typeface="Nimbus Sans"/>
              </a:defRPr>
            </a:pPr>
            <a:r>
              <a:rPr sz="2325" b="0">
                <a:solidFill>
                  <a:srgbClr val="FFFFFF"/>
                </a:solidFill>
                <a:latin typeface="Nimbus Sans"/>
                <a:ea typeface="Nimbus Sans"/>
                <a:cs typeface="Nimbus Sans"/>
              </a:rPr>
              <a:t>Let the member answer with a concern, a limit, or an idea.</a:t>
            </a:r>
          </a:p>
          <a:p>
            <a:endParaRPr sz="2325" b="0">
              <a:solidFill>
                <a:srgbClr val="FFFFFF"/>
              </a:solidFill>
              <a:latin typeface="Nimbus Sans"/>
              <a:ea typeface="Nimbus Sans"/>
              <a:cs typeface="Nimbus Sans"/>
            </a:endParaRPr>
          </a:p>
          <a:p>
            <a:pPr algn="l">
              <a:lnSpc>
                <a:spcPct val="112000"/>
              </a:lnSpc>
              <a:buNone/>
              <a:defRPr sz="2325" b="0">
                <a:solidFill>
                  <a:srgbClr val="FFFFFF"/>
                </a:solidFill>
                <a:latin typeface="Nimbus Sans"/>
                <a:ea typeface="Nimbus Sans"/>
                <a:cs typeface="Nimbus Sans"/>
              </a:defRPr>
            </a:pPr>
            <a:r>
              <a:rPr sz="2325" b="0">
                <a:solidFill>
                  <a:srgbClr val="FFFFFF"/>
                </a:solidFill>
                <a:latin typeface="Nimbus Sans"/>
                <a:ea typeface="Nimbus Sans"/>
                <a:cs typeface="Nimbus Sans"/>
              </a:rPr>
              <a:t>Show a stuck response.</a:t>
            </a:r>
          </a:p>
          <a:p>
            <a:pPr algn="l">
              <a:lnSpc>
                <a:spcPct val="112000"/>
              </a:lnSpc>
              <a:buNone/>
              <a:defRPr sz="2325" b="0">
                <a:solidFill>
                  <a:srgbClr val="FFFFFF"/>
                </a:solidFill>
                <a:latin typeface="Nimbus Sans"/>
                <a:ea typeface="Nimbus Sans"/>
                <a:cs typeface="Nimbus Sans"/>
              </a:defRPr>
            </a:pPr>
            <a:r>
              <a:rPr sz="2325" b="0">
                <a:solidFill>
                  <a:srgbClr val="FFFFFF"/>
                </a:solidFill>
                <a:latin typeface="Nimbus Sans"/>
                <a:ea typeface="Nimbus Sans"/>
                <a:cs typeface="Nimbus Sans"/>
              </a:rPr>
              <a:t>At “New line!” try one that opens a next step.</a:t>
            </a:r>
          </a:p>
        </p:txBody>
      </p:sp>
      <p:sp>
        <p:nvSpPr>
          <p:cNvPr id="5" name="text-111">
            <a:extLst>
              <a:ext uri="{FF2B5EF4-FFF2-40B4-BE49-F238E27FC236}">
                <a16:creationId xmlns:a16="http://schemas.microsoft.com/office/drawing/2014/main" id="{479BF7A2-E947-4838-B7B5-17CB6EC7C2AE}"/>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EAF0F6"/>
                </a:solidFill>
                <a:latin typeface="Nimbus Sans"/>
                <a:ea typeface="Nimbus Sans"/>
                <a:cs typeface="Nimbus Sans"/>
              </a:defRPr>
            </a:pPr>
            <a:r>
              <a:rPr sz="1725" b="0">
                <a:solidFill>
                  <a:srgbClr val="EAF0F6"/>
                </a:solidFill>
                <a:latin typeface="Nimbus Sans"/>
                <a:ea typeface="Nimbus Sans"/>
                <a:cs typeface="Nimbus Sans"/>
              </a:rPr>
              <a:t>“We can examine and re-examine our old ideas.”</a:t>
            </a:r>
          </a:p>
        </p:txBody>
      </p:sp>
      <p:sp>
        <p:nvSpPr>
          <p:cNvPr id="6" name="text-112">
            <a:extLst>
              <a:ext uri="{FF2B5EF4-FFF2-40B4-BE49-F238E27FC236}">
                <a16:creationId xmlns:a16="http://schemas.microsoft.com/office/drawing/2014/main" id="{ED8C88C2-960F-4FE8-9B51-099D023A04FB}"/>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Basic Text, Chapter Two</a:t>
            </a:r>
          </a:p>
        </p:txBody>
      </p:sp>
      <p:sp>
        <p:nvSpPr>
          <p:cNvPr id="7" name="text-113">
            <a:extLst>
              <a:ext uri="{FF2B5EF4-FFF2-40B4-BE49-F238E27FC236}">
                <a16:creationId xmlns:a16="http://schemas.microsoft.com/office/drawing/2014/main" id="{2ECE54D5-8236-4393-B442-059081DEBE01}"/>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34</a:t>
            </a:r>
          </a:p>
        </p:txBody>
      </p:sp>
    </p:spTree>
    <p:extLst>
      <p:ext uri="{BB962C8B-B14F-4D97-AF65-F5344CB8AC3E}">
        <p14:creationId xmlns:p14="http://schemas.microsoft.com/office/powerpoint/2010/main" val="1808339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10" name="text-114">
            <a:extLst>
              <a:ext uri="{FF2B5EF4-FFF2-40B4-BE49-F238E27FC236}">
                <a16:creationId xmlns:a16="http://schemas.microsoft.com/office/drawing/2014/main" id="{8A5548BB-1B3C-4C8D-AC86-B954F53C84FC}"/>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FFFFFF"/>
                </a:solidFill>
                <a:latin typeface="Nimbus Sans"/>
                <a:ea typeface="Nimbus Sans"/>
                <a:cs typeface="Nimbus Sans"/>
              </a:defRPr>
            </a:pPr>
            <a:r>
              <a:rPr sz="3825" b="1">
                <a:solidFill>
                  <a:srgbClr val="FFFFFF"/>
                </a:solidFill>
                <a:latin typeface="Nimbus Sans"/>
                <a:ea typeface="Nimbus Sans"/>
                <a:cs typeface="Nimbus Sans"/>
              </a:rPr>
              <a:t>“I’m not sure what to say”</a:t>
            </a:r>
          </a:p>
        </p:txBody>
      </p:sp>
      <p:sp>
        <p:nvSpPr>
          <p:cNvPr id="2" name="text-115">
            <a:extLst>
              <a:ext uri="{FF2B5EF4-FFF2-40B4-BE49-F238E27FC236}">
                <a16:creationId xmlns:a16="http://schemas.microsoft.com/office/drawing/2014/main" id="{94674317-9371-4631-B292-4788212CE174}"/>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35</a:t>
            </a:r>
          </a:p>
        </p:txBody>
      </p:sp>
      <p:pic>
        <p:nvPicPr>
          <p:cNvPr id="12" name="Picture 11"/>
          <p:cNvPicPr>
            <a:picLocks noChangeAspect="1"/>
          </p:cNvPicPr>
          <p:nvPr/>
        </p:nvPicPr>
        <p:blipFill>
          <a:blip r:embed="rId3"/>
          <a:stretch/>
        </p:blipFill>
        <p:spPr>
          <a:xfrm>
            <a:off x="8696325" y="2362200"/>
            <a:ext cx="2752725" cy="2752725"/>
          </a:xfrm>
          <a:prstGeom prst="rect">
            <a:avLst/>
          </a:prstGeom>
        </p:spPr>
      </p:pic>
      <p:sp>
        <p:nvSpPr>
          <p:cNvPr id="4" name="text-116">
            <a:extLst>
              <a:ext uri="{FF2B5EF4-FFF2-40B4-BE49-F238E27FC236}">
                <a16:creationId xmlns:a16="http://schemas.microsoft.com/office/drawing/2014/main" id="{BC140F61-E285-4EC9-B440-126B4415E967}"/>
              </a:ext>
            </a:extLst>
          </p:cNvPr>
          <p:cNvSpPr>
            <a:spLocks noGrp="1"/>
          </p:cNvSpPr>
          <p:nvPr/>
        </p:nvSpPr>
        <p:spPr>
          <a:xfrm>
            <a:off x="619125" y="2000250"/>
            <a:ext cx="7724775" cy="809625"/>
          </a:xfrm>
          <a:prstGeom prst="rect">
            <a:avLst/>
          </a:prstGeom>
          <a:noFill/>
          <a:ln w="0">
            <a:noFill/>
          </a:ln>
        </p:spPr>
        <p:txBody>
          <a:bodyPr lIns="0" tIns="0" rIns="0" bIns="0" anchor="t">
            <a:noAutofit/>
          </a:bodyPr>
          <a:lstStyle/>
          <a:p>
            <a:pPr algn="l">
              <a:lnSpc>
                <a:spcPct val="112000"/>
              </a:lnSpc>
              <a:buNone/>
              <a:defRPr sz="2400" b="0">
                <a:solidFill>
                  <a:srgbClr val="FFFFFF"/>
                </a:solidFill>
                <a:latin typeface="Nimbus Sans"/>
                <a:ea typeface="Nimbus Sans"/>
                <a:cs typeface="Nimbus Sans"/>
              </a:defRPr>
            </a:pPr>
            <a:r>
              <a:rPr sz="2400" b="0">
                <a:solidFill>
                  <a:srgbClr val="FFFFFF"/>
                </a:solidFill>
                <a:latin typeface="Nimbus Sans"/>
                <a:ea typeface="Nimbus Sans"/>
                <a:cs typeface="Nimbus Sans"/>
              </a:rPr>
              <a:t>“I can help, but I’m shy with people I don’t know.”</a:t>
            </a:r>
          </a:p>
        </p:txBody>
      </p:sp>
      <p:sp>
        <p:nvSpPr>
          <p:cNvPr id="5" name="text-117">
            <a:extLst>
              <a:ext uri="{FF2B5EF4-FFF2-40B4-BE49-F238E27FC236}">
                <a16:creationId xmlns:a16="http://schemas.microsoft.com/office/drawing/2014/main" id="{1138A45F-CDD6-493B-BB37-6F8A075ECFFC}"/>
              </a:ext>
            </a:extLst>
          </p:cNvPr>
          <p:cNvSpPr>
            <a:spLocks noGrp="1"/>
          </p:cNvSpPr>
          <p:nvPr/>
        </p:nvSpPr>
        <p:spPr>
          <a:xfrm>
            <a:off x="619125" y="3028950"/>
            <a:ext cx="7724775" cy="695325"/>
          </a:xfrm>
          <a:prstGeom prst="rect">
            <a:avLst/>
          </a:prstGeom>
          <a:noFill/>
          <a:ln w="0">
            <a:noFill/>
          </a:ln>
        </p:spPr>
        <p:txBody>
          <a:bodyPr lIns="0" tIns="0" rIns="0" bIns="0" anchor="t">
            <a:noAutofit/>
          </a:bodyPr>
          <a:lstStyle/>
          <a:p>
            <a:pPr algn="l">
              <a:lnSpc>
                <a:spcPct val="112000"/>
              </a:lnSpc>
              <a:buNone/>
              <a:defRPr sz="2400" b="0">
                <a:solidFill>
                  <a:srgbClr val="FFFFFF"/>
                </a:solidFill>
                <a:latin typeface="Nimbus Sans"/>
                <a:ea typeface="Nimbus Sans"/>
                <a:cs typeface="Nimbus Sans"/>
              </a:defRPr>
            </a:pPr>
            <a:r>
              <a:rPr sz="2400" b="0">
                <a:solidFill>
                  <a:srgbClr val="FFFFFF"/>
                </a:solidFill>
                <a:latin typeface="Nimbus Sans"/>
                <a:ea typeface="Nimbus Sans"/>
                <a:cs typeface="Nimbus Sans"/>
              </a:rPr>
              <a:t>“Just be friendly. You’ll figure it out.”</a:t>
            </a:r>
          </a:p>
        </p:txBody>
      </p:sp>
      <p:sp>
        <p:nvSpPr>
          <p:cNvPr id="6" name="text-118">
            <a:extLst>
              <a:ext uri="{FF2B5EF4-FFF2-40B4-BE49-F238E27FC236}">
                <a16:creationId xmlns:a16="http://schemas.microsoft.com/office/drawing/2014/main" id="{97900EE5-7297-48AF-8DBE-302C4B0A3A0F}"/>
              </a:ext>
            </a:extLst>
          </p:cNvPr>
          <p:cNvSpPr>
            <a:spLocks noGrp="1"/>
          </p:cNvSpPr>
          <p:nvPr/>
        </p:nvSpPr>
        <p:spPr>
          <a:xfrm>
            <a:off x="619125" y="3933825"/>
            <a:ext cx="7724775" cy="561975"/>
          </a:xfrm>
          <a:prstGeom prst="rect">
            <a:avLst/>
          </a:prstGeom>
          <a:noFill/>
          <a:ln w="0">
            <a:noFill/>
          </a:ln>
        </p:spPr>
        <p:txBody>
          <a:bodyPr lIns="0" tIns="0" rIns="0" bIns="0" anchor="t">
            <a:noAutofit/>
          </a:bodyPr>
          <a:lstStyle/>
          <a:p>
            <a:pPr algn="l">
              <a:lnSpc>
                <a:spcPct val="112000"/>
              </a:lnSpc>
              <a:buNone/>
              <a:defRPr sz="3375" b="1">
                <a:solidFill>
                  <a:srgbClr val="E4AD52"/>
                </a:solidFill>
                <a:latin typeface="Nimbus Sans"/>
                <a:ea typeface="Nimbus Sans"/>
                <a:cs typeface="Nimbus Sans"/>
              </a:defRPr>
            </a:pPr>
            <a:r>
              <a:rPr sz="3375" b="1">
                <a:solidFill>
                  <a:srgbClr val="E4AD52"/>
                </a:solidFill>
                <a:latin typeface="Nimbus Sans"/>
                <a:ea typeface="Nimbus Sans"/>
                <a:cs typeface="Nimbus Sans"/>
              </a:rPr>
              <a:t>NEW LINE!</a:t>
            </a:r>
          </a:p>
        </p:txBody>
      </p:sp>
      <p:sp>
        <p:nvSpPr>
          <p:cNvPr id="7" name="text-119">
            <a:extLst>
              <a:ext uri="{FF2B5EF4-FFF2-40B4-BE49-F238E27FC236}">
                <a16:creationId xmlns:a16="http://schemas.microsoft.com/office/drawing/2014/main" id="{6A40C8CA-8166-4F30-B38E-89896378BA5A}"/>
              </a:ext>
            </a:extLst>
          </p:cNvPr>
          <p:cNvSpPr>
            <a:spLocks noGrp="1"/>
          </p:cNvSpPr>
          <p:nvPr/>
        </p:nvSpPr>
        <p:spPr>
          <a:xfrm>
            <a:off x="619125" y="4657725"/>
            <a:ext cx="7743825" cy="885825"/>
          </a:xfrm>
          <a:prstGeom prst="rect">
            <a:avLst/>
          </a:prstGeom>
          <a:noFill/>
          <a:ln w="0">
            <a:noFill/>
          </a:ln>
        </p:spPr>
        <p:txBody>
          <a:bodyPr lIns="0" tIns="0" rIns="0" bIns="0" anchor="t">
            <a:noAutofit/>
          </a:bodyPr>
          <a:lstStyle/>
          <a:p>
            <a:pPr algn="l">
              <a:lnSpc>
                <a:spcPct val="112000"/>
              </a:lnSpc>
              <a:buNone/>
              <a:defRPr sz="2025" b="0">
                <a:solidFill>
                  <a:srgbClr val="FFFFFF"/>
                </a:solidFill>
                <a:latin typeface="Nimbus Sans"/>
                <a:ea typeface="Nimbus Sans"/>
                <a:cs typeface="Nimbus Sans"/>
              </a:defRPr>
            </a:pPr>
            <a:r>
              <a:rPr sz="2025" b="0">
                <a:solidFill>
                  <a:srgbClr val="FFFFFF"/>
                </a:solidFill>
                <a:latin typeface="Nimbus Sans"/>
                <a:ea typeface="Nimbus Sans"/>
                <a:cs typeface="Nimbus Sans"/>
              </a:rPr>
              <a:t>“Let’s welcome people together. You can listen</a:t>
            </a:r>
          </a:p>
          <a:p>
            <a:pPr algn="l">
              <a:lnSpc>
                <a:spcPct val="112000"/>
              </a:lnSpc>
              <a:buNone/>
              <a:defRPr sz="2025" b="0">
                <a:solidFill>
                  <a:srgbClr val="FFFFFF"/>
                </a:solidFill>
                <a:latin typeface="Nimbus Sans"/>
                <a:ea typeface="Nimbus Sans"/>
                <a:cs typeface="Nimbus Sans"/>
              </a:defRPr>
            </a:pPr>
            <a:r>
              <a:rPr sz="2025" b="0">
                <a:solidFill>
                  <a:srgbClr val="FFFFFF"/>
                </a:solidFill>
                <a:latin typeface="Nimbus Sans"/>
                <a:ea typeface="Nimbus Sans"/>
                <a:cs typeface="Nimbus Sans"/>
              </a:rPr>
              <a:t>while I start. Then we’ll see what feels comfortable.”</a:t>
            </a:r>
          </a:p>
        </p:txBody>
      </p:sp>
      <p:sp>
        <p:nvSpPr>
          <p:cNvPr id="8" name="text-120">
            <a:extLst>
              <a:ext uri="{FF2B5EF4-FFF2-40B4-BE49-F238E27FC236}">
                <a16:creationId xmlns:a16="http://schemas.microsoft.com/office/drawing/2014/main" id="{281C1A36-F886-4273-B68D-AF6C3CBDFC6F}"/>
              </a:ext>
            </a:extLst>
          </p:cNvPr>
          <p:cNvSpPr>
            <a:spLocks noGrp="1"/>
          </p:cNvSpPr>
          <p:nvPr/>
        </p:nvSpPr>
        <p:spPr>
          <a:xfrm>
            <a:off x="609600" y="5762625"/>
            <a:ext cx="10906125" cy="723900"/>
          </a:xfrm>
          <a:prstGeom prst="rect">
            <a:avLst/>
          </a:prstGeom>
          <a:noFill/>
          <a:ln w="0">
            <a:noFill/>
          </a:ln>
        </p:spPr>
        <p:txBody>
          <a:bodyPr lIns="0" tIns="0" rIns="0" bIns="0" anchor="t">
            <a:noAutofit/>
          </a:bodyPr>
          <a:lstStyle/>
          <a:p>
            <a:pPr algn="l">
              <a:lnSpc>
                <a:spcPct val="112000"/>
              </a:lnSpc>
              <a:buNone/>
              <a:defRPr sz="1575" b="0">
                <a:solidFill>
                  <a:srgbClr val="EAF0F6"/>
                </a:solidFill>
                <a:latin typeface="Nimbus Sans"/>
                <a:ea typeface="Nimbus Sans"/>
                <a:cs typeface="Nimbus Sans"/>
              </a:defRPr>
            </a:pPr>
            <a:r>
              <a:rPr sz="1575" b="0">
                <a:solidFill>
                  <a:srgbClr val="EAF0F6"/>
                </a:solidFill>
                <a:latin typeface="Nimbus Sans"/>
                <a:ea typeface="Nimbus Sans"/>
                <a:cs typeface="Nimbus Sans"/>
              </a:rPr>
              <a:t>“To balance our enthusiasm, we also become willing to consider our limits.”</a:t>
            </a:r>
          </a:p>
        </p:txBody>
      </p:sp>
      <p:sp>
        <p:nvSpPr>
          <p:cNvPr id="9" name="text-121">
            <a:extLst>
              <a:ext uri="{FF2B5EF4-FFF2-40B4-BE49-F238E27FC236}">
                <a16:creationId xmlns:a16="http://schemas.microsoft.com/office/drawing/2014/main" id="{FE79B456-4624-4785-8C79-83F3C85A5118}"/>
              </a:ext>
            </a:extLst>
          </p:cNvPr>
          <p:cNvSpPr>
            <a:spLocks noGrp="1"/>
          </p:cNvSpPr>
          <p:nvPr/>
        </p:nvSpPr>
        <p:spPr>
          <a:xfrm>
            <a:off x="609600" y="6524625"/>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A Spiritual Principle a Day, July 19</a:t>
            </a:r>
          </a:p>
        </p:txBody>
      </p:sp>
    </p:spTree>
    <p:extLst>
      <p:ext uri="{BB962C8B-B14F-4D97-AF65-F5344CB8AC3E}">
        <p14:creationId xmlns:p14="http://schemas.microsoft.com/office/powerpoint/2010/main" val="17989456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207">
            <a:extLst>
              <a:ext uri="{FF2B5EF4-FFF2-40B4-BE49-F238E27FC236}">
                <a16:creationId xmlns:a16="http://schemas.microsoft.com/office/drawing/2014/main" id="{1801FBF3-CAF8-4F66-85C4-C51974C10150}"/>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Your scene has a turning point</a:t>
            </a:r>
          </a:p>
        </p:txBody>
      </p:sp>
      <p:sp>
        <p:nvSpPr>
          <p:cNvPr id="2" name="text-208">
            <a:extLst>
              <a:ext uri="{FF2B5EF4-FFF2-40B4-BE49-F238E27FC236}">
                <a16:creationId xmlns:a16="http://schemas.microsoft.com/office/drawing/2014/main" id="{204A5786-12C2-4F7F-8687-88987F0F37F6}"/>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36</a:t>
            </a:r>
          </a:p>
        </p:txBody>
      </p:sp>
      <p:pic>
        <p:nvPicPr>
          <p:cNvPr id="14" name="Picture 13"/>
          <p:cNvPicPr>
            <a:picLocks noChangeAspect="1"/>
          </p:cNvPicPr>
          <p:nvPr/>
        </p:nvPicPr>
        <p:blipFill>
          <a:blip r:embed="rId3"/>
          <a:srcRect t="64500" r="75000"/>
          <a:stretch/>
        </p:blipFill>
        <p:spPr>
          <a:xfrm>
            <a:off x="8705850" y="2171700"/>
            <a:ext cx="2771775" cy="2951940"/>
          </a:xfrm>
          <a:prstGeom prst="rect">
            <a:avLst/>
          </a:prstGeom>
        </p:spPr>
      </p:pic>
      <p:sp>
        <p:nvSpPr>
          <p:cNvPr id="4" name="text-209">
            <a:extLst>
              <a:ext uri="{FF2B5EF4-FFF2-40B4-BE49-F238E27FC236}">
                <a16:creationId xmlns:a16="http://schemas.microsoft.com/office/drawing/2014/main" id="{1A4A396A-6608-4E2D-B05A-3EB79CB38AD1}"/>
              </a:ext>
            </a:extLst>
          </p:cNvPr>
          <p:cNvSpPr>
            <a:spLocks noGrp="1"/>
          </p:cNvSpPr>
          <p:nvPr/>
        </p:nvSpPr>
        <p:spPr>
          <a:xfrm>
            <a:off x="619125" y="20764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30–45 seconds: the original scene</a:t>
            </a:r>
          </a:p>
        </p:txBody>
      </p:sp>
      <p:sp>
        <p:nvSpPr>
          <p:cNvPr id="5" name="text-210">
            <a:extLst>
              <a:ext uri="{FF2B5EF4-FFF2-40B4-BE49-F238E27FC236}">
                <a16:creationId xmlns:a16="http://schemas.microsoft.com/office/drawing/2014/main" id="{CA6637FE-72D5-4E9F-99E6-234671AB7347}"/>
              </a:ext>
            </a:extLst>
          </p:cNvPr>
          <p:cNvSpPr>
            <a:spLocks noGrp="1"/>
          </p:cNvSpPr>
          <p:nvPr/>
        </p:nvSpPr>
        <p:spPr>
          <a:xfrm>
            <a:off x="619125" y="28194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One audience suggestion at “New line!”</a:t>
            </a:r>
          </a:p>
        </p:txBody>
      </p:sp>
      <p:sp>
        <p:nvSpPr>
          <p:cNvPr id="6" name="text-211">
            <a:extLst>
              <a:ext uri="{FF2B5EF4-FFF2-40B4-BE49-F238E27FC236}">
                <a16:creationId xmlns:a16="http://schemas.microsoft.com/office/drawing/2014/main" id="{BFDAC252-3111-471F-9F9E-896E972A165F}"/>
              </a:ext>
            </a:extLst>
          </p:cNvPr>
          <p:cNvSpPr>
            <a:spLocks noGrp="1"/>
          </p:cNvSpPr>
          <p:nvPr/>
        </p:nvSpPr>
        <p:spPr>
          <a:xfrm>
            <a:off x="619125" y="35623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30 seconds: the replay</a:t>
            </a:r>
          </a:p>
        </p:txBody>
      </p:sp>
      <p:sp>
        <p:nvSpPr>
          <p:cNvPr id="7" name="text-212">
            <a:extLst>
              <a:ext uri="{FF2B5EF4-FFF2-40B4-BE49-F238E27FC236}">
                <a16:creationId xmlns:a16="http://schemas.microsoft.com/office/drawing/2014/main" id="{659E5676-D0BF-432B-A1F0-D440C9BA972F}"/>
              </a:ext>
            </a:extLst>
          </p:cNvPr>
          <p:cNvSpPr>
            <a:spLocks noGrp="1"/>
          </p:cNvSpPr>
          <p:nvPr/>
        </p:nvSpPr>
        <p:spPr>
          <a:xfrm>
            <a:off x="619125" y="43053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One sentence: what action makes the line true?</a:t>
            </a:r>
          </a:p>
        </p:txBody>
      </p:sp>
      <p:sp>
        <p:nvSpPr>
          <p:cNvPr id="8" name="text-213">
            <a:extLst>
              <a:ext uri="{FF2B5EF4-FFF2-40B4-BE49-F238E27FC236}">
                <a16:creationId xmlns:a16="http://schemas.microsoft.com/office/drawing/2014/main" id="{A5B4B38A-BEA2-48C9-B874-3C741C8F14B1}"/>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“Trust doesn’t mean we stop paying attention.”</a:t>
            </a:r>
          </a:p>
        </p:txBody>
      </p:sp>
      <p:sp>
        <p:nvSpPr>
          <p:cNvPr id="9" name="text-214">
            <a:extLst>
              <a:ext uri="{FF2B5EF4-FFF2-40B4-BE49-F238E27FC236}">
                <a16:creationId xmlns:a16="http://schemas.microsoft.com/office/drawing/2014/main" id="{AC17533C-E6FB-4E03-A1A2-30F015952D32}"/>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10012566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ext-122">
            <a:extLst>
              <a:ext uri="{FF2B5EF4-FFF2-40B4-BE49-F238E27FC236}">
                <a16:creationId xmlns:a16="http://schemas.microsoft.com/office/drawing/2014/main" id="{C40AA59A-A6A8-4A46-B649-46892F4457F6}"/>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Ten minutes to write your scene</a:t>
            </a:r>
          </a:p>
        </p:txBody>
      </p:sp>
      <p:sp>
        <p:nvSpPr>
          <p:cNvPr id="2" name="text-123">
            <a:extLst>
              <a:ext uri="{FF2B5EF4-FFF2-40B4-BE49-F238E27FC236}">
                <a16:creationId xmlns:a16="http://schemas.microsoft.com/office/drawing/2014/main" id="{6DB834E2-E866-4DB9-871B-D34716DCA578}"/>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37</a:t>
            </a:r>
          </a:p>
        </p:txBody>
      </p:sp>
      <p:pic>
        <p:nvPicPr>
          <p:cNvPr id="13" name="Picture 12"/>
          <p:cNvPicPr>
            <a:picLocks noChangeAspect="1"/>
          </p:cNvPicPr>
          <p:nvPr/>
        </p:nvPicPr>
        <p:blipFill>
          <a:blip r:embed="rId3"/>
          <a:srcRect l="25000" t="64500" r="50000"/>
          <a:stretch/>
        </p:blipFill>
        <p:spPr>
          <a:xfrm>
            <a:off x="8705850" y="2171700"/>
            <a:ext cx="2771775" cy="2951940"/>
          </a:xfrm>
          <a:prstGeom prst="rect">
            <a:avLst/>
          </a:prstGeom>
        </p:spPr>
      </p:pic>
      <p:sp>
        <p:nvSpPr>
          <p:cNvPr id="4" name="text-124">
            <a:extLst>
              <a:ext uri="{FF2B5EF4-FFF2-40B4-BE49-F238E27FC236}">
                <a16:creationId xmlns:a16="http://schemas.microsoft.com/office/drawing/2014/main" id="{A98DED00-C71D-46E6-9250-A49437A50C0B}"/>
              </a:ext>
            </a:extLst>
          </p:cNvPr>
          <p:cNvSpPr>
            <a:spLocks noGrp="1"/>
          </p:cNvSpPr>
          <p:nvPr/>
        </p:nvSpPr>
        <p:spPr>
          <a:xfrm>
            <a:off x="619125" y="2028825"/>
            <a:ext cx="7734300" cy="571500"/>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0–2 min: your invitation and the member’s response</a:t>
            </a:r>
          </a:p>
        </p:txBody>
      </p:sp>
      <p:sp>
        <p:nvSpPr>
          <p:cNvPr id="5" name="text-125">
            <a:extLst>
              <a:ext uri="{FF2B5EF4-FFF2-40B4-BE49-F238E27FC236}">
                <a16:creationId xmlns:a16="http://schemas.microsoft.com/office/drawing/2014/main" id="{AD4D5D9F-D7C0-4319-AA41-6A3EA04FD7D7}"/>
              </a:ext>
            </a:extLst>
          </p:cNvPr>
          <p:cNvSpPr>
            <a:spLocks noGrp="1"/>
          </p:cNvSpPr>
          <p:nvPr/>
        </p:nvSpPr>
        <p:spPr>
          <a:xfrm>
            <a:off x="619125" y="2657475"/>
            <a:ext cx="7734300" cy="571500"/>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2–5 min: a short scene with a stuck reply</a:t>
            </a:r>
          </a:p>
        </p:txBody>
      </p:sp>
      <p:sp>
        <p:nvSpPr>
          <p:cNvPr id="6" name="text-126">
            <a:extLst>
              <a:ext uri="{FF2B5EF4-FFF2-40B4-BE49-F238E27FC236}">
                <a16:creationId xmlns:a16="http://schemas.microsoft.com/office/drawing/2014/main" id="{2142EE40-0AEA-4BB0-8B5A-2CECC78B89C6}"/>
              </a:ext>
            </a:extLst>
          </p:cNvPr>
          <p:cNvSpPr>
            <a:spLocks noGrp="1"/>
          </p:cNvSpPr>
          <p:nvPr/>
        </p:nvSpPr>
        <p:spPr>
          <a:xfrm>
            <a:off x="619125" y="3286125"/>
            <a:ext cx="7734300" cy="571500"/>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5–8 min: a better reply and the action behind it</a:t>
            </a:r>
          </a:p>
        </p:txBody>
      </p:sp>
      <p:sp>
        <p:nvSpPr>
          <p:cNvPr id="7" name="text-127">
            <a:extLst>
              <a:ext uri="{FF2B5EF4-FFF2-40B4-BE49-F238E27FC236}">
                <a16:creationId xmlns:a16="http://schemas.microsoft.com/office/drawing/2014/main" id="{9BA89071-EEAB-4187-9EEB-E31AC0C769C2}"/>
              </a:ext>
            </a:extLst>
          </p:cNvPr>
          <p:cNvSpPr>
            <a:spLocks noGrp="1"/>
          </p:cNvSpPr>
          <p:nvPr/>
        </p:nvSpPr>
        <p:spPr>
          <a:xfrm>
            <a:off x="619125" y="3914775"/>
            <a:ext cx="7734300" cy="571500"/>
          </a:xfrm>
          <a:prstGeom prst="rect">
            <a:avLst/>
          </a:prstGeom>
          <a:noFill/>
          <a:ln w="0">
            <a:noFill/>
          </a:ln>
        </p:spPr>
        <p:txBody>
          <a:bodyPr lIns="0" tIns="0" rIns="0" bIns="0" anchor="t">
            <a:noAutofit/>
          </a:bodyPr>
          <a:lstStyle/>
          <a:p>
            <a:pPr algn="l">
              <a:lnSpc>
                <a:spcPct val="112000"/>
              </a:lnSpc>
              <a:buNone/>
              <a:defRPr sz="2100" b="0">
                <a:solidFill>
                  <a:srgbClr val="102D4D"/>
                </a:solidFill>
                <a:latin typeface="Nimbus Sans"/>
                <a:ea typeface="Nimbus Sans"/>
                <a:cs typeface="Nimbus Sans"/>
              </a:defRPr>
            </a:pPr>
            <a:r>
              <a:rPr sz="2100" b="0">
                <a:solidFill>
                  <a:srgbClr val="102D4D"/>
                </a:solidFill>
                <a:latin typeface="Nimbus Sans"/>
                <a:ea typeface="Nimbus Sans"/>
                <a:cs typeface="Nimbus Sans"/>
              </a:rPr>
              <a:t>8–10 min: rehearse or read together</a:t>
            </a:r>
          </a:p>
        </p:txBody>
      </p:sp>
      <p:sp>
        <p:nvSpPr>
          <p:cNvPr id="8" name="text-128">
            <a:extLst>
              <a:ext uri="{FF2B5EF4-FFF2-40B4-BE49-F238E27FC236}">
                <a16:creationId xmlns:a16="http://schemas.microsoft.com/office/drawing/2014/main" id="{315F8E1C-F656-446F-98C0-A4F5A6F3333D}"/>
              </a:ext>
            </a:extLst>
          </p:cNvPr>
          <p:cNvSpPr>
            <a:spLocks noGrp="1"/>
          </p:cNvSpPr>
          <p:nvPr/>
        </p:nvSpPr>
        <p:spPr>
          <a:xfrm>
            <a:off x="619125" y="4543425"/>
            <a:ext cx="7734300" cy="571500"/>
          </a:xfrm>
          <a:prstGeom prst="rect">
            <a:avLst/>
          </a:prstGeom>
          <a:noFill/>
          <a:ln w="0">
            <a:noFill/>
          </a:ln>
        </p:spPr>
        <p:txBody>
          <a:bodyPr lIns="0" tIns="0" rIns="0" bIns="0" anchor="t">
            <a:noAutofit/>
          </a:bodyPr>
          <a:lstStyle/>
          <a:p>
            <a:pPr algn="l">
              <a:lnSpc>
                <a:spcPct val="112000"/>
              </a:lnSpc>
              <a:buNone/>
              <a:defRPr sz="2100" b="1">
                <a:solidFill>
                  <a:srgbClr val="174C7C"/>
                </a:solidFill>
                <a:latin typeface="Nimbus Sans"/>
                <a:ea typeface="Nimbus Sans"/>
                <a:cs typeface="Nimbus Sans"/>
              </a:defRPr>
            </a:pPr>
            <a:r>
              <a:rPr sz="2100" b="1">
                <a:solidFill>
                  <a:srgbClr val="174C7C"/>
                </a:solidFill>
                <a:latin typeface="Nimbus Sans"/>
                <a:ea typeface="Nimbus Sans"/>
                <a:cs typeface="Nimbus Sans"/>
              </a:rPr>
              <a:t>Acting is optional. A script can speak for the team.</a:t>
            </a:r>
          </a:p>
        </p:txBody>
      </p:sp>
      <p:sp>
        <p:nvSpPr>
          <p:cNvPr id="9" name="text-129">
            <a:extLst>
              <a:ext uri="{FF2B5EF4-FFF2-40B4-BE49-F238E27FC236}">
                <a16:creationId xmlns:a16="http://schemas.microsoft.com/office/drawing/2014/main" id="{2D06CD09-A82E-4DC0-B258-D9E2D40A79B7}"/>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a:solidFill>
                  <a:srgbClr val="174C7C"/>
                </a:solidFill>
                <a:latin typeface="Nimbus Sans"/>
                <a:ea typeface="Nimbus Sans"/>
                <a:cs typeface="Nimbus Sans"/>
              </a:rPr>
              <a:t>“We let each other do the work in our own way, and learn through it—with loving support, clear guidelines, and trust. Trust doesn’t mean we stop paying attention.”</a:t>
            </a:r>
          </a:p>
        </p:txBody>
      </p:sp>
      <p:sp>
        <p:nvSpPr>
          <p:cNvPr id="10" name="text-130">
            <a:extLst>
              <a:ext uri="{FF2B5EF4-FFF2-40B4-BE49-F238E27FC236}">
                <a16:creationId xmlns:a16="http://schemas.microsoft.com/office/drawing/2014/main" id="{7C70AC46-BBB6-467B-88D1-647D42A8139F}"/>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Guiding Principles, Tradition One</a:t>
            </a:r>
          </a:p>
        </p:txBody>
      </p:sp>
    </p:spTree>
    <p:extLst>
      <p:ext uri="{BB962C8B-B14F-4D97-AF65-F5344CB8AC3E}">
        <p14:creationId xmlns:p14="http://schemas.microsoft.com/office/powerpoint/2010/main" val="1487358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8" name="text-224">
            <a:extLst>
              <a:ext uri="{FF2B5EF4-FFF2-40B4-BE49-F238E27FC236}">
                <a16:creationId xmlns:a16="http://schemas.microsoft.com/office/drawing/2014/main" id="{C2A3C536-B181-4839-9CBE-886B0ADA24A0}"/>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FFFFFF"/>
                </a:solidFill>
                <a:latin typeface="Nimbus Sans"/>
                <a:ea typeface="Nimbus Sans"/>
                <a:cs typeface="Nimbus Sans"/>
              </a:defRPr>
            </a:pPr>
            <a:r>
              <a:rPr sz="3825" b="1">
                <a:solidFill>
                  <a:srgbClr val="FFFFFF"/>
                </a:solidFill>
                <a:latin typeface="Nimbus Sans"/>
                <a:ea typeface="Nimbus Sans"/>
                <a:cs typeface="Nimbus Sans"/>
              </a:rPr>
              <a:t>New line!</a:t>
            </a:r>
          </a:p>
        </p:txBody>
      </p:sp>
      <p:sp>
        <p:nvSpPr>
          <p:cNvPr id="2" name="text-225">
            <a:extLst>
              <a:ext uri="{FF2B5EF4-FFF2-40B4-BE49-F238E27FC236}">
                <a16:creationId xmlns:a16="http://schemas.microsoft.com/office/drawing/2014/main" id="{25EE3A53-C11C-49AE-B5C0-59EC9AAA63FA}"/>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38</a:t>
            </a:r>
          </a:p>
        </p:txBody>
      </p:sp>
      <p:pic>
        <p:nvPicPr>
          <p:cNvPr id="12" name="Picture 11"/>
          <p:cNvPicPr>
            <a:picLocks noChangeAspect="1"/>
          </p:cNvPicPr>
          <p:nvPr/>
        </p:nvPicPr>
        <p:blipFill>
          <a:blip r:embed="rId3"/>
          <a:srcRect l="50691" t="64457" r="24378"/>
          <a:stretch/>
        </p:blipFill>
        <p:spPr>
          <a:xfrm>
            <a:off x="8629650" y="2057400"/>
            <a:ext cx="2849606" cy="3046948"/>
          </a:xfrm>
          <a:prstGeom prst="rect">
            <a:avLst/>
          </a:prstGeom>
        </p:spPr>
      </p:pic>
      <p:sp>
        <p:nvSpPr>
          <p:cNvPr id="4" name="text-226">
            <a:extLst>
              <a:ext uri="{FF2B5EF4-FFF2-40B4-BE49-F238E27FC236}">
                <a16:creationId xmlns:a16="http://schemas.microsoft.com/office/drawing/2014/main" id="{F652FBBA-7F7A-445F-AA9A-3C82F562FD6F}"/>
              </a:ext>
            </a:extLst>
          </p:cNvPr>
          <p:cNvSpPr>
            <a:spLocks noGrp="1"/>
          </p:cNvSpPr>
          <p:nvPr/>
        </p:nvSpPr>
        <p:spPr>
          <a:xfrm>
            <a:off x="628650" y="2124075"/>
            <a:ext cx="7572375" cy="2190750"/>
          </a:xfrm>
          <a:prstGeom prst="rect">
            <a:avLst/>
          </a:prstGeom>
          <a:noFill/>
          <a:ln w="0">
            <a:noFill/>
          </a:ln>
        </p:spPr>
        <p:txBody>
          <a:bodyPr lIns="0" tIns="0" rIns="0" bIns="0" anchor="t">
            <a:noAutofit/>
          </a:bodyPr>
          <a:lstStyle/>
          <a:p>
            <a:pPr algn="l">
              <a:lnSpc>
                <a:spcPct val="112000"/>
              </a:lnSpc>
              <a:buNone/>
              <a:defRPr sz="3300" b="0">
                <a:solidFill>
                  <a:srgbClr val="FFFFFF"/>
                </a:solidFill>
                <a:latin typeface="Nimbus Sans"/>
                <a:ea typeface="Nimbus Sans"/>
                <a:cs typeface="Nimbus Sans"/>
              </a:defRPr>
            </a:pPr>
            <a:r>
              <a:rPr sz="3300" b="0">
                <a:solidFill>
                  <a:srgbClr val="FFFFFF"/>
                </a:solidFill>
                <a:latin typeface="Nimbus Sans"/>
                <a:ea typeface="Nimbus Sans"/>
                <a:cs typeface="Nimbus Sans"/>
              </a:rPr>
              <a:t>Original scene</a:t>
            </a:r>
          </a:p>
          <a:p>
            <a:pPr algn="l">
              <a:lnSpc>
                <a:spcPct val="112000"/>
              </a:lnSpc>
              <a:buNone/>
              <a:defRPr sz="3300" b="0">
                <a:solidFill>
                  <a:srgbClr val="FFFFFF"/>
                </a:solidFill>
                <a:latin typeface="Nimbus Sans"/>
                <a:ea typeface="Nimbus Sans"/>
                <a:cs typeface="Nimbus Sans"/>
              </a:defRPr>
            </a:pPr>
            <a:r>
              <a:rPr sz="3300" b="0">
                <a:solidFill>
                  <a:srgbClr val="FFFFFF"/>
                </a:solidFill>
                <a:latin typeface="Nimbus Sans"/>
                <a:ea typeface="Nimbus Sans"/>
                <a:cs typeface="Nimbus Sans"/>
              </a:rPr>
              <a:t>One audience line</a:t>
            </a:r>
          </a:p>
          <a:p>
            <a:pPr algn="l">
              <a:lnSpc>
                <a:spcPct val="112000"/>
              </a:lnSpc>
              <a:buNone/>
              <a:defRPr sz="3300" b="0">
                <a:solidFill>
                  <a:srgbClr val="FFFFFF"/>
                </a:solidFill>
                <a:latin typeface="Nimbus Sans"/>
                <a:ea typeface="Nimbus Sans"/>
                <a:cs typeface="Nimbus Sans"/>
              </a:defRPr>
            </a:pPr>
            <a:r>
              <a:rPr sz="3300" b="0">
                <a:solidFill>
                  <a:srgbClr val="FFFFFF"/>
                </a:solidFill>
                <a:latin typeface="Nimbus Sans"/>
                <a:ea typeface="Nimbus Sans"/>
                <a:cs typeface="Nimbus Sans"/>
              </a:rPr>
              <a:t>Replay</a:t>
            </a:r>
          </a:p>
        </p:txBody>
      </p:sp>
      <p:sp>
        <p:nvSpPr>
          <p:cNvPr id="5" name="text-227">
            <a:extLst>
              <a:ext uri="{FF2B5EF4-FFF2-40B4-BE49-F238E27FC236}">
                <a16:creationId xmlns:a16="http://schemas.microsoft.com/office/drawing/2014/main" id="{BFD31283-368F-41B4-9B6A-A22925B77A90}"/>
              </a:ext>
            </a:extLst>
          </p:cNvPr>
          <p:cNvSpPr>
            <a:spLocks noGrp="1"/>
          </p:cNvSpPr>
          <p:nvPr/>
        </p:nvSpPr>
        <p:spPr>
          <a:xfrm>
            <a:off x="628650" y="4676775"/>
            <a:ext cx="7677150" cy="714375"/>
          </a:xfrm>
          <a:prstGeom prst="rect">
            <a:avLst/>
          </a:prstGeom>
          <a:noFill/>
          <a:ln w="0">
            <a:noFill/>
          </a:ln>
        </p:spPr>
        <p:txBody>
          <a:bodyPr lIns="0" tIns="0" rIns="0" bIns="0" anchor="t">
            <a:noAutofit/>
          </a:bodyPr>
          <a:lstStyle/>
          <a:p>
            <a:pPr algn="l">
              <a:lnSpc>
                <a:spcPct val="112000"/>
              </a:lnSpc>
              <a:buNone/>
              <a:defRPr sz="2250" b="1">
                <a:solidFill>
                  <a:srgbClr val="E4AD52"/>
                </a:solidFill>
                <a:latin typeface="Nimbus Sans"/>
                <a:ea typeface="Nimbus Sans"/>
                <a:cs typeface="Nimbus Sans"/>
              </a:defRPr>
            </a:pPr>
            <a:r>
              <a:rPr sz="2250" b="1">
                <a:solidFill>
                  <a:srgbClr val="E4AD52"/>
                </a:solidFill>
                <a:latin typeface="Nimbus Sans"/>
                <a:ea typeface="Nimbus Sans"/>
                <a:cs typeface="Nimbus Sans"/>
              </a:rPr>
              <a:t>What must happen for that line to be true?</a:t>
            </a:r>
          </a:p>
        </p:txBody>
      </p:sp>
      <p:sp>
        <p:nvSpPr>
          <p:cNvPr id="6" name="text-228">
            <a:extLst>
              <a:ext uri="{FF2B5EF4-FFF2-40B4-BE49-F238E27FC236}">
                <a16:creationId xmlns:a16="http://schemas.microsoft.com/office/drawing/2014/main" id="{E8ADBECE-308E-4C09-BBBC-DD167C80B8A3}"/>
              </a:ext>
            </a:extLst>
          </p:cNvPr>
          <p:cNvSpPr>
            <a:spLocks noGrp="1"/>
          </p:cNvSpPr>
          <p:nvPr/>
        </p:nvSpPr>
        <p:spPr>
          <a:xfrm>
            <a:off x="609600" y="5543550"/>
            <a:ext cx="10906125" cy="723900"/>
          </a:xfrm>
          <a:prstGeom prst="rect">
            <a:avLst/>
          </a:prstGeom>
          <a:noFill/>
          <a:ln w="0">
            <a:noFill/>
          </a:ln>
        </p:spPr>
        <p:txBody>
          <a:bodyPr lIns="0" tIns="0" rIns="0" bIns="0" anchor="t">
            <a:noAutofit/>
          </a:bodyPr>
          <a:lstStyle/>
          <a:p>
            <a:pPr algn="l">
              <a:lnSpc>
                <a:spcPct val="112000"/>
              </a:lnSpc>
              <a:buNone/>
              <a:defRPr sz="1725" b="0">
                <a:solidFill>
                  <a:srgbClr val="EAF0F6"/>
                </a:solidFill>
                <a:latin typeface="Nimbus Sans"/>
                <a:ea typeface="Nimbus Sans"/>
                <a:cs typeface="Nimbus Sans"/>
              </a:defRPr>
            </a:pPr>
            <a:r>
              <a:rPr sz="1725" b="0">
                <a:solidFill>
                  <a:srgbClr val="EAF0F6"/>
                </a:solidFill>
                <a:latin typeface="Nimbus Sans"/>
                <a:ea typeface="Nimbus Sans"/>
                <a:cs typeface="Nimbus Sans"/>
              </a:rPr>
              <a:t>“When we offer information without inspiration, people stop listening.”</a:t>
            </a:r>
          </a:p>
        </p:txBody>
      </p:sp>
      <p:sp>
        <p:nvSpPr>
          <p:cNvPr id="7" name="text-229">
            <a:extLst>
              <a:ext uri="{FF2B5EF4-FFF2-40B4-BE49-F238E27FC236}">
                <a16:creationId xmlns:a16="http://schemas.microsoft.com/office/drawing/2014/main" id="{63364972-187F-43F9-ACFA-D4FD914005F7}"/>
              </a:ext>
            </a:extLst>
          </p:cNvPr>
          <p:cNvSpPr>
            <a:spLocks noGrp="1"/>
          </p:cNvSpPr>
          <p:nvPr/>
        </p:nvSpPr>
        <p:spPr>
          <a:xfrm>
            <a:off x="609600" y="6305550"/>
            <a:ext cx="10906125" cy="352425"/>
          </a:xfrm>
          <a:prstGeom prst="rect">
            <a:avLst/>
          </a:prstGeom>
          <a:noFill/>
          <a:ln w="0">
            <a:noFill/>
          </a:ln>
        </p:spPr>
        <p:txBody>
          <a:bodyPr lIns="0" tIns="0" rIns="0" bIns="0" anchor="t">
            <a:noAutofit/>
          </a:bodyPr>
          <a:lstStyle/>
          <a:p>
            <a:pPr algn="l">
              <a:lnSpc>
                <a:spcPct val="112000"/>
              </a:lnSpc>
              <a:buNone/>
              <a:defRPr sz="1275" b="0">
                <a:solidFill>
                  <a:srgbClr val="B9CBDD"/>
                </a:solidFill>
                <a:latin typeface="Nimbus Sans"/>
                <a:ea typeface="Nimbus Sans"/>
                <a:cs typeface="Nimbus Sans"/>
              </a:defRPr>
            </a:pPr>
            <a:r>
              <a:rPr sz="1275" b="0">
                <a:solidFill>
                  <a:srgbClr val="B9CBDD"/>
                </a:solidFill>
                <a:latin typeface="Nimbus Sans"/>
                <a:ea typeface="Nimbus Sans"/>
                <a:cs typeface="Nimbus Sans"/>
              </a:rPr>
              <a:t>Living Clean, Chapter Seven</a:t>
            </a:r>
          </a:p>
        </p:txBody>
      </p:sp>
    </p:spTree>
    <p:extLst>
      <p:ext uri="{BB962C8B-B14F-4D97-AF65-F5344CB8AC3E}">
        <p14:creationId xmlns:p14="http://schemas.microsoft.com/office/powerpoint/2010/main" val="1949506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 name="text-131">
            <a:extLst>
              <a:ext uri="{FF2B5EF4-FFF2-40B4-BE49-F238E27FC236}">
                <a16:creationId xmlns:a16="http://schemas.microsoft.com/office/drawing/2014/main" id="{112774A9-7CDF-4C5E-A98C-69DF6EAE172B}"/>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What changed in the replay?</a:t>
            </a:r>
          </a:p>
        </p:txBody>
      </p:sp>
      <p:sp>
        <p:nvSpPr>
          <p:cNvPr id="2" name="text-132">
            <a:extLst>
              <a:ext uri="{FF2B5EF4-FFF2-40B4-BE49-F238E27FC236}">
                <a16:creationId xmlns:a16="http://schemas.microsoft.com/office/drawing/2014/main" id="{4917D97E-BFE4-40CF-B7D0-7476F5FD9F13}"/>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39</a:t>
            </a:r>
          </a:p>
        </p:txBody>
      </p:sp>
      <p:pic>
        <p:nvPicPr>
          <p:cNvPr id="12" name="Picture 11"/>
          <p:cNvPicPr>
            <a:picLocks noChangeAspect="1"/>
          </p:cNvPicPr>
          <p:nvPr/>
        </p:nvPicPr>
        <p:blipFill>
          <a:blip r:embed="rId3"/>
          <a:srcRect l="50000" b="50000"/>
          <a:stretch/>
        </p:blipFill>
        <p:spPr>
          <a:xfrm>
            <a:off x="8705850" y="2171700"/>
            <a:ext cx="2771775" cy="1847850"/>
          </a:xfrm>
          <a:prstGeom prst="rect">
            <a:avLst/>
          </a:prstGeom>
        </p:spPr>
      </p:pic>
      <p:sp>
        <p:nvSpPr>
          <p:cNvPr id="4" name="text-133">
            <a:extLst>
              <a:ext uri="{FF2B5EF4-FFF2-40B4-BE49-F238E27FC236}">
                <a16:creationId xmlns:a16="http://schemas.microsoft.com/office/drawing/2014/main" id="{36C7C037-3F8D-4FF7-A30D-AFDD01F4F463}"/>
              </a:ext>
            </a:extLst>
          </p:cNvPr>
          <p:cNvSpPr>
            <a:spLocks noGrp="1"/>
          </p:cNvSpPr>
          <p:nvPr/>
        </p:nvSpPr>
        <p:spPr>
          <a:xfrm>
            <a:off x="619125" y="20764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changed when the member answered?</a:t>
            </a:r>
          </a:p>
        </p:txBody>
      </p:sp>
      <p:sp>
        <p:nvSpPr>
          <p:cNvPr id="5" name="text-134">
            <a:extLst>
              <a:ext uri="{FF2B5EF4-FFF2-40B4-BE49-F238E27FC236}">
                <a16:creationId xmlns:a16="http://schemas.microsoft.com/office/drawing/2014/main" id="{6D384E1F-7527-4AAB-A617-409B988C73AB}"/>
              </a:ext>
            </a:extLst>
          </p:cNvPr>
          <p:cNvSpPr>
            <a:spLocks noGrp="1"/>
          </p:cNvSpPr>
          <p:nvPr/>
        </p:nvSpPr>
        <p:spPr>
          <a:xfrm>
            <a:off x="619125" y="28194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Did their concern or idea shape the response?</a:t>
            </a:r>
          </a:p>
        </p:txBody>
      </p:sp>
      <p:sp>
        <p:nvSpPr>
          <p:cNvPr id="6" name="text-135">
            <a:extLst>
              <a:ext uri="{FF2B5EF4-FFF2-40B4-BE49-F238E27FC236}">
                <a16:creationId xmlns:a16="http://schemas.microsoft.com/office/drawing/2014/main" id="{336823D7-6699-4DA3-8526-9BB3202013FD}"/>
              </a:ext>
            </a:extLst>
          </p:cNvPr>
          <p:cNvSpPr>
            <a:spLocks noGrp="1"/>
          </p:cNvSpPr>
          <p:nvPr/>
        </p:nvSpPr>
        <p:spPr>
          <a:xfrm>
            <a:off x="619125" y="35623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action makes the better words true?</a:t>
            </a:r>
          </a:p>
        </p:txBody>
      </p:sp>
      <p:sp>
        <p:nvSpPr>
          <p:cNvPr id="7" name="text-136">
            <a:extLst>
              <a:ext uri="{FF2B5EF4-FFF2-40B4-BE49-F238E27FC236}">
                <a16:creationId xmlns:a16="http://schemas.microsoft.com/office/drawing/2014/main" id="{59FD1175-5094-425D-92BB-70F45DEAE5A2}"/>
              </a:ext>
            </a:extLst>
          </p:cNvPr>
          <p:cNvSpPr>
            <a:spLocks noGrp="1"/>
          </p:cNvSpPr>
          <p:nvPr/>
        </p:nvSpPr>
        <p:spPr>
          <a:xfrm>
            <a:off x="619125" y="43053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still needs another conversation?</a:t>
            </a:r>
          </a:p>
        </p:txBody>
      </p:sp>
      <p:sp>
        <p:nvSpPr>
          <p:cNvPr id="8" name="text-137">
            <a:extLst>
              <a:ext uri="{FF2B5EF4-FFF2-40B4-BE49-F238E27FC236}">
                <a16:creationId xmlns:a16="http://schemas.microsoft.com/office/drawing/2014/main" id="{6799BE79-CF10-4F9E-A30F-1F21CF147A8E}"/>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“The principle of humility also applies to the boards and committees spoken of in our Ninth Tradition.”</a:t>
            </a:r>
          </a:p>
        </p:txBody>
      </p:sp>
      <p:sp>
        <p:nvSpPr>
          <p:cNvPr id="9" name="text-138">
            <a:extLst>
              <a:ext uri="{FF2B5EF4-FFF2-40B4-BE49-F238E27FC236}">
                <a16:creationId xmlns:a16="http://schemas.microsoft.com/office/drawing/2014/main" id="{642B7A0C-840F-44A6-8ECB-2A5E13FF9D97}"/>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It Works: How and Why, Tradition Nine</a:t>
            </a:r>
          </a:p>
        </p:txBody>
      </p:sp>
    </p:spTree>
    <p:extLst>
      <p:ext uri="{BB962C8B-B14F-4D97-AF65-F5344CB8AC3E}">
        <p14:creationId xmlns:p14="http://schemas.microsoft.com/office/powerpoint/2010/main" val="18697347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text-238">
            <a:extLst>
              <a:ext uri="{FF2B5EF4-FFF2-40B4-BE49-F238E27FC236}">
                <a16:creationId xmlns:a16="http://schemas.microsoft.com/office/drawing/2014/main" id="{E50411DD-2ACB-460B-94B3-11EDD45C237A}"/>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One beginning you can picture</a:t>
            </a:r>
          </a:p>
        </p:txBody>
      </p:sp>
      <p:sp>
        <p:nvSpPr>
          <p:cNvPr id="2" name="text-239">
            <a:extLst>
              <a:ext uri="{FF2B5EF4-FFF2-40B4-BE49-F238E27FC236}">
                <a16:creationId xmlns:a16="http://schemas.microsoft.com/office/drawing/2014/main" id="{DE652D40-0A02-4C84-B40F-D5B91B162ED3}"/>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40</a:t>
            </a:r>
          </a:p>
        </p:txBody>
      </p:sp>
      <p:pic>
        <p:nvPicPr>
          <p:cNvPr id="15" name="Picture 14"/>
          <p:cNvPicPr>
            <a:picLocks noChangeAspect="1"/>
          </p:cNvPicPr>
          <p:nvPr/>
        </p:nvPicPr>
        <p:blipFill>
          <a:blip r:embed="rId3"/>
          <a:srcRect l="75967" t="64457"/>
          <a:stretch/>
        </p:blipFill>
        <p:spPr>
          <a:xfrm>
            <a:off x="8705850" y="2590800"/>
            <a:ext cx="2664579" cy="2955539"/>
          </a:xfrm>
          <a:prstGeom prst="rect">
            <a:avLst/>
          </a:prstGeom>
        </p:spPr>
      </p:pic>
      <p:sp>
        <p:nvSpPr>
          <p:cNvPr id="4" name="text-240">
            <a:extLst>
              <a:ext uri="{FF2B5EF4-FFF2-40B4-BE49-F238E27FC236}">
                <a16:creationId xmlns:a16="http://schemas.microsoft.com/office/drawing/2014/main" id="{DB275B9E-AAF6-4F65-BFAB-D8C0B5BFFE65}"/>
              </a:ext>
            </a:extLst>
          </p:cNvPr>
          <p:cNvSpPr>
            <a:spLocks noGrp="1"/>
          </p:cNvSpPr>
          <p:nvPr/>
        </p:nvSpPr>
        <p:spPr>
          <a:xfrm>
            <a:off x="619125" y="2076450"/>
            <a:ext cx="7667625" cy="5715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The need I want to understand is _____.</a:t>
            </a:r>
          </a:p>
        </p:txBody>
      </p:sp>
      <p:sp>
        <p:nvSpPr>
          <p:cNvPr id="5" name="text-241">
            <a:extLst>
              <a:ext uri="{FF2B5EF4-FFF2-40B4-BE49-F238E27FC236}">
                <a16:creationId xmlns:a16="http://schemas.microsoft.com/office/drawing/2014/main" id="{FC7B6E0B-AA26-4497-B77F-61C4FB562358}"/>
              </a:ext>
            </a:extLst>
          </p:cNvPr>
          <p:cNvSpPr>
            <a:spLocks noGrp="1"/>
          </p:cNvSpPr>
          <p:nvPr/>
        </p:nvSpPr>
        <p:spPr>
          <a:xfrm>
            <a:off x="619125" y="2686050"/>
            <a:ext cx="7667625" cy="5715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The people I need to hear from are _____.</a:t>
            </a:r>
          </a:p>
        </p:txBody>
      </p:sp>
      <p:sp>
        <p:nvSpPr>
          <p:cNvPr id="6" name="text-242">
            <a:extLst>
              <a:ext uri="{FF2B5EF4-FFF2-40B4-BE49-F238E27FC236}">
                <a16:creationId xmlns:a16="http://schemas.microsoft.com/office/drawing/2014/main" id="{731ABC90-6ECA-43C1-AC68-4864054981DA}"/>
              </a:ext>
            </a:extLst>
          </p:cNvPr>
          <p:cNvSpPr>
            <a:spLocks noGrp="1"/>
          </p:cNvSpPr>
          <p:nvPr/>
        </p:nvSpPr>
        <p:spPr>
          <a:xfrm>
            <a:off x="619125" y="3295650"/>
            <a:ext cx="7667625" cy="5715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My opening question will be _____.</a:t>
            </a:r>
          </a:p>
        </p:txBody>
      </p:sp>
      <p:sp>
        <p:nvSpPr>
          <p:cNvPr id="7" name="text-243">
            <a:extLst>
              <a:ext uri="{FF2B5EF4-FFF2-40B4-BE49-F238E27FC236}">
                <a16:creationId xmlns:a16="http://schemas.microsoft.com/office/drawing/2014/main" id="{CAC75887-2FF7-4E47-844F-CBA5F5B1F96C}"/>
              </a:ext>
            </a:extLst>
          </p:cNvPr>
          <p:cNvSpPr>
            <a:spLocks noGrp="1"/>
          </p:cNvSpPr>
          <p:nvPr/>
        </p:nvSpPr>
        <p:spPr>
          <a:xfrm>
            <a:off x="619125" y="3905250"/>
            <a:ext cx="7667625" cy="5715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What I can honestly offer is _____.</a:t>
            </a:r>
          </a:p>
        </p:txBody>
      </p:sp>
      <p:sp>
        <p:nvSpPr>
          <p:cNvPr id="8" name="text-244">
            <a:extLst>
              <a:ext uri="{FF2B5EF4-FFF2-40B4-BE49-F238E27FC236}">
                <a16:creationId xmlns:a16="http://schemas.microsoft.com/office/drawing/2014/main" id="{5A39D3C4-F811-49D0-8023-586C12FB77ED}"/>
              </a:ext>
            </a:extLst>
          </p:cNvPr>
          <p:cNvSpPr>
            <a:spLocks noGrp="1"/>
          </p:cNvSpPr>
          <p:nvPr/>
        </p:nvSpPr>
        <p:spPr>
          <a:xfrm>
            <a:off x="619125" y="4514850"/>
            <a:ext cx="7667625" cy="571500"/>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When and with whom will I check back?</a:t>
            </a:r>
          </a:p>
        </p:txBody>
      </p:sp>
      <p:sp>
        <p:nvSpPr>
          <p:cNvPr id="9" name="text-245">
            <a:extLst>
              <a:ext uri="{FF2B5EF4-FFF2-40B4-BE49-F238E27FC236}">
                <a16:creationId xmlns:a16="http://schemas.microsoft.com/office/drawing/2014/main" id="{6BDB2767-B067-4576-9753-E551C8607B4A}"/>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“What are my values? Which ones am I committed to living by, and how?”</a:t>
            </a:r>
          </a:p>
        </p:txBody>
      </p:sp>
      <p:sp>
        <p:nvSpPr>
          <p:cNvPr id="10" name="text-246">
            <a:extLst>
              <a:ext uri="{FF2B5EF4-FFF2-40B4-BE49-F238E27FC236}">
                <a16:creationId xmlns:a16="http://schemas.microsoft.com/office/drawing/2014/main" id="{215E623D-25EC-41C4-9A54-AE4D3354B416}"/>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The Narcotics Anonymous Step Working Guides, Step Four</a:t>
            </a:r>
          </a:p>
        </p:txBody>
      </p:sp>
    </p:spTree>
    <p:extLst>
      <p:ext uri="{BB962C8B-B14F-4D97-AF65-F5344CB8AC3E}">
        <p14:creationId xmlns:p14="http://schemas.microsoft.com/office/powerpoint/2010/main" val="181034294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ext-247">
            <a:extLst>
              <a:ext uri="{FF2B5EF4-FFF2-40B4-BE49-F238E27FC236}">
                <a16:creationId xmlns:a16="http://schemas.microsoft.com/office/drawing/2014/main" id="{1902F5C4-4012-47E4-96C6-EC719EB02E79}"/>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102D4D"/>
                </a:solidFill>
                <a:latin typeface="Nimbus Sans"/>
                <a:ea typeface="Nimbus Sans"/>
                <a:cs typeface="Nimbus Sans"/>
              </a:defRPr>
            </a:pPr>
            <a:r>
              <a:rPr sz="3825" b="1">
                <a:solidFill>
                  <a:srgbClr val="102D4D"/>
                </a:solidFill>
                <a:latin typeface="Nimbus Sans"/>
                <a:ea typeface="Nimbus Sans"/>
                <a:cs typeface="Nimbus Sans"/>
              </a:rPr>
              <a:t>What feels more possible now?</a:t>
            </a:r>
          </a:p>
        </p:txBody>
      </p:sp>
      <p:sp>
        <p:nvSpPr>
          <p:cNvPr id="2" name="text-248">
            <a:extLst>
              <a:ext uri="{FF2B5EF4-FFF2-40B4-BE49-F238E27FC236}">
                <a16:creationId xmlns:a16="http://schemas.microsoft.com/office/drawing/2014/main" id="{C396F58A-4CD8-4C2D-B851-513CE70EFA29}"/>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53677A"/>
                </a:solidFill>
                <a:latin typeface="Nimbus Sans"/>
                <a:ea typeface="Nimbus Sans"/>
                <a:cs typeface="Nimbus Sans"/>
              </a:defRPr>
            </a:pPr>
            <a:r>
              <a:rPr sz="1125" b="0">
                <a:solidFill>
                  <a:srgbClr val="53677A"/>
                </a:solidFill>
                <a:latin typeface="Nimbus Sans"/>
                <a:ea typeface="Nimbus Sans"/>
                <a:cs typeface="Nimbus Sans"/>
              </a:rPr>
              <a:t>41</a:t>
            </a:r>
          </a:p>
        </p:txBody>
      </p:sp>
      <p:pic>
        <p:nvPicPr>
          <p:cNvPr id="13" name="Picture 12"/>
          <p:cNvPicPr>
            <a:picLocks noChangeAspect="1"/>
          </p:cNvPicPr>
          <p:nvPr/>
        </p:nvPicPr>
        <p:blipFill>
          <a:blip r:embed="rId3"/>
          <a:srcRect t="50000" r="50000"/>
          <a:stretch/>
        </p:blipFill>
        <p:spPr>
          <a:xfrm>
            <a:off x="8705850" y="2171700"/>
            <a:ext cx="2771775" cy="1847850"/>
          </a:xfrm>
          <a:prstGeom prst="rect">
            <a:avLst/>
          </a:prstGeom>
        </p:spPr>
      </p:pic>
      <p:sp>
        <p:nvSpPr>
          <p:cNvPr id="4" name="text-249">
            <a:extLst>
              <a:ext uri="{FF2B5EF4-FFF2-40B4-BE49-F238E27FC236}">
                <a16:creationId xmlns:a16="http://schemas.microsoft.com/office/drawing/2014/main" id="{C2AC2376-9EB2-48B4-8249-2A5A5440DA5E}"/>
              </a:ext>
            </a:extLst>
          </p:cNvPr>
          <p:cNvSpPr>
            <a:spLocks noGrp="1"/>
          </p:cNvSpPr>
          <p:nvPr/>
        </p:nvSpPr>
        <p:spPr>
          <a:xfrm>
            <a:off x="619125" y="20764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did another team help you see?</a:t>
            </a:r>
          </a:p>
        </p:txBody>
      </p:sp>
      <p:sp>
        <p:nvSpPr>
          <p:cNvPr id="5" name="text-250">
            <a:extLst>
              <a:ext uri="{FF2B5EF4-FFF2-40B4-BE49-F238E27FC236}">
                <a16:creationId xmlns:a16="http://schemas.microsoft.com/office/drawing/2014/main" id="{73263F94-9A4A-4765-A537-E28B729CF69A}"/>
              </a:ext>
            </a:extLst>
          </p:cNvPr>
          <p:cNvSpPr>
            <a:spLocks noGrp="1"/>
          </p:cNvSpPr>
          <p:nvPr/>
        </p:nvSpPr>
        <p:spPr>
          <a:xfrm>
            <a:off x="619125" y="281940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deserves a different conversation at home?</a:t>
            </a:r>
          </a:p>
        </p:txBody>
      </p:sp>
      <p:sp>
        <p:nvSpPr>
          <p:cNvPr id="6" name="text-251">
            <a:extLst>
              <a:ext uri="{FF2B5EF4-FFF2-40B4-BE49-F238E27FC236}">
                <a16:creationId xmlns:a16="http://schemas.microsoft.com/office/drawing/2014/main" id="{05D14B7A-3F4E-4CB2-BC71-3719AA83C906}"/>
              </a:ext>
            </a:extLst>
          </p:cNvPr>
          <p:cNvSpPr>
            <a:spLocks noGrp="1"/>
          </p:cNvSpPr>
          <p:nvPr/>
        </p:nvSpPr>
        <p:spPr>
          <a:xfrm>
            <a:off x="619125" y="3562350"/>
            <a:ext cx="7762875" cy="704850"/>
          </a:xfrm>
          <a:prstGeom prst="rect">
            <a:avLst/>
          </a:prstGeom>
          <a:noFill/>
          <a:ln w="0">
            <a:noFill/>
          </a:ln>
        </p:spPr>
        <p:txBody>
          <a:bodyPr lIns="0" tIns="0" rIns="0" bIns="0" anchor="t">
            <a:noAutofit/>
          </a:bodyPr>
          <a:lstStyle/>
          <a:p>
            <a:pPr algn="l">
              <a:lnSpc>
                <a:spcPct val="112000"/>
              </a:lnSpc>
              <a:buNone/>
              <a:defRPr sz="2400" b="0">
                <a:solidFill>
                  <a:srgbClr val="102D4D"/>
                </a:solidFill>
                <a:latin typeface="Nimbus Sans"/>
                <a:ea typeface="Nimbus Sans"/>
                <a:cs typeface="Nimbus Sans"/>
              </a:defRPr>
            </a:pPr>
            <a:r>
              <a:rPr sz="2400" b="0">
                <a:solidFill>
                  <a:srgbClr val="102D4D"/>
                </a:solidFill>
                <a:latin typeface="Nimbus Sans"/>
                <a:ea typeface="Nimbus Sans"/>
                <a:cs typeface="Nimbus Sans"/>
              </a:rPr>
              <a:t>What still needs help?</a:t>
            </a:r>
          </a:p>
        </p:txBody>
      </p:sp>
      <p:sp>
        <p:nvSpPr>
          <p:cNvPr id="7" name="text-252">
            <a:extLst>
              <a:ext uri="{FF2B5EF4-FFF2-40B4-BE49-F238E27FC236}">
                <a16:creationId xmlns:a16="http://schemas.microsoft.com/office/drawing/2014/main" id="{B8BB493A-72B2-4C3F-8A64-F7F2279A5F01}"/>
              </a:ext>
            </a:extLst>
          </p:cNvPr>
          <p:cNvSpPr>
            <a:spLocks noGrp="1"/>
          </p:cNvSpPr>
          <p:nvPr/>
        </p:nvSpPr>
        <p:spPr>
          <a:xfrm>
            <a:off x="609600" y="5619750"/>
            <a:ext cx="10906125" cy="723900"/>
          </a:xfrm>
          <a:prstGeom prst="rect">
            <a:avLst/>
          </a:prstGeom>
          <a:noFill/>
          <a:ln w="0">
            <a:noFill/>
          </a:ln>
        </p:spPr>
        <p:txBody>
          <a:bodyPr lIns="0" tIns="0" rIns="0" bIns="0" anchor="t">
            <a:noAutofit/>
          </a:bodyPr>
          <a:lstStyle/>
          <a:p>
            <a:pPr algn="l">
              <a:lnSpc>
                <a:spcPct val="112000"/>
              </a:lnSpc>
              <a:buNone/>
              <a:defRPr sz="1725" b="0">
                <a:solidFill>
                  <a:srgbClr val="174C7C"/>
                </a:solidFill>
                <a:latin typeface="Nimbus Sans"/>
                <a:ea typeface="Nimbus Sans"/>
                <a:cs typeface="Nimbus Sans"/>
              </a:defRPr>
            </a:pPr>
            <a:r>
              <a:rPr sz="1725" b="0">
                <a:solidFill>
                  <a:srgbClr val="174C7C"/>
                </a:solidFill>
                <a:latin typeface="Nimbus Sans"/>
                <a:ea typeface="Nimbus Sans"/>
                <a:cs typeface="Nimbus Sans"/>
              </a:rPr>
              <a:t>“My experience with recovery may be valuable, but it doesn’t mean I am more valuable than other addicts.”</a:t>
            </a:r>
          </a:p>
        </p:txBody>
      </p:sp>
      <p:sp>
        <p:nvSpPr>
          <p:cNvPr id="8" name="text-253">
            <a:extLst>
              <a:ext uri="{FF2B5EF4-FFF2-40B4-BE49-F238E27FC236}">
                <a16:creationId xmlns:a16="http://schemas.microsoft.com/office/drawing/2014/main" id="{396D1918-D6C3-4752-B9B3-363A8B391C7C}"/>
              </a:ext>
            </a:extLst>
          </p:cNvPr>
          <p:cNvSpPr>
            <a:spLocks noGrp="1"/>
          </p:cNvSpPr>
          <p:nvPr/>
        </p:nvSpPr>
        <p:spPr>
          <a:xfrm>
            <a:off x="609600" y="6381750"/>
            <a:ext cx="10906125"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A Spiritual Principle a Day, January 15</a:t>
            </a:r>
          </a:p>
        </p:txBody>
      </p:sp>
    </p:spTree>
    <p:extLst>
      <p:ext uri="{BB962C8B-B14F-4D97-AF65-F5344CB8AC3E}">
        <p14:creationId xmlns:p14="http://schemas.microsoft.com/office/powerpoint/2010/main" val="1266911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02D4D"/>
        </a:solidFill>
        <a:effectLst/>
      </p:bgPr>
    </p:bg>
    <p:spTree>
      <p:nvGrpSpPr>
        <p:cNvPr id="1" name=""/>
        <p:cNvGrpSpPr/>
        <p:nvPr/>
      </p:nvGrpSpPr>
      <p:grpSpPr>
        <a:xfrm>
          <a:off x="0" y="0"/>
          <a:ext cx="0" cy="0"/>
          <a:chOff x="0" y="0"/>
          <a:chExt cx="0" cy="0"/>
        </a:xfrm>
      </p:grpSpPr>
      <p:sp>
        <p:nvSpPr>
          <p:cNvPr id="7" name="text-254">
            <a:extLst>
              <a:ext uri="{FF2B5EF4-FFF2-40B4-BE49-F238E27FC236}">
                <a16:creationId xmlns:a16="http://schemas.microsoft.com/office/drawing/2014/main" id="{8FEB3402-3F7B-4C96-BBBB-8ACE41676098}"/>
              </a:ext>
            </a:extLst>
          </p:cNvPr>
          <p:cNvSpPr>
            <a:spLocks noGrp="1"/>
          </p:cNvSpPr>
          <p:nvPr/>
        </p:nvSpPr>
        <p:spPr>
          <a:xfrm>
            <a:off x="609600" y="619125"/>
            <a:ext cx="10953750" cy="1190625"/>
          </a:xfrm>
          <a:prstGeom prst="rect">
            <a:avLst/>
          </a:prstGeom>
          <a:noFill/>
          <a:ln w="0">
            <a:noFill/>
          </a:ln>
        </p:spPr>
        <p:txBody>
          <a:bodyPr lIns="0" tIns="0" rIns="0" bIns="0" anchor="t">
            <a:noAutofit/>
          </a:bodyPr>
          <a:lstStyle/>
          <a:p>
            <a:pPr algn="l">
              <a:lnSpc>
                <a:spcPct val="112000"/>
              </a:lnSpc>
              <a:buNone/>
              <a:defRPr sz="3825" b="1">
                <a:solidFill>
                  <a:srgbClr val="FFFFFF"/>
                </a:solidFill>
                <a:latin typeface="Nimbus Sans"/>
                <a:ea typeface="Nimbus Sans"/>
                <a:cs typeface="Nimbus Sans"/>
              </a:defRPr>
            </a:pPr>
            <a:r>
              <a:rPr sz="3825" b="1">
                <a:solidFill>
                  <a:srgbClr val="FFFFFF"/>
                </a:solidFill>
                <a:latin typeface="Nimbus Sans"/>
                <a:ea typeface="Nimbus Sans"/>
                <a:cs typeface="Nimbus Sans"/>
              </a:rPr>
              <a:t>Hope has a next step</a:t>
            </a:r>
          </a:p>
        </p:txBody>
      </p:sp>
      <p:sp>
        <p:nvSpPr>
          <p:cNvPr id="2" name="text-255">
            <a:extLst>
              <a:ext uri="{FF2B5EF4-FFF2-40B4-BE49-F238E27FC236}">
                <a16:creationId xmlns:a16="http://schemas.microsoft.com/office/drawing/2014/main" id="{4ACAAD21-190B-4F2F-83A8-0416AC7B22FC}"/>
              </a:ext>
            </a:extLst>
          </p:cNvPr>
          <p:cNvSpPr>
            <a:spLocks noGrp="1"/>
          </p:cNvSpPr>
          <p:nvPr/>
        </p:nvSpPr>
        <p:spPr>
          <a:xfrm>
            <a:off x="11334750" y="6486525"/>
            <a:ext cx="428625" cy="228600"/>
          </a:xfrm>
          <a:prstGeom prst="rect">
            <a:avLst/>
          </a:prstGeom>
          <a:noFill/>
          <a:ln w="0">
            <a:noFill/>
          </a:ln>
        </p:spPr>
        <p:txBody>
          <a:bodyPr lIns="0" tIns="0" rIns="0" bIns="0" anchor="t">
            <a:noAutofit/>
          </a:bodyPr>
          <a:lstStyle/>
          <a:p>
            <a:pPr algn="r">
              <a:lnSpc>
                <a:spcPct val="112000"/>
              </a:lnSpc>
              <a:buNone/>
              <a:defRPr sz="1125" b="0">
                <a:solidFill>
                  <a:srgbClr val="B9CBDD"/>
                </a:solidFill>
                <a:latin typeface="Nimbus Sans"/>
                <a:ea typeface="Nimbus Sans"/>
                <a:cs typeface="Nimbus Sans"/>
              </a:defRPr>
            </a:pPr>
            <a:r>
              <a:rPr sz="1125" b="0">
                <a:solidFill>
                  <a:srgbClr val="B9CBDD"/>
                </a:solidFill>
                <a:latin typeface="Nimbus Sans"/>
                <a:ea typeface="Nimbus Sans"/>
                <a:cs typeface="Nimbus Sans"/>
              </a:rPr>
              <a:t>42</a:t>
            </a:r>
          </a:p>
        </p:txBody>
      </p:sp>
      <p:pic>
        <p:nvPicPr>
          <p:cNvPr id="11" name="Picture 10"/>
          <p:cNvPicPr>
            <a:picLocks noChangeAspect="1"/>
          </p:cNvPicPr>
          <p:nvPr/>
        </p:nvPicPr>
        <p:blipFill>
          <a:blip r:embed="rId3"/>
          <a:srcRect l="50000" t="50000"/>
          <a:stretch/>
        </p:blipFill>
        <p:spPr>
          <a:xfrm>
            <a:off x="8429625" y="2619375"/>
            <a:ext cx="3143250" cy="2095500"/>
          </a:xfrm>
          <a:prstGeom prst="rect">
            <a:avLst/>
          </a:prstGeom>
        </p:spPr>
      </p:pic>
      <p:sp>
        <p:nvSpPr>
          <p:cNvPr id="4" name="text-256">
            <a:extLst>
              <a:ext uri="{FF2B5EF4-FFF2-40B4-BE49-F238E27FC236}">
                <a16:creationId xmlns:a16="http://schemas.microsoft.com/office/drawing/2014/main" id="{F9381F18-A1E6-4E55-9438-24353EBCF1F2}"/>
              </a:ext>
            </a:extLst>
          </p:cNvPr>
          <p:cNvSpPr>
            <a:spLocks noGrp="1"/>
          </p:cNvSpPr>
          <p:nvPr/>
        </p:nvSpPr>
        <p:spPr>
          <a:xfrm>
            <a:off x="619125" y="2124075"/>
            <a:ext cx="7429500" cy="2190750"/>
          </a:xfrm>
          <a:prstGeom prst="rect">
            <a:avLst/>
          </a:prstGeom>
          <a:noFill/>
          <a:ln w="0">
            <a:noFill/>
          </a:ln>
        </p:spPr>
        <p:txBody>
          <a:bodyPr lIns="0" tIns="0" rIns="0" bIns="0" anchor="t">
            <a:noAutofit/>
          </a:bodyPr>
          <a:lstStyle/>
          <a:p>
            <a:pPr algn="l">
              <a:lnSpc>
                <a:spcPct val="112000"/>
              </a:lnSpc>
              <a:buNone/>
              <a:defRPr sz="3675" b="1">
                <a:solidFill>
                  <a:srgbClr val="FFFFFF"/>
                </a:solidFill>
                <a:latin typeface="Nimbus Sans"/>
                <a:ea typeface="Nimbus Sans"/>
                <a:cs typeface="Nimbus Sans"/>
              </a:defRPr>
            </a:pPr>
            <a:r>
              <a:rPr sz="3675" b="1">
                <a:solidFill>
                  <a:srgbClr val="FFFFFF"/>
                </a:solidFill>
                <a:latin typeface="Nimbus Sans"/>
                <a:ea typeface="Nimbus Sans"/>
                <a:cs typeface="Nimbus Sans"/>
              </a:rPr>
              <a:t>“The difference between wishing and hoping is that hope lets me see a way forward.”</a:t>
            </a:r>
          </a:p>
        </p:txBody>
      </p:sp>
      <p:sp>
        <p:nvSpPr>
          <p:cNvPr id="5" name="text-257">
            <a:extLst>
              <a:ext uri="{FF2B5EF4-FFF2-40B4-BE49-F238E27FC236}">
                <a16:creationId xmlns:a16="http://schemas.microsoft.com/office/drawing/2014/main" id="{3D16FA9D-8C15-4627-852D-F4643625391C}"/>
              </a:ext>
            </a:extLst>
          </p:cNvPr>
          <p:cNvSpPr>
            <a:spLocks noGrp="1"/>
          </p:cNvSpPr>
          <p:nvPr/>
        </p:nvSpPr>
        <p:spPr>
          <a:xfrm>
            <a:off x="628650" y="4619625"/>
            <a:ext cx="7524750" cy="409575"/>
          </a:xfrm>
          <a:prstGeom prst="rect">
            <a:avLst/>
          </a:prstGeom>
          <a:noFill/>
          <a:ln w="0">
            <a:noFill/>
          </a:ln>
        </p:spPr>
        <p:txBody>
          <a:bodyPr lIns="0" tIns="0" rIns="0" bIns="0" anchor="t">
            <a:noAutofit/>
          </a:bodyPr>
          <a:lstStyle/>
          <a:p>
            <a:pPr algn="l">
              <a:lnSpc>
                <a:spcPct val="112000"/>
              </a:lnSpc>
              <a:buNone/>
              <a:defRPr sz="1425" b="0">
                <a:solidFill>
                  <a:srgbClr val="B9CBDD"/>
                </a:solidFill>
                <a:latin typeface="Nimbus Sans"/>
                <a:ea typeface="Nimbus Sans"/>
                <a:cs typeface="Nimbus Sans"/>
              </a:defRPr>
            </a:pPr>
            <a:r>
              <a:rPr sz="1425" b="0">
                <a:solidFill>
                  <a:srgbClr val="B9CBDD"/>
                </a:solidFill>
                <a:latin typeface="Nimbus Sans"/>
                <a:ea typeface="Nimbus Sans"/>
                <a:cs typeface="Nimbus Sans"/>
              </a:rPr>
              <a:t>A Spiritual Principle a Day, January 26</a:t>
            </a:r>
          </a:p>
        </p:txBody>
      </p:sp>
      <p:sp>
        <p:nvSpPr>
          <p:cNvPr id="6" name="text-258">
            <a:extLst>
              <a:ext uri="{FF2B5EF4-FFF2-40B4-BE49-F238E27FC236}">
                <a16:creationId xmlns:a16="http://schemas.microsoft.com/office/drawing/2014/main" id="{D7818F44-3C56-4DA2-86FA-FD911C68C137}"/>
              </a:ext>
            </a:extLst>
          </p:cNvPr>
          <p:cNvSpPr>
            <a:spLocks noGrp="1"/>
          </p:cNvSpPr>
          <p:nvPr/>
        </p:nvSpPr>
        <p:spPr>
          <a:xfrm>
            <a:off x="628650" y="5476875"/>
            <a:ext cx="7620000" cy="571500"/>
          </a:xfrm>
          <a:prstGeom prst="rect">
            <a:avLst/>
          </a:prstGeom>
          <a:noFill/>
          <a:ln w="0">
            <a:noFill/>
          </a:ln>
        </p:spPr>
        <p:txBody>
          <a:bodyPr lIns="0" tIns="0" rIns="0" bIns="0" anchor="t">
            <a:noAutofit/>
          </a:bodyPr>
          <a:lstStyle/>
          <a:p>
            <a:pPr algn="l">
              <a:lnSpc>
                <a:spcPct val="112000"/>
              </a:lnSpc>
              <a:buNone/>
              <a:defRPr sz="2400" b="0">
                <a:solidFill>
                  <a:srgbClr val="E4AD52"/>
                </a:solidFill>
                <a:latin typeface="Nimbus Sans"/>
                <a:ea typeface="Nimbus Sans"/>
                <a:cs typeface="Nimbus Sans"/>
              </a:defRPr>
            </a:pPr>
            <a:r>
              <a:rPr sz="2400" b="0">
                <a:solidFill>
                  <a:srgbClr val="E4AD52"/>
                </a:solidFill>
                <a:latin typeface="Nimbus Sans"/>
                <a:ea typeface="Nimbus Sans"/>
                <a:cs typeface="Nimbus Sans"/>
              </a:rPr>
              <a:t>What is the first conversation?</a:t>
            </a:r>
          </a:p>
        </p:txBody>
      </p:sp>
    </p:spTree>
    <p:extLst>
      <p:ext uri="{BB962C8B-B14F-4D97-AF65-F5344CB8AC3E}">
        <p14:creationId xmlns:p14="http://schemas.microsoft.com/office/powerpoint/2010/main" val="20139562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p:blipFill>
        <p:spPr>
          <a:xfrm>
            <a:off x="0" y="0"/>
            <a:ext cx="12192000" cy="6858000"/>
          </a:xfrm>
          <a:prstGeom prst="rect">
            <a:avLst/>
          </a:prstGeom>
        </p:spPr>
      </p:pic>
      <p:sp>
        <p:nvSpPr>
          <p:cNvPr id="2" name="text-259">
            <a:extLst>
              <a:ext uri="{FF2B5EF4-FFF2-40B4-BE49-F238E27FC236}">
                <a16:creationId xmlns:a16="http://schemas.microsoft.com/office/drawing/2014/main" id="{7C03613D-9E78-4E06-8EEA-F1A217034821}"/>
              </a:ext>
            </a:extLst>
          </p:cNvPr>
          <p:cNvSpPr>
            <a:spLocks noGrp="1"/>
          </p:cNvSpPr>
          <p:nvPr/>
        </p:nvSpPr>
        <p:spPr>
          <a:xfrm>
            <a:off x="704850" y="1162050"/>
            <a:ext cx="7000875" cy="1504950"/>
          </a:xfrm>
          <a:prstGeom prst="rect">
            <a:avLst/>
          </a:prstGeom>
          <a:noFill/>
          <a:ln w="0">
            <a:noFill/>
          </a:ln>
        </p:spPr>
        <p:txBody>
          <a:bodyPr lIns="0" tIns="0" rIns="0" bIns="0" anchor="t">
            <a:noAutofit/>
          </a:bodyPr>
          <a:lstStyle/>
          <a:p>
            <a:pPr algn="l">
              <a:lnSpc>
                <a:spcPct val="112000"/>
              </a:lnSpc>
              <a:buNone/>
              <a:defRPr sz="4500" b="1">
                <a:solidFill>
                  <a:srgbClr val="102D4D"/>
                </a:solidFill>
                <a:latin typeface="Nimbus Sans"/>
                <a:ea typeface="Nimbus Sans"/>
                <a:cs typeface="Nimbus Sans"/>
              </a:defRPr>
            </a:pPr>
            <a:r>
              <a:rPr sz="4500" b="1">
                <a:solidFill>
                  <a:srgbClr val="102D4D"/>
                </a:solidFill>
                <a:latin typeface="Nimbus Sans"/>
                <a:ea typeface="Nimbus Sans"/>
                <a:cs typeface="Nimbus Sans"/>
              </a:rPr>
              <a:t>Thank you for</a:t>
            </a:r>
          </a:p>
          <a:p>
            <a:pPr algn="l">
              <a:lnSpc>
                <a:spcPct val="112000"/>
              </a:lnSpc>
              <a:buNone/>
              <a:defRPr sz="4500" b="1">
                <a:solidFill>
                  <a:srgbClr val="102D4D"/>
                </a:solidFill>
                <a:latin typeface="Nimbus Sans"/>
                <a:ea typeface="Nimbus Sans"/>
                <a:cs typeface="Nimbus Sans"/>
              </a:defRPr>
            </a:pPr>
            <a:r>
              <a:rPr sz="4500" b="1">
                <a:solidFill>
                  <a:srgbClr val="102D4D"/>
                </a:solidFill>
                <a:latin typeface="Nimbus Sans"/>
                <a:ea typeface="Nimbus Sans"/>
                <a:cs typeface="Nimbus Sans"/>
              </a:rPr>
              <a:t>what you bring</a:t>
            </a:r>
          </a:p>
        </p:txBody>
      </p:sp>
      <p:sp>
        <p:nvSpPr>
          <p:cNvPr id="3" name="text-260">
            <a:extLst>
              <a:ext uri="{FF2B5EF4-FFF2-40B4-BE49-F238E27FC236}">
                <a16:creationId xmlns:a16="http://schemas.microsoft.com/office/drawing/2014/main" id="{E87E83C8-CF00-4447-8DEB-54BAA425A064}"/>
              </a:ext>
            </a:extLst>
          </p:cNvPr>
          <p:cNvSpPr>
            <a:spLocks noGrp="1"/>
          </p:cNvSpPr>
          <p:nvPr/>
        </p:nvSpPr>
        <p:spPr>
          <a:xfrm>
            <a:off x="723900" y="2867025"/>
            <a:ext cx="6048375" cy="981075"/>
          </a:xfrm>
          <a:prstGeom prst="rect">
            <a:avLst/>
          </a:prstGeom>
          <a:noFill/>
          <a:ln w="0">
            <a:noFill/>
          </a:ln>
        </p:spPr>
        <p:txBody>
          <a:bodyPr lIns="0" tIns="0" rIns="0" bIns="0" anchor="t">
            <a:noAutofit/>
          </a:bodyPr>
          <a:lstStyle/>
          <a:p>
            <a:pPr algn="l">
              <a:lnSpc>
                <a:spcPct val="112000"/>
              </a:lnSpc>
              <a:buNone/>
              <a:defRPr sz="2850" b="0">
                <a:solidFill>
                  <a:srgbClr val="174C7C"/>
                </a:solidFill>
                <a:latin typeface="Nimbus Sans"/>
                <a:ea typeface="Nimbus Sans"/>
                <a:cs typeface="Nimbus Sans"/>
              </a:defRPr>
            </a:pPr>
            <a:r>
              <a:rPr sz="2850" b="0">
                <a:solidFill>
                  <a:srgbClr val="174C7C"/>
                </a:solidFill>
                <a:latin typeface="Nimbus Sans"/>
                <a:ea typeface="Nimbus Sans"/>
                <a:cs typeface="Nimbus Sans"/>
              </a:rPr>
              <a:t>The purpose matters.</a:t>
            </a:r>
          </a:p>
          <a:p>
            <a:pPr algn="l">
              <a:lnSpc>
                <a:spcPct val="112000"/>
              </a:lnSpc>
              <a:buNone/>
              <a:defRPr sz="2850" b="0">
                <a:solidFill>
                  <a:srgbClr val="174C7C"/>
                </a:solidFill>
                <a:latin typeface="Nimbus Sans"/>
                <a:ea typeface="Nimbus Sans"/>
                <a:cs typeface="Nimbus Sans"/>
              </a:defRPr>
            </a:pPr>
            <a:r>
              <a:rPr sz="2850" b="0">
                <a:solidFill>
                  <a:srgbClr val="174C7C"/>
                </a:solidFill>
                <a:latin typeface="Nimbus Sans"/>
                <a:ea typeface="Nimbus Sans"/>
                <a:cs typeface="Nimbus Sans"/>
              </a:rPr>
              <a:t>The script can change.</a:t>
            </a:r>
          </a:p>
        </p:txBody>
      </p:sp>
      <p:sp>
        <p:nvSpPr>
          <p:cNvPr id="4" name="text-261">
            <a:extLst>
              <a:ext uri="{FF2B5EF4-FFF2-40B4-BE49-F238E27FC236}">
                <a16:creationId xmlns:a16="http://schemas.microsoft.com/office/drawing/2014/main" id="{97A6DCCE-D8B7-427C-8582-E38683407957}"/>
              </a:ext>
            </a:extLst>
          </p:cNvPr>
          <p:cNvSpPr>
            <a:spLocks noGrp="1"/>
          </p:cNvSpPr>
          <p:nvPr/>
        </p:nvSpPr>
        <p:spPr>
          <a:xfrm>
            <a:off x="723900" y="4143375"/>
            <a:ext cx="6667500" cy="828675"/>
          </a:xfrm>
          <a:prstGeom prst="rect">
            <a:avLst/>
          </a:prstGeom>
          <a:noFill/>
          <a:ln w="0">
            <a:noFill/>
          </a:ln>
        </p:spPr>
        <p:txBody>
          <a:bodyPr lIns="0" tIns="0" rIns="0" bIns="0" anchor="t">
            <a:noAutofit/>
          </a:bodyPr>
          <a:lstStyle/>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And the minutes will show:</a:t>
            </a:r>
          </a:p>
          <a:p>
            <a:pPr algn="l">
              <a:lnSpc>
                <a:spcPct val="112000"/>
              </a:lnSpc>
              <a:buNone/>
              <a:defRPr sz="2175" b="0">
                <a:solidFill>
                  <a:srgbClr val="102D4D"/>
                </a:solidFill>
                <a:latin typeface="Nimbus Sans"/>
                <a:ea typeface="Nimbus Sans"/>
                <a:cs typeface="Nimbus Sans"/>
              </a:defRPr>
            </a:pPr>
            <a:r>
              <a:rPr sz="2175" b="0">
                <a:solidFill>
                  <a:srgbClr val="102D4D"/>
                </a:solidFill>
                <a:latin typeface="Nimbus Sans"/>
                <a:ea typeface="Nimbus Sans"/>
                <a:cs typeface="Nimbus Sans"/>
              </a:rPr>
              <a:t>no accidental elections.</a:t>
            </a:r>
          </a:p>
        </p:txBody>
      </p:sp>
      <p:sp>
        <p:nvSpPr>
          <p:cNvPr id="5" name="text-262">
            <a:extLst>
              <a:ext uri="{FF2B5EF4-FFF2-40B4-BE49-F238E27FC236}">
                <a16:creationId xmlns:a16="http://schemas.microsoft.com/office/drawing/2014/main" id="{DAE4E31A-26E0-4A8D-8779-27A76732E07F}"/>
              </a:ext>
            </a:extLst>
          </p:cNvPr>
          <p:cNvSpPr>
            <a:spLocks noGrp="1"/>
          </p:cNvSpPr>
          <p:nvPr/>
        </p:nvSpPr>
        <p:spPr>
          <a:xfrm>
            <a:off x="723900" y="5248275"/>
            <a:ext cx="5810250" cy="723900"/>
          </a:xfrm>
          <a:prstGeom prst="rect">
            <a:avLst/>
          </a:prstGeom>
          <a:noFill/>
          <a:ln w="0">
            <a:noFill/>
          </a:ln>
        </p:spPr>
        <p:txBody>
          <a:bodyPr lIns="0" tIns="0" rIns="0" bIns="0" anchor="t">
            <a:noAutofit/>
          </a:bodyPr>
          <a:lstStyle/>
          <a:p>
            <a:pPr algn="l">
              <a:lnSpc>
                <a:spcPct val="112000"/>
              </a:lnSpc>
              <a:buNone/>
              <a:defRPr sz="1650" b="0">
                <a:solidFill>
                  <a:srgbClr val="174C7C"/>
                </a:solidFill>
                <a:latin typeface="Nimbus Sans"/>
                <a:ea typeface="Nimbus Sans"/>
                <a:cs typeface="Nimbus Sans"/>
              </a:defRPr>
            </a:pPr>
            <a:r>
              <a:rPr sz="1650" b="0">
                <a:solidFill>
                  <a:srgbClr val="174C7C"/>
                </a:solidFill>
                <a:latin typeface="Nimbus Sans"/>
                <a:ea typeface="Nimbus Sans"/>
                <a:cs typeface="Nimbus Sans"/>
              </a:rPr>
              <a:t>“We can help to change the old lie “Once an addict, always an addict,” by striving to make recovery more available.”</a:t>
            </a:r>
          </a:p>
        </p:txBody>
      </p:sp>
      <p:sp>
        <p:nvSpPr>
          <p:cNvPr id="6" name="text-263">
            <a:extLst>
              <a:ext uri="{FF2B5EF4-FFF2-40B4-BE49-F238E27FC236}">
                <a16:creationId xmlns:a16="http://schemas.microsoft.com/office/drawing/2014/main" id="{665AE640-E2A3-42DB-BB36-CFE986C4484E}"/>
              </a:ext>
            </a:extLst>
          </p:cNvPr>
          <p:cNvSpPr>
            <a:spLocks noGrp="1"/>
          </p:cNvSpPr>
          <p:nvPr/>
        </p:nvSpPr>
        <p:spPr>
          <a:xfrm>
            <a:off x="723900" y="6010275"/>
            <a:ext cx="5810250" cy="352425"/>
          </a:xfrm>
          <a:prstGeom prst="rect">
            <a:avLst/>
          </a:prstGeom>
          <a:noFill/>
          <a:ln w="0">
            <a:noFill/>
          </a:ln>
        </p:spPr>
        <p:txBody>
          <a:bodyPr lIns="0" tIns="0" rIns="0" bIns="0" anchor="t">
            <a:noAutofit/>
          </a:bodyPr>
          <a:lstStyle/>
          <a:p>
            <a:pPr algn="l">
              <a:lnSpc>
                <a:spcPct val="112000"/>
              </a:lnSpc>
              <a:buNone/>
              <a:defRPr sz="1275" b="0">
                <a:solidFill>
                  <a:srgbClr val="53677A"/>
                </a:solidFill>
                <a:latin typeface="Nimbus Sans"/>
                <a:ea typeface="Nimbus Sans"/>
                <a:cs typeface="Nimbus Sans"/>
              </a:defRPr>
            </a:pPr>
            <a:r>
              <a:rPr sz="1275" b="0">
                <a:solidFill>
                  <a:srgbClr val="53677A"/>
                </a:solidFill>
                <a:latin typeface="Nimbus Sans"/>
                <a:ea typeface="Nimbus Sans"/>
                <a:cs typeface="Nimbus Sans"/>
              </a:rPr>
              <a:t>Basic Text, Opening passage</a:t>
            </a:r>
          </a:p>
        </p:txBody>
      </p:sp>
    </p:spTree>
    <p:extLst>
      <p:ext uri="{BB962C8B-B14F-4D97-AF65-F5344CB8AC3E}">
        <p14:creationId xmlns:p14="http://schemas.microsoft.com/office/powerpoint/2010/main" val="28898464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17232</Words>
  <Application>Microsoft Office PowerPoint</Application>
  <DocSecurity>0</DocSecurity>
  <PresentationFormat>Widescreen</PresentationFormat>
  <Paragraphs>1784</Paragraphs>
  <Slides>43</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Calibri</vt:lpstr>
      <vt:lpstr>Nimbus Sans</vt:lpstr>
      <vt:lpstr>ChatGPT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Dennis M</cp:lastModifiedBy>
  <cp:revision>1</cp:revision>
  <dcterms:created xsi:type="dcterms:W3CDTF">2026-09-29T00:54:22Z</dcterms:created>
  <dcterms:modified xsi:type="dcterms:W3CDTF">2026-09-29T01:39:28Z</dcterms:modified>
</cp:coreProperties>
</file>